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3"/>
  </p:notesMasterIdLst>
  <p:handoutMasterIdLst>
    <p:handoutMasterId r:id="rId174"/>
  </p:handoutMasterIdLst>
  <p:sldIdLst>
    <p:sldId id="256" r:id="rId2"/>
    <p:sldId id="282" r:id="rId3"/>
    <p:sldId id="326" r:id="rId4"/>
    <p:sldId id="338" r:id="rId5"/>
    <p:sldId id="515" r:id="rId6"/>
    <p:sldId id="516" r:id="rId7"/>
    <p:sldId id="538" r:id="rId8"/>
    <p:sldId id="539" r:id="rId9"/>
    <p:sldId id="540" r:id="rId10"/>
    <p:sldId id="541" r:id="rId11"/>
    <p:sldId id="542" r:id="rId12"/>
    <p:sldId id="543" r:id="rId13"/>
    <p:sldId id="544" r:id="rId14"/>
    <p:sldId id="545" r:id="rId15"/>
    <p:sldId id="546" r:id="rId16"/>
    <p:sldId id="547" r:id="rId17"/>
    <p:sldId id="548" r:id="rId18"/>
    <p:sldId id="549" r:id="rId19"/>
    <p:sldId id="550" r:id="rId20"/>
    <p:sldId id="552" r:id="rId21"/>
    <p:sldId id="553" r:id="rId22"/>
    <p:sldId id="558" r:id="rId23"/>
    <p:sldId id="554" r:id="rId24"/>
    <p:sldId id="555" r:id="rId25"/>
    <p:sldId id="556" r:id="rId26"/>
    <p:sldId id="557" r:id="rId27"/>
    <p:sldId id="559" r:id="rId28"/>
    <p:sldId id="560" r:id="rId29"/>
    <p:sldId id="561" r:id="rId30"/>
    <p:sldId id="562" r:id="rId31"/>
    <p:sldId id="563" r:id="rId32"/>
    <p:sldId id="564" r:id="rId33"/>
    <p:sldId id="565" r:id="rId34"/>
    <p:sldId id="566" r:id="rId35"/>
    <p:sldId id="567" r:id="rId36"/>
    <p:sldId id="568" r:id="rId37"/>
    <p:sldId id="569" r:id="rId38"/>
    <p:sldId id="570" r:id="rId39"/>
    <p:sldId id="571" r:id="rId40"/>
    <p:sldId id="572" r:id="rId41"/>
    <p:sldId id="573" r:id="rId42"/>
    <p:sldId id="574" r:id="rId43"/>
    <p:sldId id="575" r:id="rId44"/>
    <p:sldId id="576" r:id="rId45"/>
    <p:sldId id="577" r:id="rId46"/>
    <p:sldId id="578" r:id="rId47"/>
    <p:sldId id="579" r:id="rId48"/>
    <p:sldId id="580" r:id="rId49"/>
    <p:sldId id="581" r:id="rId50"/>
    <p:sldId id="582" r:id="rId51"/>
    <p:sldId id="583" r:id="rId52"/>
    <p:sldId id="584" r:id="rId53"/>
    <p:sldId id="585" r:id="rId54"/>
    <p:sldId id="586" r:id="rId55"/>
    <p:sldId id="587" r:id="rId56"/>
    <p:sldId id="588" r:id="rId57"/>
    <p:sldId id="589" r:id="rId58"/>
    <p:sldId id="590" r:id="rId59"/>
    <p:sldId id="591" r:id="rId60"/>
    <p:sldId id="592" r:id="rId61"/>
    <p:sldId id="593" r:id="rId62"/>
    <p:sldId id="594" r:id="rId63"/>
    <p:sldId id="595" r:id="rId64"/>
    <p:sldId id="511" r:id="rId65"/>
    <p:sldId id="324" r:id="rId66"/>
    <p:sldId id="596" r:id="rId67"/>
    <p:sldId id="597" r:id="rId68"/>
    <p:sldId id="598" r:id="rId69"/>
    <p:sldId id="599" r:id="rId70"/>
    <p:sldId id="600" r:id="rId71"/>
    <p:sldId id="601" r:id="rId72"/>
    <p:sldId id="602" r:id="rId73"/>
    <p:sldId id="603" r:id="rId74"/>
    <p:sldId id="604" r:id="rId75"/>
    <p:sldId id="605" r:id="rId76"/>
    <p:sldId id="606" r:id="rId77"/>
    <p:sldId id="607" r:id="rId78"/>
    <p:sldId id="608" r:id="rId79"/>
    <p:sldId id="609" r:id="rId80"/>
    <p:sldId id="610" r:id="rId81"/>
    <p:sldId id="611" r:id="rId82"/>
    <p:sldId id="612" r:id="rId83"/>
    <p:sldId id="613" r:id="rId84"/>
    <p:sldId id="614" r:id="rId85"/>
    <p:sldId id="615" r:id="rId86"/>
    <p:sldId id="616" r:id="rId87"/>
    <p:sldId id="617" r:id="rId88"/>
    <p:sldId id="618" r:id="rId89"/>
    <p:sldId id="619" r:id="rId90"/>
    <p:sldId id="620" r:id="rId91"/>
    <p:sldId id="621" r:id="rId92"/>
    <p:sldId id="622" r:id="rId93"/>
    <p:sldId id="623" r:id="rId94"/>
    <p:sldId id="624" r:id="rId95"/>
    <p:sldId id="625" r:id="rId96"/>
    <p:sldId id="626" r:id="rId97"/>
    <p:sldId id="627" r:id="rId98"/>
    <p:sldId id="628" r:id="rId99"/>
    <p:sldId id="629" r:id="rId100"/>
    <p:sldId id="630" r:id="rId101"/>
    <p:sldId id="631" r:id="rId102"/>
    <p:sldId id="632" r:id="rId103"/>
    <p:sldId id="633" r:id="rId104"/>
    <p:sldId id="634" r:id="rId105"/>
    <p:sldId id="635" r:id="rId106"/>
    <p:sldId id="636" r:id="rId107"/>
    <p:sldId id="637" r:id="rId108"/>
    <p:sldId id="638" r:id="rId109"/>
    <p:sldId id="639" r:id="rId110"/>
    <p:sldId id="640" r:id="rId111"/>
    <p:sldId id="641" r:id="rId112"/>
    <p:sldId id="642" r:id="rId113"/>
    <p:sldId id="267" r:id="rId114"/>
    <p:sldId id="268" r:id="rId115"/>
    <p:sldId id="269" r:id="rId116"/>
    <p:sldId id="270" r:id="rId117"/>
    <p:sldId id="271" r:id="rId118"/>
    <p:sldId id="272" r:id="rId119"/>
    <p:sldId id="273" r:id="rId120"/>
    <p:sldId id="274" r:id="rId121"/>
    <p:sldId id="275" r:id="rId122"/>
    <p:sldId id="276" r:id="rId123"/>
    <p:sldId id="277" r:id="rId124"/>
    <p:sldId id="278" r:id="rId125"/>
    <p:sldId id="279" r:id="rId126"/>
    <p:sldId id="479" r:id="rId127"/>
    <p:sldId id="480" r:id="rId128"/>
    <p:sldId id="481" r:id="rId129"/>
    <p:sldId id="482" r:id="rId130"/>
    <p:sldId id="483" r:id="rId131"/>
    <p:sldId id="484" r:id="rId132"/>
    <p:sldId id="485" r:id="rId133"/>
    <p:sldId id="486" r:id="rId134"/>
    <p:sldId id="280" r:id="rId135"/>
    <p:sldId id="281" r:id="rId136"/>
    <p:sldId id="313" r:id="rId137"/>
    <p:sldId id="358" r:id="rId138"/>
    <p:sldId id="359" r:id="rId139"/>
    <p:sldId id="360" r:id="rId140"/>
    <p:sldId id="361" r:id="rId141"/>
    <p:sldId id="362" r:id="rId142"/>
    <p:sldId id="363" r:id="rId143"/>
    <p:sldId id="364" r:id="rId144"/>
    <p:sldId id="493" r:id="rId145"/>
    <p:sldId id="456" r:id="rId146"/>
    <p:sldId id="512" r:id="rId147"/>
    <p:sldId id="513" r:id="rId148"/>
    <p:sldId id="458" r:id="rId149"/>
    <p:sldId id="460" r:id="rId150"/>
    <p:sldId id="462" r:id="rId151"/>
    <p:sldId id="464" r:id="rId152"/>
    <p:sldId id="466" r:id="rId153"/>
    <p:sldId id="468" r:id="rId154"/>
    <p:sldId id="470" r:id="rId155"/>
    <p:sldId id="472" r:id="rId156"/>
    <p:sldId id="474" r:id="rId157"/>
    <p:sldId id="312" r:id="rId158"/>
    <p:sldId id="314" r:id="rId159"/>
    <p:sldId id="315" r:id="rId160"/>
    <p:sldId id="339" r:id="rId161"/>
    <p:sldId id="404" r:id="rId162"/>
    <p:sldId id="316" r:id="rId163"/>
    <p:sldId id="317" r:id="rId164"/>
    <p:sldId id="318" r:id="rId165"/>
    <p:sldId id="319" r:id="rId166"/>
    <p:sldId id="439" r:id="rId167"/>
    <p:sldId id="441" r:id="rId168"/>
    <p:sldId id="442" r:id="rId169"/>
    <p:sldId id="438" r:id="rId170"/>
    <p:sldId id="475" r:id="rId171"/>
    <p:sldId id="476" r:id="rId172"/>
  </p:sldIdLst>
  <p:sldSz cx="9144000" cy="6858000" type="screen4x3"/>
  <p:notesSz cx="7099300" cy="10234613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9900"/>
    <a:srgbClr val="FF33CC"/>
    <a:srgbClr val="800080"/>
    <a:srgbClr val="632B8D"/>
    <a:srgbClr val="FF6600"/>
    <a:srgbClr val="0099CC"/>
    <a:srgbClr val="FF9933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81" autoAdjust="0"/>
  </p:normalViewPr>
  <p:slideViewPr>
    <p:cSldViewPr showGuides="1">
      <p:cViewPr varScale="1">
        <p:scale>
          <a:sx n="81" d="100"/>
          <a:sy n="81" d="100"/>
        </p:scale>
        <p:origin x="61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0120"/>
    </p:cViewPr>
  </p:sorterViewPr>
  <p:notesViewPr>
    <p:cSldViewPr showGuides="1">
      <p:cViewPr varScale="1">
        <p:scale>
          <a:sx n="34" d="100"/>
          <a:sy n="34" d="100"/>
        </p:scale>
        <p:origin x="-1524" y="-90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presProps" Target="presProps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77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handoutMaster" Target="handoutMasters/handout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8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5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9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2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3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9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5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0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emf"/><Relationship Id="rId1" Type="http://schemas.openxmlformats.org/officeDocument/2006/relationships/image" Target="../media/image15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6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emf"/><Relationship Id="rId1" Type="http://schemas.openxmlformats.org/officeDocument/2006/relationships/image" Target="../media/image15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pPr>
              <a:defRPr/>
            </a:pPr>
            <a:fld id="{92A6A326-4D78-415B-849E-32AD8650416B}" type="datetimeFigureOut">
              <a:rPr lang="hu-HU"/>
              <a:pPr>
                <a:defRPr/>
              </a:pPr>
              <a:t>2017.01.30.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pPr>
              <a:defRPr/>
            </a:pPr>
            <a:fld id="{7880D408-D0DD-439F-955B-2E5ADB5F6E2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61682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59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 smtClean="0"/>
              <a:t>Mintaszöveg szerkesztése</a:t>
            </a:r>
          </a:p>
          <a:p>
            <a:pPr lvl="1"/>
            <a:r>
              <a:rPr lang="hu-HU" noProof="0" smtClean="0"/>
              <a:t>Második szint</a:t>
            </a:r>
          </a:p>
          <a:p>
            <a:pPr lvl="2"/>
            <a:r>
              <a:rPr lang="hu-HU" noProof="0" smtClean="0"/>
              <a:t>Harmadik szint</a:t>
            </a:r>
          </a:p>
          <a:p>
            <a:pPr lvl="3"/>
            <a:r>
              <a:rPr lang="hu-HU" noProof="0" smtClean="0"/>
              <a:t>Negyedik szint</a:t>
            </a:r>
          </a:p>
          <a:p>
            <a:pPr lvl="4"/>
            <a:r>
              <a:rPr lang="hu-HU" noProof="0" smtClean="0"/>
              <a:t>Ötödik szint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</a:defRPr>
            </a:lvl1pPr>
          </a:lstStyle>
          <a:p>
            <a:pPr>
              <a:defRPr/>
            </a:pPr>
            <a:fld id="{075C116E-17C0-4EFD-AD38-8F310695A12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42694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52513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8190855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1FADC-8AE4-41B0-9730-BFEBE8ABC77D}" type="slidenum">
              <a:rPr lang="hu-HU" smtClean="0"/>
              <a:t>100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2975686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1FADC-8AE4-41B0-9730-BFEBE8ABC77D}" type="slidenum">
              <a:rPr lang="hu-HU" smtClean="0"/>
              <a:t>101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80936870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1FADC-8AE4-41B0-9730-BFEBE8ABC77D}" type="slidenum">
              <a:rPr lang="hu-HU" smtClean="0"/>
              <a:t>102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9769449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1FADC-8AE4-41B0-9730-BFEBE8ABC77D}" type="slidenum">
              <a:rPr lang="hu-HU" smtClean="0"/>
              <a:t>103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49483835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1FADC-8AE4-41B0-9730-BFEBE8ABC77D}" type="slidenum">
              <a:rPr lang="hu-HU" smtClean="0"/>
              <a:t>104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40699166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1FADC-8AE4-41B0-9730-BFEBE8ABC77D}" type="slidenum">
              <a:rPr lang="hu-HU" smtClean="0"/>
              <a:t>105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7325276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1FADC-8AE4-41B0-9730-BFEBE8ABC77D}" type="slidenum">
              <a:rPr lang="hu-HU" smtClean="0"/>
              <a:t>106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6702195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1FADC-8AE4-41B0-9730-BFEBE8ABC77D}" type="slidenum">
              <a:rPr lang="hu-HU" smtClean="0"/>
              <a:t>107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6584971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1FADC-8AE4-41B0-9730-BFEBE8ABC77D}" type="slidenum">
              <a:rPr lang="hu-HU" smtClean="0"/>
              <a:t>108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19500013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1FADC-8AE4-41B0-9730-BFEBE8ABC77D}" type="slidenum">
              <a:rPr lang="hu-HU" smtClean="0"/>
              <a:t>109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90599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46884331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1FADC-8AE4-41B0-9730-BFEBE8ABC77D}" type="slidenum">
              <a:rPr lang="hu-HU" smtClean="0"/>
              <a:t>110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87352838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1FADC-8AE4-41B0-9730-BFEBE8ABC77D}" type="slidenum">
              <a:rPr lang="hu-HU" smtClean="0"/>
              <a:t>111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2678810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1FADC-8AE4-41B0-9730-BFEBE8ABC77D}" type="slidenum">
              <a:rPr lang="hu-HU" smtClean="0"/>
              <a:t>112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29423730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33614602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8941284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34943128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9553013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9252026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64017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535985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4050218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0268477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28486995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3255595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48052770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2013807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9638728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1521470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9176739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58389826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134281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6051101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17645723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1758217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132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1371955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133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81597632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134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09006430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135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44314090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136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11935060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137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56816530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138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83768676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139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93446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11982935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140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3717336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141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7259133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142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352860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143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24531516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144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2139921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145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5362762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146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36509473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147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13792146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148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12787202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149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48042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47452547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150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28546362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151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27228505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152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36729538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153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56747518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154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51380782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155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9196858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156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1566083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157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22357090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158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91294497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159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455166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12231810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160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50961165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161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1909438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162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75567339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163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852473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164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53028580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165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01406583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166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33685018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167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5872039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168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8291584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169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51717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44429756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170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34303949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171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60418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65403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4921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90621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918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103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791325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37000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71204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91595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73231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497940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50873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0602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28072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03019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424314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32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95520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33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1687768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34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652727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35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482505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36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71834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37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743519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63469-2CBF-44BE-98B0-B659BBD62B24}" type="slidenum">
              <a:rPr lang="hu-HU" smtClean="0"/>
              <a:t>38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64711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63469-2CBF-44BE-98B0-B659BBD62B24}" type="slidenum">
              <a:rPr lang="hu-HU" smtClean="0"/>
              <a:t>39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4264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769500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63469-2CBF-44BE-98B0-B659BBD62B24}" type="slidenum">
              <a:rPr lang="hu-HU" smtClean="0"/>
              <a:t>40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17518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63469-2CBF-44BE-98B0-B659BBD62B24}" type="slidenum">
              <a:rPr lang="hu-HU" smtClean="0"/>
              <a:t>41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39580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63469-2CBF-44BE-98B0-B659BBD62B24}" type="slidenum">
              <a:rPr lang="hu-HU" smtClean="0"/>
              <a:t>42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41680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63469-2CBF-44BE-98B0-B659BBD62B24}" type="slidenum">
              <a:rPr lang="hu-HU" smtClean="0"/>
              <a:t>43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66916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63469-2CBF-44BE-98B0-B659BBD62B24}" type="slidenum">
              <a:rPr lang="hu-HU" smtClean="0"/>
              <a:t>44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8417554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63469-2CBF-44BE-98B0-B659BBD62B24}" type="slidenum">
              <a:rPr lang="hu-HU" smtClean="0"/>
              <a:t>45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679635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63469-2CBF-44BE-98B0-B659BBD62B24}" type="slidenum">
              <a:rPr lang="hu-HU" smtClean="0"/>
              <a:t>46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467774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63469-2CBF-44BE-98B0-B659BBD62B24}" type="slidenum">
              <a:rPr lang="hu-HU" smtClean="0"/>
              <a:t>47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277863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63469-2CBF-44BE-98B0-B659BBD62B24}" type="slidenum">
              <a:rPr lang="hu-HU" smtClean="0"/>
              <a:t>48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092496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63469-2CBF-44BE-98B0-B659BBD62B24}" type="slidenum">
              <a:rPr lang="hu-HU" smtClean="0"/>
              <a:t>49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18218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368871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63469-2CBF-44BE-98B0-B659BBD62B24}" type="slidenum">
              <a:rPr lang="hu-HU" smtClean="0"/>
              <a:t>50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179907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63469-2CBF-44BE-98B0-B659BBD62B24}" type="slidenum">
              <a:rPr lang="hu-HU" smtClean="0"/>
              <a:t>51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6507303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63469-2CBF-44BE-98B0-B659BBD62B24}" type="slidenum">
              <a:rPr lang="hu-HU" smtClean="0"/>
              <a:t>52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3024883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63469-2CBF-44BE-98B0-B659BBD62B24}" type="slidenum">
              <a:rPr lang="hu-HU" smtClean="0"/>
              <a:t>53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609559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63469-2CBF-44BE-98B0-B659BBD62B24}" type="slidenum">
              <a:rPr lang="hu-HU" smtClean="0"/>
              <a:t>54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4808425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63469-2CBF-44BE-98B0-B659BBD62B24}" type="slidenum">
              <a:rPr lang="hu-HU" smtClean="0"/>
              <a:t>55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2199062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63469-2CBF-44BE-98B0-B659BBD62B24}" type="slidenum">
              <a:rPr lang="hu-HU" smtClean="0"/>
              <a:t>56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1069301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63469-2CBF-44BE-98B0-B659BBD62B24}" type="slidenum">
              <a:rPr lang="hu-HU" smtClean="0"/>
              <a:t>57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123365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63469-2CBF-44BE-98B0-B659BBD62B24}" type="slidenum">
              <a:rPr lang="hu-HU" smtClean="0"/>
              <a:t>58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5920387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63469-2CBF-44BE-98B0-B659BBD62B24}" type="slidenum">
              <a:rPr lang="hu-HU" smtClean="0"/>
              <a:t>59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63374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775351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63469-2CBF-44BE-98B0-B659BBD62B24}" type="slidenum">
              <a:rPr lang="hu-HU" smtClean="0"/>
              <a:t>60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303797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63469-2CBF-44BE-98B0-B659BBD62B24}" type="slidenum">
              <a:rPr lang="hu-HU" smtClean="0"/>
              <a:t>61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406202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63469-2CBF-44BE-98B0-B659BBD62B24}" type="slidenum">
              <a:rPr lang="hu-HU" smtClean="0"/>
              <a:t>62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885579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463469-2CBF-44BE-98B0-B659BBD62B24}" type="slidenum">
              <a:rPr lang="hu-HU" smtClean="0"/>
              <a:t>63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759095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64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185869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65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2057174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1FADC-8AE4-41B0-9730-BFEBE8ABC77D}" type="slidenum">
              <a:rPr lang="hu-HU" smtClean="0"/>
              <a:t>66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277732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1FADC-8AE4-41B0-9730-BFEBE8ABC77D}" type="slidenum">
              <a:rPr lang="hu-HU" smtClean="0"/>
              <a:t>67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939268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1FADC-8AE4-41B0-9730-BFEBE8ABC77D}" type="slidenum">
              <a:rPr lang="hu-HU" smtClean="0"/>
              <a:t>68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42355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1FADC-8AE4-41B0-9730-BFEBE8ABC77D}" type="slidenum">
              <a:rPr lang="hu-HU" smtClean="0"/>
              <a:t>69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3357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614826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1FADC-8AE4-41B0-9730-BFEBE8ABC77D}" type="slidenum">
              <a:rPr lang="hu-HU" smtClean="0"/>
              <a:t>70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8104616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1FADC-8AE4-41B0-9730-BFEBE8ABC77D}" type="slidenum">
              <a:rPr lang="hu-HU" smtClean="0"/>
              <a:t>71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3992751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1FADC-8AE4-41B0-9730-BFEBE8ABC77D}" type="slidenum">
              <a:rPr lang="hu-HU" smtClean="0"/>
              <a:t>72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715099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1FADC-8AE4-41B0-9730-BFEBE8ABC77D}" type="slidenum">
              <a:rPr lang="hu-HU" smtClean="0"/>
              <a:t>73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8091106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1FADC-8AE4-41B0-9730-BFEBE8ABC77D}" type="slidenum">
              <a:rPr lang="hu-HU" smtClean="0"/>
              <a:t>74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01177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1FADC-8AE4-41B0-9730-BFEBE8ABC77D}" type="slidenum">
              <a:rPr lang="hu-HU" smtClean="0"/>
              <a:t>75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8907481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1FADC-8AE4-41B0-9730-BFEBE8ABC77D}" type="slidenum">
              <a:rPr lang="hu-HU" smtClean="0"/>
              <a:t>76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888960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1FADC-8AE4-41B0-9730-BFEBE8ABC77D}" type="slidenum">
              <a:rPr lang="hu-HU" smtClean="0"/>
              <a:t>77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046682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1FADC-8AE4-41B0-9730-BFEBE8ABC77D}" type="slidenum">
              <a:rPr lang="hu-HU" smtClean="0"/>
              <a:t>78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1816964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1FADC-8AE4-41B0-9730-BFEBE8ABC77D}" type="slidenum">
              <a:rPr lang="hu-HU" smtClean="0"/>
              <a:t>79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2989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165029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1FADC-8AE4-41B0-9730-BFEBE8ABC77D}" type="slidenum">
              <a:rPr lang="hu-HU" smtClean="0"/>
              <a:t>80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1435070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1FADC-8AE4-41B0-9730-BFEBE8ABC77D}" type="slidenum">
              <a:rPr lang="hu-HU" smtClean="0"/>
              <a:t>81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343377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1FADC-8AE4-41B0-9730-BFEBE8ABC77D}" type="slidenum">
              <a:rPr lang="hu-HU" smtClean="0"/>
              <a:t>82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4631062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1FADC-8AE4-41B0-9730-BFEBE8ABC77D}" type="slidenum">
              <a:rPr lang="hu-HU" smtClean="0"/>
              <a:t>83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768474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1FADC-8AE4-41B0-9730-BFEBE8ABC77D}" type="slidenum">
              <a:rPr lang="hu-HU" smtClean="0"/>
              <a:t>84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234525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1FADC-8AE4-41B0-9730-BFEBE8ABC77D}" type="slidenum">
              <a:rPr lang="hu-HU" smtClean="0"/>
              <a:t>85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743593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1FADC-8AE4-41B0-9730-BFEBE8ABC77D}" type="slidenum">
              <a:rPr lang="hu-HU" smtClean="0"/>
              <a:t>86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1469170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1FADC-8AE4-41B0-9730-BFEBE8ABC77D}" type="slidenum">
              <a:rPr lang="hu-HU" smtClean="0"/>
              <a:t>87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742583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1FADC-8AE4-41B0-9730-BFEBE8ABC77D}" type="slidenum">
              <a:rPr lang="hu-HU" smtClean="0"/>
              <a:t>88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114668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1FADC-8AE4-41B0-9730-BFEBE8ABC77D}" type="slidenum">
              <a:rPr lang="hu-HU" smtClean="0"/>
              <a:t>89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3562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5C116E-17C0-4EFD-AD38-8F310695A12C}" type="slidenum">
              <a:rPr lang="hu-HU" smtClean="0"/>
              <a:pPr>
                <a:defRPr/>
              </a:pPr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2198262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1FADC-8AE4-41B0-9730-BFEBE8ABC77D}" type="slidenum">
              <a:rPr lang="hu-HU" smtClean="0"/>
              <a:t>90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674745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1FADC-8AE4-41B0-9730-BFEBE8ABC77D}" type="slidenum">
              <a:rPr lang="hu-HU" smtClean="0"/>
              <a:t>91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3843696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1FADC-8AE4-41B0-9730-BFEBE8ABC77D}" type="slidenum">
              <a:rPr lang="hu-HU" smtClean="0"/>
              <a:t>92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569885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1FADC-8AE4-41B0-9730-BFEBE8ABC77D}" type="slidenum">
              <a:rPr lang="hu-HU" smtClean="0"/>
              <a:t>93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9385596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1FADC-8AE4-41B0-9730-BFEBE8ABC77D}" type="slidenum">
              <a:rPr lang="hu-HU" smtClean="0"/>
              <a:t>94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9936975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1FADC-8AE4-41B0-9730-BFEBE8ABC77D}" type="slidenum">
              <a:rPr lang="hu-HU" smtClean="0"/>
              <a:t>95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311033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1FADC-8AE4-41B0-9730-BFEBE8ABC77D}" type="slidenum">
              <a:rPr lang="hu-HU" smtClean="0"/>
              <a:t>96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84316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1FADC-8AE4-41B0-9730-BFEBE8ABC77D}" type="slidenum">
              <a:rPr lang="hu-HU" smtClean="0"/>
              <a:t>97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9896641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1FADC-8AE4-41B0-9730-BFEBE8ABC77D}" type="slidenum">
              <a:rPr lang="hu-HU" smtClean="0"/>
              <a:t>98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6177803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1FADC-8AE4-41B0-9730-BFEBE8ABC77D}" type="slidenum">
              <a:rPr lang="hu-HU" smtClean="0"/>
              <a:t>99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4430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Dr. Pátzay György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158DE-54E4-4288-920E-2C77E0003D1D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58529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Dr. Pátzay György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01589-E52B-45FD-8173-25856E21708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65793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Dr. Pátzay György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1FB73-0672-4710-8A91-77B96912DDF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3049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Dr. Pátzay György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F663C6-E4E6-44CA-B0C3-F7D417B27A2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9154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Dr. Pátzay György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280F1-16DF-426B-8CC9-9DD86FC9AFE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5398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Dr. Pátzay György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4216A-2C4A-473A-AA24-BAA870B8760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17781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Dr. Pátzay György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4BA821-387B-40B0-809C-AB39E40C958F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19663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Dr. Pátzay György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631AA-FE34-47C7-BD78-7FE86A1CA66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38124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Dr. Pátzay György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94FAB-6D8C-4B86-BF18-F37681DBB9A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7437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Dr. Pátzay György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174655-E909-451D-9760-1458F48351C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00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Dr. Pátzay György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B4983B-2DBB-47E1-9CD7-2DEAF6D753AC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0373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Dr. Pátzay György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43673-B64F-4EDB-AFE8-370416482E49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523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r>
              <a:rPr lang="hu-HU"/>
              <a:t>Dr. Pátzay György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8D0AB296-3E50-4827-B86B-DA7120BD397E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7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8.emf"/><Relationship Id="rId4" Type="http://schemas.openxmlformats.org/officeDocument/2006/relationships/oleObject" Target="../embeddings/oleObject1.bin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49.emf"/><Relationship Id="rId4" Type="http://schemas.openxmlformats.org/officeDocument/2006/relationships/oleObject" Target="../embeddings/oleObject2.bin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50.emf"/><Relationship Id="rId4" Type="http://schemas.openxmlformats.org/officeDocument/2006/relationships/oleObject" Target="../embeddings/oleObject3.bin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6.xml"/><Relationship Id="rId7" Type="http://schemas.openxmlformats.org/officeDocument/2006/relationships/image" Target="../media/image15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51.emf"/><Relationship Id="rId4" Type="http://schemas.openxmlformats.org/officeDocument/2006/relationships/oleObject" Target="../embeddings/oleObject4.bin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53.emf"/><Relationship Id="rId4" Type="http://schemas.openxmlformats.org/officeDocument/2006/relationships/oleObject" Target="../embeddings/oleObject6.bin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54.emf"/><Relationship Id="rId4" Type="http://schemas.openxmlformats.org/officeDocument/2006/relationships/oleObject" Target="../embeddings/oleObject7.bin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55.emf"/><Relationship Id="rId4" Type="http://schemas.openxmlformats.org/officeDocument/2006/relationships/oleObject" Target="../embeddings/oleObject8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56.emf"/><Relationship Id="rId4" Type="http://schemas.openxmlformats.org/officeDocument/2006/relationships/oleObject" Target="../embeddings/oleObject9.bin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wmf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wmf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3.xml"/><Relationship Id="rId7" Type="http://schemas.openxmlformats.org/officeDocument/2006/relationships/image" Target="../media/image160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159.emf"/><Relationship Id="rId4" Type="http://schemas.openxmlformats.org/officeDocument/2006/relationships/oleObject" Target="../embeddings/oleObject10.bin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61.emf"/><Relationship Id="rId4" Type="http://schemas.openxmlformats.org/officeDocument/2006/relationships/oleObject" Target="../embeddings/oleObject12.bin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62.emf"/><Relationship Id="rId4" Type="http://schemas.openxmlformats.org/officeDocument/2006/relationships/oleObject" Target="../embeddings/oleObject13.bin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63.emf"/><Relationship Id="rId4" Type="http://schemas.openxmlformats.org/officeDocument/2006/relationships/oleObject" Target="../embeddings/oleObject14.bin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164.emf"/><Relationship Id="rId4" Type="http://schemas.openxmlformats.org/officeDocument/2006/relationships/oleObject" Target="../embeddings/oleObject15.bin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65.emf"/><Relationship Id="rId4" Type="http://schemas.openxmlformats.org/officeDocument/2006/relationships/oleObject" Target="../embeddings/oleObject16.bin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73.emf"/><Relationship Id="rId4" Type="http://schemas.openxmlformats.org/officeDocument/2006/relationships/oleObject" Target="../embeddings/oleObject17.bin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jpeg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179.emf"/><Relationship Id="rId4" Type="http://schemas.openxmlformats.org/officeDocument/2006/relationships/oleObject" Target="../embeddings/oleObject18.bin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182.emf"/><Relationship Id="rId4" Type="http://schemas.openxmlformats.org/officeDocument/2006/relationships/oleObject" Target="../embeddings/oleObject19.bin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183.emf"/><Relationship Id="rId4" Type="http://schemas.openxmlformats.org/officeDocument/2006/relationships/oleObject" Target="../embeddings/oleObject20.bin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184.emf"/><Relationship Id="rId4" Type="http://schemas.openxmlformats.org/officeDocument/2006/relationships/oleObject" Target="../embeddings/oleObject21.bin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185.emf"/><Relationship Id="rId4" Type="http://schemas.openxmlformats.org/officeDocument/2006/relationships/oleObject" Target="../embeddings/oleObject22.bin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186.emf"/><Relationship Id="rId4" Type="http://schemas.openxmlformats.org/officeDocument/2006/relationships/oleObject" Target="../embeddings/oleObject23.bin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30723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AEADFF3-6E3E-4A49-8E22-4BDB86BC24E9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1115616" y="332656"/>
            <a:ext cx="6840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400" dirty="0">
                <a:solidFill>
                  <a:srgbClr val="0070C0"/>
                </a:solidFill>
                <a:latin typeface="Comic Sans MS" pitchFamily="66" charset="0"/>
              </a:rPr>
              <a:t>Korszerű </a:t>
            </a:r>
            <a:r>
              <a:rPr lang="hu-HU" altLang="hu-HU" sz="2400" dirty="0">
                <a:solidFill>
                  <a:srgbClr val="FF0000"/>
                </a:solidFill>
                <a:latin typeface="Comic Sans MS" pitchFamily="66" charset="0"/>
              </a:rPr>
              <a:t>Energia</a:t>
            </a:r>
            <a:r>
              <a:rPr lang="hu-HU" altLang="hu-HU" sz="2400" dirty="0">
                <a:solidFill>
                  <a:srgbClr val="33CC33"/>
                </a:solidFill>
                <a:latin typeface="Comic Sans MS" pitchFamily="66" charset="0"/>
              </a:rPr>
              <a:t>termelés 2.</a:t>
            </a: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834753" y="830039"/>
            <a:ext cx="75536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2000" b="1" cap="all" dirty="0">
                <a:ln w="0"/>
                <a:solidFill>
                  <a:srgbClr val="009900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AZ EMBERISÉG </a:t>
            </a:r>
            <a:r>
              <a:rPr lang="hu-HU" altLang="hu-HU" sz="2000" b="1" cap="all" dirty="0" smtClean="0">
                <a:ln w="0"/>
                <a:solidFill>
                  <a:srgbClr val="009900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ENERGIAELLÁTÁSA </a:t>
            </a:r>
            <a:r>
              <a:rPr lang="hu-HU" altLang="hu-HU" sz="2000" b="1" cap="all" dirty="0">
                <a:ln w="0"/>
                <a:solidFill>
                  <a:srgbClr val="009900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ÉS ANNAK JÖVŐJE</a:t>
            </a:r>
          </a:p>
        </p:txBody>
      </p:sp>
      <p:pic>
        <p:nvPicPr>
          <p:cNvPr id="30726" name="Picture 7" descr="belépő-ké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205038"/>
            <a:ext cx="4319587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268760"/>
            <a:ext cx="5184775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Dr. Pátzay György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174655-E909-451D-9760-1458F48351C7}" type="slidenum">
              <a:rPr lang="hu-HU" smtClean="0"/>
              <a:pPr>
                <a:defRPr/>
              </a:pPr>
              <a:t>10</a:t>
            </a:fld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750920"/>
            <a:ext cx="6230838" cy="5961705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2123728" y="188640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Földgáztermelők, nettó exportálók, nettó importálók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4447541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970" y="1315629"/>
            <a:ext cx="6750844" cy="4586288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149970" y="857250"/>
            <a:ext cx="59477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0" u="none" strike="noStrike" baseline="0" dirty="0" smtClean="0">
                <a:solidFill>
                  <a:srgbClr val="000000"/>
                </a:solidFill>
                <a:latin typeface="Acumin Pro Semibold"/>
              </a:rPr>
              <a:t>Global Renewable Energy Capacity and Biofuel Production, 2015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4164090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016" y="2711053"/>
            <a:ext cx="6607969" cy="143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1717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790" y="1324990"/>
            <a:ext cx="5959379" cy="4612264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214021" y="840242"/>
            <a:ext cx="62301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0" u="none" strike="noStrike" baseline="0" dirty="0" smtClean="0">
                <a:solidFill>
                  <a:srgbClr val="000000"/>
                </a:solidFill>
                <a:latin typeface="Acumin Pro Semibold"/>
              </a:rPr>
              <a:t>Renewable Electric Power Global Capacity, Top Regions/Countries, 2015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6702740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1264444"/>
            <a:ext cx="6629400" cy="4329113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746682" y="916163"/>
            <a:ext cx="53044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0" u="none" strike="noStrike" baseline="0" dirty="0" smtClean="0">
                <a:solidFill>
                  <a:srgbClr val="000000"/>
                </a:solidFill>
                <a:latin typeface="Acumin Pro Semibold"/>
              </a:rPr>
              <a:t>Biofuels Global Production, Top 16 Countries and EU-28, 2015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5900897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013" y="1407319"/>
            <a:ext cx="6657975" cy="4043363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493668" y="982745"/>
            <a:ext cx="64962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0" u="none" strike="noStrike" baseline="0" dirty="0" smtClean="0">
                <a:solidFill>
                  <a:srgbClr val="000000"/>
                </a:solidFill>
                <a:latin typeface="Acumin Pro Semibold"/>
              </a:rPr>
              <a:t>Geothermal Power Global Capacity and Additions, Top Six Countries, 2015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0573133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156" y="1403747"/>
            <a:ext cx="6643688" cy="4050506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027590" y="918998"/>
            <a:ext cx="59902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0" u="none" strike="noStrike" baseline="0" dirty="0" smtClean="0">
                <a:solidFill>
                  <a:srgbClr val="000000"/>
                </a:solidFill>
                <a:latin typeface="Acumin Pro Semibold"/>
              </a:rPr>
              <a:t>Hydropower Global Capacity and Additions, Top Six Countries, 2015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3636131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485" y="1270062"/>
            <a:ext cx="5673099" cy="4677387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726706" y="857250"/>
            <a:ext cx="57105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0" u="none" strike="noStrike" baseline="0" dirty="0" smtClean="0">
                <a:solidFill>
                  <a:srgbClr val="000000"/>
                </a:solidFill>
                <a:latin typeface="Acumin Pro Semibold"/>
              </a:rPr>
              <a:t>Solar PV Global Capacity and Additions, Top 10 Countries, 2015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5692737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75" y="2078831"/>
            <a:ext cx="6572250" cy="2700338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874450" y="1122569"/>
            <a:ext cx="67492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0" u="none" strike="noStrike" baseline="0" dirty="0" smtClean="0">
                <a:solidFill>
                  <a:srgbClr val="000000"/>
                </a:solidFill>
                <a:latin typeface="Acumin Pro Semibold"/>
              </a:rPr>
              <a:t>Concentrating Solar Thermal Power (CSP) Global Capacity and Additions, 2015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676479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387" y="1503871"/>
            <a:ext cx="5891825" cy="4388613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06533" y="952111"/>
            <a:ext cx="90374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0" u="none" strike="noStrike" baseline="0" dirty="0" smtClean="0">
                <a:solidFill>
                  <a:srgbClr val="000000"/>
                </a:solidFill>
                <a:latin typeface="Acumin Pro Semibold"/>
              </a:rPr>
              <a:t>Solar Water Heating Collectors Total Capacity End-2014 and Newly Installed Capacity 2015, Top 18 Countries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5228465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464" y="1328302"/>
            <a:ext cx="5186779" cy="4243214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901084" y="909504"/>
            <a:ext cx="6070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0" u="none" strike="noStrike" baseline="0" dirty="0" smtClean="0">
                <a:solidFill>
                  <a:srgbClr val="000000"/>
                </a:solidFill>
                <a:latin typeface="Acumin Pro Semibold"/>
              </a:rPr>
              <a:t>Wind Power Global Capacity and Additions, Top 10 Countries, 2015 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280" y="5571515"/>
            <a:ext cx="6729413" cy="4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80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Dr. Pátzay György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174655-E909-451D-9760-1458F48351C7}" type="slidenum">
              <a:rPr lang="hu-HU" smtClean="0"/>
              <a:pPr>
                <a:defRPr/>
              </a:pPr>
              <a:t>11</a:t>
            </a:fld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468" y="365212"/>
            <a:ext cx="6486153" cy="3602456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691680" y="34405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Széntermelők régiók szerint (millió tonna)</a:t>
            </a:r>
            <a:endParaRPr lang="hu-HU" dirty="0"/>
          </a:p>
        </p:txBody>
      </p:sp>
      <p:sp>
        <p:nvSpPr>
          <p:cNvPr id="6" name="Téglalap 5"/>
          <p:cNvSpPr/>
          <p:nvPr/>
        </p:nvSpPr>
        <p:spPr>
          <a:xfrm>
            <a:off x="245197" y="3869674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i="1" dirty="0">
                <a:latin typeface="ArialNarrow-Italic"/>
              </a:rPr>
              <a:t>1. Includes steam coal, coking coal, lignite and recovered coal.</a:t>
            </a:r>
          </a:p>
          <a:p>
            <a:r>
              <a:rPr lang="en-US" sz="800" i="1" dirty="0">
                <a:latin typeface="ArialNarrow-Italic"/>
              </a:rPr>
              <a:t>2. Asia excludes China and OECD countries of Asia.</a:t>
            </a: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2790" y="3908199"/>
            <a:ext cx="2418693" cy="2949801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3052" y="3874306"/>
            <a:ext cx="2427380" cy="298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9455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441" y="2014538"/>
            <a:ext cx="6665119" cy="282892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1516" y="1585913"/>
            <a:ext cx="4672013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04403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707" y="1588130"/>
            <a:ext cx="6543675" cy="322897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017" y="4829863"/>
            <a:ext cx="6643688" cy="72866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049" y="5515007"/>
            <a:ext cx="6593681" cy="235744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1235207" y="974156"/>
            <a:ext cx="77401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0" u="none" strike="noStrike" baseline="0" dirty="0" smtClean="0">
                <a:solidFill>
                  <a:srgbClr val="000000"/>
                </a:solidFill>
                <a:latin typeface="Acumin Pro Semibold"/>
              </a:rPr>
              <a:t>Share of Primary and Final Energy from Renewable Sources, Targets and 2013/2014 Shares </a:t>
            </a:r>
            <a:endParaRPr lang="hu-HU" dirty="0"/>
          </a:p>
        </p:txBody>
      </p:sp>
      <p:sp>
        <p:nvSpPr>
          <p:cNvPr id="6" name="Téglalap 5"/>
          <p:cNvSpPr/>
          <p:nvPr/>
        </p:nvSpPr>
        <p:spPr>
          <a:xfrm>
            <a:off x="794551" y="1405876"/>
            <a:ext cx="778793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>
                <a:solidFill>
                  <a:srgbClr val="000000"/>
                </a:solidFill>
                <a:latin typeface="Acumin Pro Condensed Light"/>
              </a:rPr>
              <a:t>Note: Text in </a:t>
            </a:r>
            <a:r>
              <a:rPr lang="en-US" sz="600" b="1" dirty="0">
                <a:solidFill>
                  <a:srgbClr val="000000"/>
                </a:solidFill>
                <a:latin typeface="Acumin Pro Condensed Semibold"/>
              </a:rPr>
              <a:t>bold </a:t>
            </a:r>
            <a:r>
              <a:rPr lang="en-US" sz="600" dirty="0">
                <a:solidFill>
                  <a:srgbClr val="000000"/>
                </a:solidFill>
                <a:latin typeface="Acumin Pro Condensed Light"/>
              </a:rPr>
              <a:t>indicates new/revised in 2015, brackets ‘[ ]’ indicate previous targets where new targets were enacted, and text in </a:t>
            </a:r>
            <a:r>
              <a:rPr lang="en-US" sz="600" i="1" dirty="0">
                <a:solidFill>
                  <a:srgbClr val="000000"/>
                </a:solidFill>
                <a:latin typeface="Acumin Pro Condensed"/>
              </a:rPr>
              <a:t>italics </a:t>
            </a:r>
            <a:r>
              <a:rPr lang="en-US" sz="600" dirty="0">
                <a:solidFill>
                  <a:srgbClr val="000000"/>
                </a:solidFill>
                <a:latin typeface="Acumin Pro Condensed Light"/>
              </a:rPr>
              <a:t>indicates policies adopted at the state/provincial level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7724930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210" y="1545085"/>
            <a:ext cx="5921059" cy="4244924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9601" y="5813828"/>
            <a:ext cx="2825668" cy="211925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588146" y="949454"/>
            <a:ext cx="73285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0" u="none" strike="noStrike" baseline="0" dirty="0" smtClean="0">
                <a:solidFill>
                  <a:srgbClr val="000000"/>
                </a:solidFill>
                <a:latin typeface="Acumin Pro Semibold"/>
              </a:rPr>
              <a:t>Share of Electricity Generation from Renewable Sources, Targets and 2014 Shares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3683442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7172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EAF77CE-2954-446E-BEBC-EC5AB8B9913C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113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173" name="Text Box 4"/>
          <p:cNvSpPr txBox="1">
            <a:spLocks noChangeArrowheads="1"/>
          </p:cNvSpPr>
          <p:nvPr/>
        </p:nvSpPr>
        <p:spPr bwMode="auto">
          <a:xfrm>
            <a:off x="755724" y="447055"/>
            <a:ext cx="7632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400" b="1" cap="all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Az </a:t>
            </a:r>
            <a:r>
              <a:rPr lang="hu-HU" altLang="hu-HU" sz="2400" b="1" cap="all" dirty="0">
                <a:ln w="0"/>
                <a:solidFill>
                  <a:schemeClr val="accent1">
                    <a:lumMod val="50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IEA előrejelzései</a:t>
            </a:r>
          </a:p>
        </p:txBody>
      </p:sp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755576" y="908720"/>
            <a:ext cx="764381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 világ primer energiaigénye és az annak várható alakulása (IEA)</a:t>
            </a:r>
            <a:endParaRPr lang="en-GB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7175" name="Group 7"/>
          <p:cNvGrpSpPr>
            <a:grpSpLocks/>
          </p:cNvGrpSpPr>
          <p:nvPr/>
        </p:nvGrpSpPr>
        <p:grpSpPr bwMode="auto">
          <a:xfrm>
            <a:off x="1115616" y="1484313"/>
            <a:ext cx="6934200" cy="4416425"/>
            <a:chOff x="960" y="960"/>
            <a:chExt cx="4368" cy="2782"/>
          </a:xfrm>
        </p:grpSpPr>
        <p:graphicFrame>
          <p:nvGraphicFramePr>
            <p:cNvPr id="7170" name="Object 8"/>
            <p:cNvGraphicFramePr>
              <a:graphicFrameLocks noChangeAspect="1"/>
            </p:cNvGraphicFramePr>
            <p:nvPr/>
          </p:nvGraphicFramePr>
          <p:xfrm>
            <a:off x="960" y="960"/>
            <a:ext cx="4368" cy="27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12" name="Diagram" r:id="rId4" imgW="7515149" imgH="4810049" progId="MSGraph.Chart.8">
                    <p:embed followColorScheme="full"/>
                  </p:oleObj>
                </mc:Choice>
                <mc:Fallback>
                  <p:oleObj name="Diagram" r:id="rId4" imgW="7515149" imgH="4810049" progId="MSGraph.Chart.8">
                    <p:embed followColorScheme="full"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60" y="960"/>
                          <a:ext cx="4368" cy="27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77" name="Line 9"/>
            <p:cNvSpPr>
              <a:spLocks noChangeShapeType="1"/>
            </p:cNvSpPr>
            <p:nvPr/>
          </p:nvSpPr>
          <p:spPr bwMode="auto">
            <a:xfrm flipV="1">
              <a:off x="3272" y="1199"/>
              <a:ext cx="0" cy="20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7176" name="Text Box 10"/>
          <p:cNvSpPr txBox="1">
            <a:spLocks noChangeArrowheads="1"/>
          </p:cNvSpPr>
          <p:nvPr/>
        </p:nvSpPr>
        <p:spPr bwMode="auto">
          <a:xfrm>
            <a:off x="1547664" y="5927725"/>
            <a:ext cx="60594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GB" altLang="hu-HU" sz="2000" b="1" i="1" dirty="0">
                <a:solidFill>
                  <a:srgbClr val="CC0000"/>
                </a:solidFill>
                <a:latin typeface="Arial Narrow" pitchFamily="34" charset="0"/>
              </a:rPr>
              <a:t>2000-2030 </a:t>
            </a:r>
            <a:r>
              <a:rPr lang="hu-HU" altLang="hu-HU" sz="2000" b="1" i="1" dirty="0">
                <a:solidFill>
                  <a:srgbClr val="CC0000"/>
                </a:solidFill>
                <a:latin typeface="Arial Narrow" pitchFamily="34" charset="0"/>
              </a:rPr>
              <a:t>között a növekvő energiaigény több mint 90%-át </a:t>
            </a:r>
          </a:p>
          <a:p>
            <a:pPr algn="ctr"/>
            <a:r>
              <a:rPr lang="hu-HU" altLang="hu-HU" sz="2000" b="1" i="1" dirty="0">
                <a:solidFill>
                  <a:srgbClr val="CC0000"/>
                </a:solidFill>
                <a:latin typeface="Arial Narrow" pitchFamily="34" charset="0"/>
              </a:rPr>
              <a:t>a fosszilis energiahordozókkal szembeni igény teszi ki</a:t>
            </a:r>
            <a:endParaRPr lang="en-GB" altLang="hu-HU" sz="2000" b="1" i="1" dirty="0">
              <a:solidFill>
                <a:srgbClr val="CC0000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8196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6008C61-3545-44A3-A1A4-C44727B50DC6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114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684213" y="260350"/>
            <a:ext cx="76962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 világ primer energia igénye – tények és előrejelzések (IEA)</a:t>
            </a:r>
            <a:endParaRPr lang="en-GB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graphicFrame>
        <p:nvGraphicFramePr>
          <p:cNvPr id="8194" name="Object 5"/>
          <p:cNvGraphicFramePr>
            <a:graphicFrameLocks noChangeAspect="1"/>
          </p:cNvGraphicFramePr>
          <p:nvPr/>
        </p:nvGraphicFramePr>
        <p:xfrm>
          <a:off x="684213" y="836613"/>
          <a:ext cx="7597775" cy="430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2" name="Diagram" r:id="rId4" imgW="6858000" imgH="3886200" progId="MSGraph.Chart.8">
                  <p:embed followColorScheme="full"/>
                </p:oleObj>
              </mc:Choice>
              <mc:Fallback>
                <p:oleObj name="Diagram" r:id="rId4" imgW="6858000" imgH="3886200" progId="MSGraph.Chart.8">
                  <p:embed followColorScheme="full"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836613"/>
                        <a:ext cx="7597775" cy="430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8" name="Freeform 6"/>
          <p:cNvSpPr>
            <a:spLocks/>
          </p:cNvSpPr>
          <p:nvPr/>
        </p:nvSpPr>
        <p:spPr bwMode="auto">
          <a:xfrm>
            <a:off x="4926013" y="1125538"/>
            <a:ext cx="6350" cy="3498850"/>
          </a:xfrm>
          <a:custGeom>
            <a:avLst/>
            <a:gdLst>
              <a:gd name="T0" fmla="*/ 0 w 4"/>
              <a:gd name="T1" fmla="*/ 2147483647 h 2204"/>
              <a:gd name="T2" fmla="*/ 2147483647 w 4"/>
              <a:gd name="T3" fmla="*/ 0 h 2204"/>
              <a:gd name="T4" fmla="*/ 0 60000 65536"/>
              <a:gd name="T5" fmla="*/ 0 60000 65536"/>
              <a:gd name="T6" fmla="*/ 0 w 4"/>
              <a:gd name="T7" fmla="*/ 0 h 2204"/>
              <a:gd name="T8" fmla="*/ 4 w 4"/>
              <a:gd name="T9" fmla="*/ 2204 h 220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" h="2204">
                <a:moveTo>
                  <a:pt x="0" y="2204"/>
                </a:moveTo>
                <a:lnTo>
                  <a:pt x="4" y="0"/>
                </a:ln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395288" y="5229225"/>
            <a:ext cx="8497887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b="1" i="1">
                <a:solidFill>
                  <a:srgbClr val="CC0000"/>
                </a:solidFill>
                <a:latin typeface="Comic Sans MS" pitchFamily="66" charset="0"/>
              </a:rPr>
              <a:t>Az előrejelzések szerint a gázenergia növekedése a leggyorsabb, a nem vízi megújuló energiák relatív növekedés a legnagyobb</a:t>
            </a:r>
            <a:r>
              <a:rPr lang="en-GB" altLang="hu-HU" b="1" i="1">
                <a:solidFill>
                  <a:srgbClr val="CC0000"/>
                </a:solidFill>
                <a:latin typeface="Comic Sans MS" pitchFamily="66" charset="0"/>
              </a:rPr>
              <a:t>, </a:t>
            </a:r>
            <a:r>
              <a:rPr lang="hu-HU" altLang="hu-HU" b="1" i="1">
                <a:solidFill>
                  <a:srgbClr val="CC0000"/>
                </a:solidFill>
                <a:latin typeface="Comic Sans MS" pitchFamily="66" charset="0"/>
              </a:rPr>
              <a:t>de az olaj marad a domináns energia </a:t>
            </a:r>
            <a:r>
              <a:rPr lang="en-GB" altLang="hu-HU" b="1" i="1">
                <a:solidFill>
                  <a:srgbClr val="CC0000"/>
                </a:solidFill>
                <a:latin typeface="Comic Sans MS" pitchFamily="66" charset="0"/>
              </a:rPr>
              <a:t>2030</a:t>
            </a:r>
            <a:r>
              <a:rPr lang="hu-HU" altLang="hu-HU" b="1" i="1">
                <a:solidFill>
                  <a:srgbClr val="CC0000"/>
                </a:solidFill>
                <a:latin typeface="Comic Sans MS" pitchFamily="66" charset="0"/>
              </a:rPr>
              <a:t>-ban</a:t>
            </a:r>
            <a:endParaRPr lang="en-GB" altLang="hu-HU" b="1" i="1">
              <a:solidFill>
                <a:srgbClr val="CC0000"/>
              </a:solidFill>
              <a:latin typeface="Comic Sans MS" pitchFamily="66" charset="0"/>
            </a:endParaRPr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4427538" y="2205038"/>
            <a:ext cx="4984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z="1600" b="1">
                <a:solidFill>
                  <a:srgbClr val="FF3300"/>
                </a:solidFill>
                <a:latin typeface="Arial Narrow" pitchFamily="34" charset="0"/>
              </a:rPr>
              <a:t>Olaj</a:t>
            </a:r>
            <a:endParaRPr lang="en-GB" altLang="hu-HU" sz="1600" b="1">
              <a:solidFill>
                <a:srgbClr val="FF3300"/>
              </a:solidFill>
              <a:latin typeface="Arial Narrow" pitchFamily="34" charset="0"/>
            </a:endParaRP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6300788" y="2133600"/>
            <a:ext cx="812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z="1600" b="1">
                <a:solidFill>
                  <a:srgbClr val="003399"/>
                </a:solidFill>
                <a:latin typeface="Arial Narrow" pitchFamily="34" charset="0"/>
              </a:rPr>
              <a:t>Földgáz</a:t>
            </a:r>
            <a:endParaRPr lang="en-GB" altLang="hu-HU" sz="1600" b="1">
              <a:solidFill>
                <a:srgbClr val="003399"/>
              </a:solidFill>
              <a:latin typeface="Arial Narrow" pitchFamily="34" charset="0"/>
            </a:endParaRP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2195513" y="3357563"/>
            <a:ext cx="5730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z="1600" b="1">
                <a:solidFill>
                  <a:srgbClr val="993366"/>
                </a:solidFill>
                <a:latin typeface="Arial Narrow" pitchFamily="34" charset="0"/>
              </a:rPr>
              <a:t>Szén</a:t>
            </a:r>
            <a:endParaRPr lang="en-GB" altLang="hu-HU" sz="1600" b="1">
              <a:solidFill>
                <a:srgbClr val="993366"/>
              </a:solidFill>
              <a:latin typeface="Arial Narrow" pitchFamily="34" charset="0"/>
            </a:endParaRPr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3348038" y="3933825"/>
            <a:ext cx="15684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z="1600" b="1">
                <a:solidFill>
                  <a:srgbClr val="669900"/>
                </a:solidFill>
                <a:latin typeface="Arial Narrow" pitchFamily="34" charset="0"/>
              </a:rPr>
              <a:t>Nukleáris energia</a:t>
            </a:r>
            <a:endParaRPr lang="en-GB" altLang="hu-HU" sz="1600" b="1">
              <a:solidFill>
                <a:srgbClr val="669900"/>
              </a:solidFill>
              <a:latin typeface="Arial Narrow" pitchFamily="34" charset="0"/>
            </a:endParaRPr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6732588" y="3500438"/>
            <a:ext cx="10620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z="1600" b="1">
                <a:solidFill>
                  <a:srgbClr val="009999"/>
                </a:solidFill>
                <a:latin typeface="Arial Narrow" pitchFamily="34" charset="0"/>
              </a:rPr>
              <a:t>Vízienergia</a:t>
            </a:r>
            <a:endParaRPr lang="en-GB" altLang="hu-HU" sz="1600" b="1">
              <a:solidFill>
                <a:srgbClr val="009999"/>
              </a:solidFill>
              <a:latin typeface="Arial Narrow" pitchFamily="34" charset="0"/>
            </a:endParaRPr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4932363" y="3789363"/>
            <a:ext cx="2362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z="1600" b="1">
                <a:solidFill>
                  <a:srgbClr val="CC3300"/>
                </a:solidFill>
                <a:latin typeface="Arial Narrow" pitchFamily="34" charset="0"/>
              </a:rPr>
              <a:t>Megújuló (nem vízi) energia</a:t>
            </a:r>
            <a:endParaRPr lang="en-GB" altLang="hu-HU" sz="1600" b="1">
              <a:solidFill>
                <a:srgbClr val="CC3300"/>
              </a:solidFill>
              <a:latin typeface="Arial Narrow" pitchFamily="34" charset="0"/>
            </a:endParaRPr>
          </a:p>
        </p:txBody>
      </p:sp>
      <p:sp>
        <p:nvSpPr>
          <p:cNvPr id="8206" name="Line 14"/>
          <p:cNvSpPr>
            <a:spLocks noChangeShapeType="1"/>
          </p:cNvSpPr>
          <p:nvPr/>
        </p:nvSpPr>
        <p:spPr bwMode="auto">
          <a:xfrm>
            <a:off x="6156325" y="4076700"/>
            <a:ext cx="152400" cy="2286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8207" name="Line 15"/>
          <p:cNvSpPr>
            <a:spLocks noChangeShapeType="1"/>
          </p:cNvSpPr>
          <p:nvPr/>
        </p:nvSpPr>
        <p:spPr bwMode="auto">
          <a:xfrm>
            <a:off x="7380288" y="3860800"/>
            <a:ext cx="152400" cy="533400"/>
          </a:xfrm>
          <a:prstGeom prst="line">
            <a:avLst/>
          </a:prstGeom>
          <a:noFill/>
          <a:ln w="9525">
            <a:solidFill>
              <a:srgbClr val="0099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Dátum helye 1"/>
          <p:cNvSpPr>
            <a:spLocks noGrp="1"/>
          </p:cNvSpPr>
          <p:nvPr>
            <p:ph type="dt" sz="quarter" idx="10"/>
          </p:nvPr>
        </p:nvSpPr>
        <p:spPr>
          <a:xfrm>
            <a:off x="467544" y="6237312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9220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6563544" y="6237312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D4BC3D5-3A91-49C4-8F3B-BC074EDF136D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115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900113" y="476250"/>
            <a:ext cx="75438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 világ primer energia igényének regionális megoszlás és a várt értékek (IEA)</a:t>
            </a:r>
            <a:endParaRPr lang="en-GB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graphicFrame>
        <p:nvGraphicFramePr>
          <p:cNvPr id="9218" name="Object 5"/>
          <p:cNvGraphicFramePr>
            <a:graphicFrameLocks noChangeAspect="1"/>
          </p:cNvGraphicFramePr>
          <p:nvPr/>
        </p:nvGraphicFramePr>
        <p:xfrm>
          <a:off x="971550" y="1196975"/>
          <a:ext cx="7010400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7" name="Diagram" r:id="rId4" imgW="7372502" imgH="5143500" progId="MSGraph.Chart.8">
                  <p:embed followColorScheme="full"/>
                </p:oleObj>
              </mc:Choice>
              <mc:Fallback>
                <p:oleObj name="Diagram" r:id="rId4" imgW="7372502" imgH="5143500" progId="MSGraph.Chart.8">
                  <p:embed followColorScheme="full"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1196975"/>
                        <a:ext cx="7010400" cy="426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323850" y="5661025"/>
            <a:ext cx="86677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hu-HU" altLang="hu-HU" sz="1600" b="1" i="1">
                <a:solidFill>
                  <a:srgbClr val="CC0000"/>
                </a:solidFill>
                <a:latin typeface="Comic Sans MS" pitchFamily="66" charset="0"/>
              </a:rPr>
              <a:t>Az emberiség várható primer energia igény növekményének </a:t>
            </a:r>
            <a:r>
              <a:rPr lang="en-GB" altLang="hu-HU" sz="1600" b="1" i="1">
                <a:solidFill>
                  <a:srgbClr val="CC0000"/>
                </a:solidFill>
                <a:latin typeface="Comic Sans MS" pitchFamily="66" charset="0"/>
              </a:rPr>
              <a:t>62%</a:t>
            </a:r>
            <a:r>
              <a:rPr lang="hu-HU" altLang="hu-HU" sz="1600" b="1" i="1">
                <a:solidFill>
                  <a:srgbClr val="CC0000"/>
                </a:solidFill>
                <a:latin typeface="Comic Sans MS" pitchFamily="66" charset="0"/>
              </a:rPr>
              <a:t>-a</a:t>
            </a:r>
            <a:r>
              <a:rPr lang="en-GB" altLang="hu-HU" sz="1600" b="1" i="1">
                <a:solidFill>
                  <a:srgbClr val="CC0000"/>
                </a:solidFill>
                <a:latin typeface="Comic Sans MS" pitchFamily="66" charset="0"/>
              </a:rPr>
              <a:t> 2000</a:t>
            </a:r>
            <a:r>
              <a:rPr lang="hu-HU" altLang="hu-HU" sz="1600" b="1" i="1">
                <a:solidFill>
                  <a:srgbClr val="CC0000"/>
                </a:solidFill>
                <a:latin typeface="Comic Sans MS" pitchFamily="66" charset="0"/>
              </a:rPr>
              <a:t>-</a:t>
            </a:r>
            <a:r>
              <a:rPr lang="en-GB" altLang="hu-HU" sz="1600" b="1" i="1">
                <a:solidFill>
                  <a:srgbClr val="CC0000"/>
                </a:solidFill>
                <a:latin typeface="Comic Sans MS" pitchFamily="66" charset="0"/>
              </a:rPr>
              <a:t>2030</a:t>
            </a:r>
            <a:r>
              <a:rPr lang="hu-HU" altLang="hu-HU" sz="1600" b="1" i="1">
                <a:solidFill>
                  <a:srgbClr val="CC0000"/>
                </a:solidFill>
                <a:latin typeface="Comic Sans MS" pitchFamily="66" charset="0"/>
              </a:rPr>
              <a:t> között</a:t>
            </a:r>
            <a:endParaRPr lang="en-GB" altLang="hu-HU" sz="1600" b="1" i="1">
              <a:solidFill>
                <a:srgbClr val="CC0000"/>
              </a:solidFill>
              <a:latin typeface="Comic Sans MS" pitchFamily="66" charset="0"/>
            </a:endParaRPr>
          </a:p>
          <a:p>
            <a:pPr algn="ctr"/>
            <a:r>
              <a:rPr lang="hu-HU" altLang="hu-HU" sz="1600" b="1" i="1">
                <a:solidFill>
                  <a:srgbClr val="CC0000"/>
                </a:solidFill>
                <a:latin typeface="Comic Sans MS" pitchFamily="66" charset="0"/>
              </a:rPr>
              <a:t>A fejlődő országoktol származik</a:t>
            </a:r>
            <a:r>
              <a:rPr lang="en-GB" altLang="hu-HU" sz="1600" b="1" i="1">
                <a:solidFill>
                  <a:srgbClr val="CC0000"/>
                </a:solidFill>
                <a:latin typeface="Comic Sans MS" pitchFamily="66" charset="0"/>
              </a:rPr>
              <a:t>, </a:t>
            </a:r>
            <a:r>
              <a:rPr lang="hu-HU" altLang="hu-HU" sz="1600" b="1" i="1">
                <a:solidFill>
                  <a:srgbClr val="CC0000"/>
                </a:solidFill>
                <a:latin typeface="Comic Sans MS" pitchFamily="66" charset="0"/>
              </a:rPr>
              <a:t>főleg Ázsiából</a:t>
            </a:r>
            <a:endParaRPr lang="en-GB" altLang="hu-HU" sz="1600" b="1" i="1">
              <a:solidFill>
                <a:srgbClr val="CC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10245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F566DB9-80E0-4114-8746-2ABA05E44428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116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755576" y="333375"/>
            <a:ext cx="7643812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Eur</a:t>
            </a:r>
            <a:r>
              <a:rPr lang="hu-HU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ópai</a:t>
            </a:r>
            <a:r>
              <a:rPr lang="en-GB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U</a:t>
            </a:r>
            <a:r>
              <a:rPr lang="en-GB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ni</a:t>
            </a:r>
            <a:r>
              <a:rPr lang="hu-HU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ó</a:t>
            </a:r>
            <a:r>
              <a:rPr lang="en-GB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: </a:t>
            </a:r>
            <a:r>
              <a:rPr lang="hu-HU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Összes primer energia igény (IEA</a:t>
            </a:r>
            <a:r>
              <a:rPr lang="hu-HU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)</a:t>
            </a:r>
            <a:endParaRPr lang="en-GB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0247" name="Text Box 5"/>
          <p:cNvSpPr txBox="1">
            <a:spLocks noChangeArrowheads="1"/>
          </p:cNvSpPr>
          <p:nvPr/>
        </p:nvSpPr>
        <p:spPr bwMode="auto">
          <a:xfrm>
            <a:off x="1374182" y="5157788"/>
            <a:ext cx="648126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hu-HU" altLang="hu-HU" b="1" i="1">
                <a:solidFill>
                  <a:srgbClr val="CC0000"/>
                </a:solidFill>
                <a:latin typeface="Comic Sans MS" pitchFamily="66" charset="0"/>
              </a:rPr>
              <a:t>A gáz</a:t>
            </a:r>
            <a:r>
              <a:rPr lang="en-GB" altLang="hu-HU" b="1" i="1">
                <a:solidFill>
                  <a:srgbClr val="CC0000"/>
                </a:solidFill>
                <a:latin typeface="Comic Sans MS" pitchFamily="66" charset="0"/>
              </a:rPr>
              <a:t> &amp; </a:t>
            </a:r>
            <a:r>
              <a:rPr lang="hu-HU" altLang="hu-HU" b="1" i="1">
                <a:solidFill>
                  <a:srgbClr val="CC0000"/>
                </a:solidFill>
                <a:latin typeface="Comic Sans MS" pitchFamily="66" charset="0"/>
              </a:rPr>
              <a:t>megújulók</a:t>
            </a:r>
            <a:r>
              <a:rPr lang="en-GB" altLang="hu-HU" b="1" i="1">
                <a:solidFill>
                  <a:srgbClr val="CC0000"/>
                </a:solidFill>
                <a:latin typeface="Comic Sans MS" pitchFamily="66" charset="0"/>
              </a:rPr>
              <a:t> </a:t>
            </a:r>
            <a:r>
              <a:rPr lang="hu-HU" altLang="hu-HU" b="1" i="1">
                <a:solidFill>
                  <a:srgbClr val="CC0000"/>
                </a:solidFill>
                <a:latin typeface="Comic Sans MS" pitchFamily="66" charset="0"/>
              </a:rPr>
              <a:t>aránya várhatóan nő,</a:t>
            </a:r>
            <a:r>
              <a:rPr lang="en-GB" altLang="hu-HU" b="1" i="1">
                <a:solidFill>
                  <a:srgbClr val="CC0000"/>
                </a:solidFill>
                <a:latin typeface="Comic Sans MS" pitchFamily="66" charset="0"/>
              </a:rPr>
              <a:t> </a:t>
            </a:r>
          </a:p>
          <a:p>
            <a:pPr algn="ctr"/>
            <a:r>
              <a:rPr lang="hu-HU" altLang="hu-HU" b="1" i="1">
                <a:solidFill>
                  <a:srgbClr val="CC0000"/>
                </a:solidFill>
                <a:latin typeface="Comic Sans MS" pitchFamily="66" charset="0"/>
              </a:rPr>
              <a:t>a nukleáris, a szén és az olaj aránya várhatóan csökken</a:t>
            </a:r>
            <a:endParaRPr lang="en-GB" altLang="hu-HU" b="1" i="1">
              <a:solidFill>
                <a:srgbClr val="CC0000"/>
              </a:solidFill>
              <a:latin typeface="Comic Sans MS" pitchFamily="66" charset="0"/>
            </a:endParaRPr>
          </a:p>
        </p:txBody>
      </p:sp>
      <p:graphicFrame>
        <p:nvGraphicFramePr>
          <p:cNvPr id="1024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3187011"/>
              </p:ext>
            </p:extLst>
          </p:nvPr>
        </p:nvGraphicFramePr>
        <p:xfrm>
          <a:off x="251520" y="1341438"/>
          <a:ext cx="3959225" cy="3052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0" name="Chart" r:id="rId4" imgW="6029249" imgH="4648200" progId="MSGraph.Chart.8">
                  <p:embed followColorScheme="full"/>
                </p:oleObj>
              </mc:Choice>
              <mc:Fallback>
                <p:oleObj name="Chart" r:id="rId4" imgW="6029249" imgH="4648200" progId="MSGraph.Chart.8">
                  <p:embed followColorScheme="full"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1341438"/>
                        <a:ext cx="3959225" cy="3052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4339698"/>
              </p:ext>
            </p:extLst>
          </p:nvPr>
        </p:nvGraphicFramePr>
        <p:xfrm>
          <a:off x="3707904" y="1052513"/>
          <a:ext cx="4259262" cy="3262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1" name="Diagram" r:id="rId6" imgW="5658002" imgH="4333951" progId="MSGraph.Chart.8">
                  <p:embed followColorScheme="full"/>
                </p:oleObj>
              </mc:Choice>
              <mc:Fallback>
                <p:oleObj name="Diagram" r:id="rId6" imgW="5658002" imgH="4333951" progId="MSGraph.Chart.8">
                  <p:embed followColorScheme="full"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7904" y="1052513"/>
                        <a:ext cx="4259262" cy="3262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2339975" y="1125538"/>
            <a:ext cx="635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GB" altLang="hu-HU" sz="1600" b="1"/>
              <a:t>2000</a:t>
            </a:r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7164388" y="1196975"/>
            <a:ext cx="635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GB" altLang="hu-HU" sz="1600" b="1"/>
              <a:t>2030</a:t>
            </a:r>
          </a:p>
        </p:txBody>
      </p:sp>
      <p:sp>
        <p:nvSpPr>
          <p:cNvPr id="10250" name="Text Box 10"/>
          <p:cNvSpPr txBox="1">
            <a:spLocks noChangeArrowheads="1"/>
          </p:cNvSpPr>
          <p:nvPr/>
        </p:nvSpPr>
        <p:spPr bwMode="auto">
          <a:xfrm>
            <a:off x="1979613" y="4437063"/>
            <a:ext cx="12239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hu-HU" sz="1600" b="1">
                <a:solidFill>
                  <a:srgbClr val="000000"/>
                </a:solidFill>
              </a:rPr>
              <a:t>1,456 Mtoe</a:t>
            </a: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6948488" y="4365625"/>
            <a:ext cx="12239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hu-HU" sz="1600" b="1">
                <a:solidFill>
                  <a:srgbClr val="000000"/>
                </a:solidFill>
              </a:rPr>
              <a:t>1,811 Mtoe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11268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650AE47-98F9-4345-81C0-4135F38C30ED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117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900113" y="404813"/>
            <a:ext cx="764540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 világ primer energia termelésének várható növekedése (IEA)</a:t>
            </a:r>
            <a:endParaRPr lang="en-GB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graphicFrame>
        <p:nvGraphicFramePr>
          <p:cNvPr id="1126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8943024"/>
              </p:ext>
            </p:extLst>
          </p:nvPr>
        </p:nvGraphicFramePr>
        <p:xfrm>
          <a:off x="1259632" y="1268760"/>
          <a:ext cx="6664325" cy="415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5" name="Diagram" r:id="rId4" imgW="7743749" imgH="4829251" progId="MSGraph.Chart.8">
                  <p:embed followColorScheme="full"/>
                </p:oleObj>
              </mc:Choice>
              <mc:Fallback>
                <p:oleObj name="Diagram" r:id="rId4" imgW="7743749" imgH="4829251" progId="MSGraph.Chart.8">
                  <p:embed followColorScheme="full"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1268760"/>
                        <a:ext cx="6664325" cy="415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1291836" y="5589240"/>
            <a:ext cx="66239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hu-HU" altLang="hu-HU" b="1" i="1" dirty="0">
                <a:solidFill>
                  <a:srgbClr val="CC0000"/>
                </a:solidFill>
                <a:latin typeface="Comic Sans MS" pitchFamily="66" charset="0"/>
              </a:rPr>
              <a:t>A növekmény döntően a nem OECD országoktól származik</a:t>
            </a:r>
            <a:endParaRPr lang="en-GB" altLang="hu-HU" b="1" i="1" dirty="0">
              <a:solidFill>
                <a:srgbClr val="CC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12292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B1718C8-2038-4E49-B1D1-DD68F3F51E14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118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444" name="Rectangle 12"/>
          <p:cNvSpPr>
            <a:spLocks noChangeArrowheads="1"/>
          </p:cNvSpPr>
          <p:nvPr/>
        </p:nvSpPr>
        <p:spPr bwMode="auto">
          <a:xfrm>
            <a:off x="772616" y="381546"/>
            <a:ext cx="7543800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 világ kőolajtermelése (</a:t>
            </a:r>
            <a:r>
              <a:rPr lang="hu-HU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IEA)</a:t>
            </a:r>
            <a:endParaRPr lang="en-GB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graphicFrame>
        <p:nvGraphicFramePr>
          <p:cNvPr id="12290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1128121"/>
              </p:ext>
            </p:extLst>
          </p:nvPr>
        </p:nvGraphicFramePr>
        <p:xfrm>
          <a:off x="683568" y="980728"/>
          <a:ext cx="7724775" cy="482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0" name="Diagram" r:id="rId4" imgW="5410200" imgH="3381451" progId="MSGraph.Chart.8">
                  <p:embed/>
                </p:oleObj>
              </mc:Choice>
              <mc:Fallback>
                <p:oleObj name="Diagram" r:id="rId4" imgW="5410200" imgH="3381451" progId="MSGraph.Chart.8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980728"/>
                        <a:ext cx="7724775" cy="4827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4" name="Text Box 14"/>
          <p:cNvSpPr txBox="1">
            <a:spLocks noChangeArrowheads="1"/>
          </p:cNvSpPr>
          <p:nvPr/>
        </p:nvSpPr>
        <p:spPr bwMode="auto">
          <a:xfrm>
            <a:off x="2191344" y="5552405"/>
            <a:ext cx="472757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hu-HU" altLang="hu-HU" sz="1600" b="1" i="1" dirty="0">
                <a:solidFill>
                  <a:srgbClr val="CC0000"/>
                </a:solidFill>
                <a:latin typeface="Comic Sans MS" pitchFamily="66" charset="0"/>
              </a:rPr>
              <a:t>A nem konvencionális kőolaj lehet a fő forrás</a:t>
            </a:r>
            <a:endParaRPr lang="en-GB" altLang="hu-HU" sz="1600" b="1" i="1" dirty="0">
              <a:solidFill>
                <a:srgbClr val="CC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13316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922A42F-0731-4A0D-83A5-A896BEC54B61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119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317" name="Rectangle 4"/>
          <p:cNvSpPr>
            <a:spLocks noChangeArrowheads="1"/>
          </p:cNvSpPr>
          <p:nvPr/>
        </p:nvSpPr>
        <p:spPr bwMode="auto">
          <a:xfrm>
            <a:off x="611188" y="549275"/>
            <a:ext cx="79248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hu-HU" altLang="hu-HU" dirty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 régiók közötti kereskedelem aránya a világ fosszilis energiatermelésén belül (IEA)</a:t>
            </a:r>
            <a:endParaRPr lang="en-GB" altLang="hu-HU" dirty="0"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13318" name="Group 5"/>
          <p:cNvGrpSpPr>
            <a:grpSpLocks/>
          </p:cNvGrpSpPr>
          <p:nvPr/>
        </p:nvGrpSpPr>
        <p:grpSpPr bwMode="auto">
          <a:xfrm>
            <a:off x="611700" y="1130608"/>
            <a:ext cx="7880350" cy="4673936"/>
            <a:chOff x="386" y="965"/>
            <a:chExt cx="4892" cy="3172"/>
          </a:xfrm>
        </p:grpSpPr>
        <p:graphicFrame>
          <p:nvGraphicFramePr>
            <p:cNvPr id="13314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13654258"/>
                </p:ext>
              </p:extLst>
            </p:nvPr>
          </p:nvGraphicFramePr>
          <p:xfrm>
            <a:off x="386" y="965"/>
            <a:ext cx="4892" cy="31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65" name="Chart" r:id="rId4" imgW="7772400" imgH="5038649" progId="MSGraph.Chart.8">
                    <p:embed followColorScheme="full"/>
                  </p:oleObj>
                </mc:Choice>
                <mc:Fallback>
                  <p:oleObj name="Chart" r:id="rId4" imgW="7772400" imgH="5038649" progId="MSGraph.Chart.8">
                    <p:embed followColorScheme="full"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6" y="965"/>
                          <a:ext cx="4892" cy="31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320" name="Text Box 7"/>
            <p:cNvSpPr txBox="1">
              <a:spLocks noChangeArrowheads="1"/>
            </p:cNvSpPr>
            <p:nvPr/>
          </p:nvSpPr>
          <p:spPr bwMode="auto">
            <a:xfrm>
              <a:off x="1429" y="3497"/>
              <a:ext cx="387" cy="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hu-HU" altLang="hu-HU" sz="1400" b="1" dirty="0"/>
                <a:t>Olaj</a:t>
              </a:r>
              <a:endParaRPr lang="en-GB" altLang="hu-HU" sz="1400" b="1" dirty="0"/>
            </a:p>
          </p:txBody>
        </p:sp>
        <p:sp>
          <p:nvSpPr>
            <p:cNvPr id="13321" name="Text Box 8"/>
            <p:cNvSpPr txBox="1">
              <a:spLocks noChangeArrowheads="1"/>
            </p:cNvSpPr>
            <p:nvPr/>
          </p:nvSpPr>
          <p:spPr bwMode="auto">
            <a:xfrm>
              <a:off x="2904" y="3493"/>
              <a:ext cx="392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GB" altLang="hu-HU" sz="1400" b="1"/>
                <a:t>G</a:t>
              </a:r>
              <a:r>
                <a:rPr lang="hu-HU" altLang="hu-HU" sz="1400" b="1"/>
                <a:t>áz</a:t>
              </a:r>
              <a:endParaRPr lang="en-GB" altLang="hu-HU" sz="1400" b="1"/>
            </a:p>
          </p:txBody>
        </p:sp>
        <p:sp>
          <p:nvSpPr>
            <p:cNvPr id="13322" name="Text Box 9"/>
            <p:cNvSpPr txBox="1">
              <a:spLocks noChangeArrowheads="1"/>
            </p:cNvSpPr>
            <p:nvPr/>
          </p:nvSpPr>
          <p:spPr bwMode="auto">
            <a:xfrm>
              <a:off x="4380" y="3492"/>
              <a:ext cx="430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hu-HU" altLang="hu-HU" sz="1400" b="1"/>
                <a:t>Szén</a:t>
              </a:r>
              <a:endParaRPr lang="en-GB" altLang="hu-HU" sz="1400" b="1"/>
            </a:p>
          </p:txBody>
        </p:sp>
        <p:sp>
          <p:nvSpPr>
            <p:cNvPr id="13323" name="Text Box 10"/>
            <p:cNvSpPr txBox="1">
              <a:spLocks noChangeArrowheads="1"/>
            </p:cNvSpPr>
            <p:nvPr/>
          </p:nvSpPr>
          <p:spPr bwMode="auto">
            <a:xfrm>
              <a:off x="1152" y="2359"/>
              <a:ext cx="326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GB" altLang="hu-HU" sz="1400" b="1">
                  <a:latin typeface="Times New Roman" pitchFamily="18" charset="0"/>
                </a:rPr>
                <a:t>45%</a:t>
              </a:r>
            </a:p>
          </p:txBody>
        </p:sp>
        <p:sp>
          <p:nvSpPr>
            <p:cNvPr id="13324" name="Text Box 11"/>
            <p:cNvSpPr txBox="1">
              <a:spLocks noChangeArrowheads="1"/>
            </p:cNvSpPr>
            <p:nvPr/>
          </p:nvSpPr>
          <p:spPr bwMode="auto">
            <a:xfrm>
              <a:off x="1680" y="1728"/>
              <a:ext cx="32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GB" altLang="hu-HU" sz="1400" b="1">
                  <a:latin typeface="Times New Roman" pitchFamily="18" charset="0"/>
                </a:rPr>
                <a:t>58%</a:t>
              </a:r>
            </a:p>
          </p:txBody>
        </p:sp>
        <p:sp>
          <p:nvSpPr>
            <p:cNvPr id="13325" name="Text Box 12"/>
            <p:cNvSpPr txBox="1">
              <a:spLocks noChangeArrowheads="1"/>
            </p:cNvSpPr>
            <p:nvPr/>
          </p:nvSpPr>
          <p:spPr bwMode="auto">
            <a:xfrm>
              <a:off x="2700" y="2513"/>
              <a:ext cx="29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GB" altLang="hu-HU" sz="1200" b="1">
                  <a:latin typeface="Times New Roman" pitchFamily="18" charset="0"/>
                </a:rPr>
                <a:t>16%</a:t>
              </a:r>
            </a:p>
          </p:txBody>
        </p:sp>
        <p:sp>
          <p:nvSpPr>
            <p:cNvPr id="13326" name="Text Box 13"/>
            <p:cNvSpPr txBox="1">
              <a:spLocks noChangeArrowheads="1"/>
            </p:cNvSpPr>
            <p:nvPr/>
          </p:nvSpPr>
          <p:spPr bwMode="auto">
            <a:xfrm>
              <a:off x="3216" y="1873"/>
              <a:ext cx="32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GB" altLang="hu-HU" sz="1400" b="1">
                  <a:latin typeface="Times New Roman" pitchFamily="18" charset="0"/>
                </a:rPr>
                <a:t>28%</a:t>
              </a:r>
            </a:p>
          </p:txBody>
        </p:sp>
        <p:sp>
          <p:nvSpPr>
            <p:cNvPr id="13327" name="Text Box 14"/>
            <p:cNvSpPr txBox="1">
              <a:spLocks noChangeArrowheads="1"/>
            </p:cNvSpPr>
            <p:nvPr/>
          </p:nvSpPr>
          <p:spPr bwMode="auto">
            <a:xfrm>
              <a:off x="4272" y="2323"/>
              <a:ext cx="249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GB" altLang="hu-HU" sz="1200" b="1">
                  <a:latin typeface="Times New Roman" pitchFamily="18" charset="0"/>
                </a:rPr>
                <a:t>9%</a:t>
              </a:r>
            </a:p>
          </p:txBody>
        </p:sp>
        <p:sp>
          <p:nvSpPr>
            <p:cNvPr id="13328" name="Text Box 15"/>
            <p:cNvSpPr txBox="1">
              <a:spLocks noChangeArrowheads="1"/>
            </p:cNvSpPr>
            <p:nvPr/>
          </p:nvSpPr>
          <p:spPr bwMode="auto">
            <a:xfrm>
              <a:off x="4749" y="2004"/>
              <a:ext cx="32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GB" altLang="hu-HU" sz="1400" b="1">
                  <a:latin typeface="Times New Roman" pitchFamily="18" charset="0"/>
                </a:rPr>
                <a:t>14%</a:t>
              </a:r>
            </a:p>
          </p:txBody>
        </p:sp>
        <p:sp>
          <p:nvSpPr>
            <p:cNvPr id="13329" name="Text Box 16"/>
            <p:cNvSpPr txBox="1">
              <a:spLocks noChangeArrowheads="1"/>
            </p:cNvSpPr>
            <p:nvPr/>
          </p:nvSpPr>
          <p:spPr bwMode="auto">
            <a:xfrm>
              <a:off x="1872" y="3808"/>
              <a:ext cx="240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endParaRPr lang="en-GB" altLang="hu-HU" sz="1600" b="1"/>
            </a:p>
          </p:txBody>
        </p:sp>
      </p:grpSp>
      <p:sp>
        <p:nvSpPr>
          <p:cNvPr id="13319" name="Text Box 17"/>
          <p:cNvSpPr txBox="1">
            <a:spLocks noChangeArrowheads="1"/>
          </p:cNvSpPr>
          <p:nvPr/>
        </p:nvSpPr>
        <p:spPr bwMode="auto">
          <a:xfrm>
            <a:off x="755576" y="5373216"/>
            <a:ext cx="76242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hu-HU" altLang="hu-HU" sz="1600" b="1" i="1" dirty="0">
                <a:solidFill>
                  <a:srgbClr val="CC0000"/>
                </a:solidFill>
                <a:latin typeface="Comic Sans MS" pitchFamily="66" charset="0"/>
              </a:rPr>
              <a:t>A régiók közötti energiahordozó kereskedelem több mint kétszeresére nő </a:t>
            </a:r>
          </a:p>
          <a:p>
            <a:pPr algn="ctr"/>
            <a:r>
              <a:rPr lang="en-GB" altLang="hu-HU" sz="1600" b="1" i="1" dirty="0">
                <a:solidFill>
                  <a:srgbClr val="CC0000"/>
                </a:solidFill>
                <a:latin typeface="Comic Sans MS" pitchFamily="66" charset="0"/>
              </a:rPr>
              <a:t>2030</a:t>
            </a:r>
            <a:r>
              <a:rPr lang="hu-HU" altLang="hu-HU" sz="1600" b="1" i="1" dirty="0" err="1">
                <a:solidFill>
                  <a:srgbClr val="CC0000"/>
                </a:solidFill>
                <a:latin typeface="Comic Sans MS" pitchFamily="66" charset="0"/>
              </a:rPr>
              <a:t>-ig</a:t>
            </a:r>
            <a:r>
              <a:rPr lang="en-GB" altLang="hu-HU" sz="1600" b="1" i="1" dirty="0">
                <a:solidFill>
                  <a:srgbClr val="CC0000"/>
                </a:solidFill>
                <a:latin typeface="Comic Sans MS" pitchFamily="66" charset="0"/>
              </a:rPr>
              <a:t>, </a:t>
            </a:r>
            <a:r>
              <a:rPr lang="hu-HU" altLang="hu-HU" sz="1600" b="1" i="1" dirty="0">
                <a:solidFill>
                  <a:srgbClr val="CC0000"/>
                </a:solidFill>
                <a:latin typeface="Comic Sans MS" pitchFamily="66" charset="0"/>
              </a:rPr>
              <a:t>ennek zömét a kőolaj kereskedelem teszi ki</a:t>
            </a:r>
            <a:endParaRPr lang="en-GB" altLang="hu-HU" sz="1600" b="1" i="1" dirty="0">
              <a:solidFill>
                <a:srgbClr val="CC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Dr. Pátzay György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174655-E909-451D-9760-1458F48351C7}" type="slidenum">
              <a:rPr lang="hu-HU" smtClean="0"/>
              <a:pPr>
                <a:defRPr/>
              </a:pPr>
              <a:t>12</a:t>
            </a:fld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544127"/>
            <a:ext cx="6336601" cy="6177348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2123728" y="188640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Széntermelők, nettó exportálók, nettó importálók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6500963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14340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9020D34-1ED0-4350-8D6B-2B448F133248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120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042988" y="369416"/>
            <a:ext cx="7543800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Az egyes régiók olaj-import függése (IEA)</a:t>
            </a:r>
            <a:br>
              <a:rPr lang="hu-HU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hu-HU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import a kőolaj felhasználás %-ban</a:t>
            </a:r>
            <a:endParaRPr lang="en-GB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graphicFrame>
        <p:nvGraphicFramePr>
          <p:cNvPr id="1433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4656481"/>
              </p:ext>
            </p:extLst>
          </p:nvPr>
        </p:nvGraphicFramePr>
        <p:xfrm>
          <a:off x="1078880" y="908050"/>
          <a:ext cx="7021512" cy="459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7" name="Diagram" r:id="rId4" imgW="6257849" imgH="4095902" progId="MSGraph.Chart.8">
                  <p:embed/>
                </p:oleObj>
              </mc:Choice>
              <mc:Fallback>
                <p:oleObj name="Diagram" r:id="rId4" imgW="6257849" imgH="4095902" progId="MSGraph.Chart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8880" y="908050"/>
                        <a:ext cx="7021512" cy="4595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683568" y="5445125"/>
            <a:ext cx="77909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hu-HU" altLang="hu-HU" sz="1600" b="1" i="1" dirty="0">
                <a:solidFill>
                  <a:srgbClr val="CC0000"/>
                </a:solidFill>
                <a:latin typeface="Comic Sans MS" pitchFamily="66" charset="0"/>
              </a:rPr>
              <a:t>Mindegyik OECD csoportnál nő az importfüggőség,  de az ázsiai régióban és</a:t>
            </a:r>
          </a:p>
          <a:p>
            <a:pPr algn="ctr"/>
            <a:r>
              <a:rPr lang="hu-HU" altLang="hu-HU" sz="1600" b="1" i="1" dirty="0">
                <a:solidFill>
                  <a:srgbClr val="CC0000"/>
                </a:solidFill>
                <a:latin typeface="Comic Sans MS" pitchFamily="66" charset="0"/>
              </a:rPr>
              <a:t>kisebb mértékben Európában ugrásszerűen nő</a:t>
            </a:r>
            <a:endParaRPr lang="en-GB" altLang="hu-HU" sz="1600" b="1" i="1" dirty="0">
              <a:solidFill>
                <a:srgbClr val="CC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119811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49B38BA-C031-4DBC-9038-06FB52B52381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121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772616" y="76200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Nettó kőolaj kereskedelem 2030-ban (IEA)</a:t>
            </a:r>
            <a:br>
              <a:rPr lang="hu-HU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hu-HU" sz="14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(</a:t>
            </a:r>
            <a:r>
              <a:rPr lang="hu-HU" sz="1400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mb</a:t>
            </a:r>
            <a:r>
              <a:rPr lang="hu-HU" sz="14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/nap – megabarrel/nap)</a:t>
            </a:r>
            <a:endParaRPr lang="en-GB" sz="1400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119813" name="Picture 5" descr="Oil Import Export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52513"/>
            <a:ext cx="6478588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4" name="Text Box 6"/>
          <p:cNvSpPr txBox="1">
            <a:spLocks noChangeArrowheads="1"/>
          </p:cNvSpPr>
          <p:nvPr/>
        </p:nvSpPr>
        <p:spPr bwMode="auto">
          <a:xfrm>
            <a:off x="1331640" y="5876925"/>
            <a:ext cx="645080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hu-HU" altLang="hu-HU" sz="1600" b="1" i="1" dirty="0">
                <a:solidFill>
                  <a:srgbClr val="CC0000"/>
                </a:solidFill>
                <a:latin typeface="Comic Sans MS" pitchFamily="66" charset="0"/>
              </a:rPr>
              <a:t>Nő a Közel-Kelet részaránya – a világ vezető kőolaj exportőre</a:t>
            </a:r>
            <a:endParaRPr lang="en-GB" altLang="hu-HU" sz="1600" b="1" i="1" dirty="0">
              <a:solidFill>
                <a:srgbClr val="CC0000"/>
              </a:solidFill>
              <a:latin typeface="Comic Sans MS" pitchFamily="66" charset="0"/>
            </a:endParaRPr>
          </a:p>
        </p:txBody>
      </p:sp>
      <p:sp>
        <p:nvSpPr>
          <p:cNvPr id="119815" name="Text Box 7"/>
          <p:cNvSpPr txBox="1">
            <a:spLocks noChangeArrowheads="1"/>
          </p:cNvSpPr>
          <p:nvPr/>
        </p:nvSpPr>
        <p:spPr bwMode="auto">
          <a:xfrm>
            <a:off x="7885113" y="5583238"/>
            <a:ext cx="4635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GB" altLang="hu-HU" sz="1200">
                <a:latin typeface="Arial Narrow" pitchFamily="34" charset="0"/>
              </a:rPr>
              <a:t>Mb/d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120835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84FB260-8CBF-479B-A774-2481B95EEEA7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122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0836" name="Picture 4" descr="Fig 3-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54310"/>
            <a:ext cx="6896100" cy="470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827584" y="76200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Net</a:t>
            </a:r>
            <a:r>
              <a:rPr lang="hu-HU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tó fölgáz kereskedelem 2030-ban (IEA)</a:t>
            </a:r>
            <a:br>
              <a:rPr lang="hu-HU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hu-HU" sz="14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(milliárd m</a:t>
            </a:r>
            <a:r>
              <a:rPr lang="hu-HU" sz="1400" baseline="300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3</a:t>
            </a:r>
            <a:r>
              <a:rPr lang="hu-HU" sz="14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)</a:t>
            </a:r>
            <a:endParaRPr lang="en-GB" sz="1400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120838" name="Text Box 6"/>
          <p:cNvSpPr txBox="1">
            <a:spLocks noChangeArrowheads="1"/>
          </p:cNvSpPr>
          <p:nvPr/>
        </p:nvSpPr>
        <p:spPr bwMode="auto">
          <a:xfrm>
            <a:off x="827584" y="5734050"/>
            <a:ext cx="74446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hu-HU" altLang="hu-HU" sz="1600" b="1" i="1" dirty="0">
                <a:solidFill>
                  <a:srgbClr val="CC0000"/>
                </a:solidFill>
                <a:latin typeface="Comic Sans MS" pitchFamily="66" charset="0"/>
              </a:rPr>
              <a:t>A </a:t>
            </a:r>
            <a:r>
              <a:rPr lang="hu-HU" altLang="hu-HU" sz="1600" b="1" i="1" dirty="0" err="1">
                <a:solidFill>
                  <a:srgbClr val="CC0000"/>
                </a:solidFill>
                <a:latin typeface="Comic Sans MS" pitchFamily="66" charset="0"/>
              </a:rPr>
              <a:t>közel-Kelet</a:t>
            </a:r>
            <a:r>
              <a:rPr lang="hu-HU" altLang="hu-HU" sz="1600" b="1" i="1" dirty="0">
                <a:solidFill>
                  <a:srgbClr val="CC0000"/>
                </a:solidFill>
                <a:latin typeface="Comic Sans MS" pitchFamily="66" charset="0"/>
              </a:rPr>
              <a:t> megelőzi a volt </a:t>
            </a:r>
            <a:r>
              <a:rPr lang="hu-HU" altLang="hu-HU" sz="1600" b="1" i="1" dirty="0" err="1">
                <a:solidFill>
                  <a:srgbClr val="CC0000"/>
                </a:solidFill>
                <a:latin typeface="Comic Sans MS" pitchFamily="66" charset="0"/>
              </a:rPr>
              <a:t>Szovjetúnióból</a:t>
            </a:r>
            <a:r>
              <a:rPr lang="hu-HU" altLang="hu-HU" sz="1600" b="1" i="1" dirty="0">
                <a:solidFill>
                  <a:srgbClr val="CC0000"/>
                </a:solidFill>
                <a:latin typeface="Comic Sans MS" pitchFamily="66" charset="0"/>
              </a:rPr>
              <a:t> származó földgáz szállítást</a:t>
            </a:r>
            <a:endParaRPr lang="en-GB" altLang="hu-HU" sz="1600" b="1" i="1" dirty="0">
              <a:solidFill>
                <a:srgbClr val="CC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15365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F41AEE7-E7E6-4A3E-A096-9B231FBD967D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123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755576" y="321221"/>
            <a:ext cx="7643812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Eur</a:t>
            </a:r>
            <a:r>
              <a:rPr lang="hu-HU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ó</a:t>
            </a:r>
            <a:r>
              <a:rPr lang="en-GB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p</a:t>
            </a:r>
            <a:r>
              <a:rPr lang="hu-HU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ai</a:t>
            </a:r>
            <a:r>
              <a:rPr lang="en-GB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U</a:t>
            </a:r>
            <a:r>
              <a:rPr lang="en-GB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ni</a:t>
            </a:r>
            <a:r>
              <a:rPr lang="hu-HU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ó</a:t>
            </a:r>
            <a:r>
              <a:rPr lang="en-GB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: Net</a:t>
            </a:r>
            <a:r>
              <a:rPr lang="hu-HU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tó gázimport származási hely szerint (EIA)</a:t>
            </a:r>
            <a:endParaRPr lang="en-GB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1801735" y="5445125"/>
            <a:ext cx="60564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hu-HU" altLang="hu-HU" sz="1600" b="1" i="1" dirty="0">
                <a:solidFill>
                  <a:srgbClr val="CC0000"/>
                </a:solidFill>
                <a:latin typeface="Comic Sans MS" pitchFamily="66" charset="0"/>
              </a:rPr>
              <a:t>A </a:t>
            </a:r>
            <a:r>
              <a:rPr lang="hu-HU" altLang="hu-HU" sz="1600" b="1" i="1" dirty="0" err="1">
                <a:solidFill>
                  <a:srgbClr val="CC0000"/>
                </a:solidFill>
                <a:latin typeface="Comic Sans MS" pitchFamily="66" charset="0"/>
              </a:rPr>
              <a:t>közel-Kelet</a:t>
            </a:r>
            <a:r>
              <a:rPr lang="hu-HU" altLang="hu-HU" sz="1600" b="1" i="1" dirty="0">
                <a:solidFill>
                  <a:srgbClr val="CC0000"/>
                </a:solidFill>
                <a:latin typeface="Comic Sans MS" pitchFamily="66" charset="0"/>
              </a:rPr>
              <a:t> és kisebb mértékben latin-Amerika lesznek </a:t>
            </a:r>
          </a:p>
          <a:p>
            <a:pPr algn="ctr"/>
            <a:r>
              <a:rPr lang="hu-HU" altLang="hu-HU" sz="1600" b="1" i="1" dirty="0">
                <a:solidFill>
                  <a:srgbClr val="CC0000"/>
                </a:solidFill>
                <a:latin typeface="Comic Sans MS" pitchFamily="66" charset="0"/>
              </a:rPr>
              <a:t>az EU új földgáz szállítói</a:t>
            </a:r>
            <a:endParaRPr lang="en-GB" altLang="hu-HU" sz="1600" b="1" i="1" dirty="0">
              <a:solidFill>
                <a:srgbClr val="CC0000"/>
              </a:solidFill>
              <a:latin typeface="Comic Sans MS" pitchFamily="66" charset="0"/>
            </a:endParaRPr>
          </a:p>
        </p:txBody>
      </p:sp>
      <p:grpSp>
        <p:nvGrpSpPr>
          <p:cNvPr id="15368" name="Group 6"/>
          <p:cNvGrpSpPr>
            <a:grpSpLocks/>
          </p:cNvGrpSpPr>
          <p:nvPr/>
        </p:nvGrpSpPr>
        <p:grpSpPr bwMode="auto">
          <a:xfrm>
            <a:off x="323528" y="836613"/>
            <a:ext cx="8569325" cy="4716462"/>
            <a:chOff x="182" y="810"/>
            <a:chExt cx="5578" cy="3178"/>
          </a:xfrm>
        </p:grpSpPr>
        <p:graphicFrame>
          <p:nvGraphicFramePr>
            <p:cNvPr id="15362" name="Object 7"/>
            <p:cNvGraphicFramePr>
              <a:graphicFrameLocks noChangeAspect="1"/>
            </p:cNvGraphicFramePr>
            <p:nvPr/>
          </p:nvGraphicFramePr>
          <p:xfrm>
            <a:off x="182" y="810"/>
            <a:ext cx="5273" cy="31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41" name="Diagram" r:id="rId4" imgW="10401300" imgH="6172200" progId="MSGraph.Chart.8">
                    <p:embed followColorScheme="full"/>
                  </p:oleObj>
                </mc:Choice>
                <mc:Fallback>
                  <p:oleObj name="Diagram" r:id="rId4" imgW="10401300" imgH="6172200" progId="MSGraph.Chart.8">
                    <p:embed followColorScheme="full"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2" y="810"/>
                          <a:ext cx="5273" cy="31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363" name="Object 8"/>
            <p:cNvGraphicFramePr>
              <a:graphicFrameLocks noChangeAspect="1"/>
            </p:cNvGraphicFramePr>
            <p:nvPr/>
          </p:nvGraphicFramePr>
          <p:xfrm>
            <a:off x="2283" y="1104"/>
            <a:ext cx="3477" cy="25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42" name="Diagram" r:id="rId6" imgW="6724802" imgH="5038649" progId="MSGraph.Chart.8">
                    <p:embed followColorScheme="full"/>
                  </p:oleObj>
                </mc:Choice>
                <mc:Fallback>
                  <p:oleObj name="Diagram" r:id="rId6" imgW="6724802" imgH="5038649" progId="MSGraph.Chart.8">
                    <p:embed followColorScheme="full"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83" y="1104"/>
                          <a:ext cx="3477" cy="259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369" name="Text Box 9"/>
            <p:cNvSpPr txBox="1">
              <a:spLocks noChangeArrowheads="1"/>
            </p:cNvSpPr>
            <p:nvPr/>
          </p:nvSpPr>
          <p:spPr bwMode="auto">
            <a:xfrm>
              <a:off x="1244" y="913"/>
              <a:ext cx="451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GB" altLang="hu-HU" b="1"/>
                <a:t>2000</a:t>
              </a:r>
            </a:p>
          </p:txBody>
        </p:sp>
        <p:sp>
          <p:nvSpPr>
            <p:cNvPr id="15370" name="Text Box 10"/>
            <p:cNvSpPr txBox="1">
              <a:spLocks noChangeArrowheads="1"/>
            </p:cNvSpPr>
            <p:nvPr/>
          </p:nvSpPr>
          <p:spPr bwMode="auto">
            <a:xfrm>
              <a:off x="3984" y="911"/>
              <a:ext cx="450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GB" altLang="hu-HU" b="1"/>
                <a:t>2030</a:t>
              </a:r>
            </a:p>
          </p:txBody>
        </p:sp>
        <p:sp>
          <p:nvSpPr>
            <p:cNvPr id="15371" name="Text Box 11"/>
            <p:cNvSpPr txBox="1">
              <a:spLocks noChangeArrowheads="1"/>
            </p:cNvSpPr>
            <p:nvPr/>
          </p:nvSpPr>
          <p:spPr bwMode="auto">
            <a:xfrm>
              <a:off x="1133" y="3607"/>
              <a:ext cx="1183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GB" altLang="hu-HU" b="1"/>
                <a:t>187 </a:t>
              </a:r>
              <a:r>
                <a:rPr lang="hu-HU" altLang="hu-HU" b="1"/>
                <a:t>milliárd </a:t>
              </a:r>
              <a:r>
                <a:rPr lang="en-GB" altLang="hu-HU" b="1"/>
                <a:t>m</a:t>
              </a:r>
              <a:r>
                <a:rPr lang="hu-HU" altLang="hu-HU" b="1" baseline="30000"/>
                <a:t>3</a:t>
              </a:r>
              <a:endParaRPr lang="en-GB" altLang="hu-HU" b="1"/>
            </a:p>
          </p:txBody>
        </p:sp>
        <p:sp>
          <p:nvSpPr>
            <p:cNvPr id="15372" name="Text Box 12"/>
            <p:cNvSpPr txBox="1">
              <a:spLocks noChangeArrowheads="1"/>
            </p:cNvSpPr>
            <p:nvPr/>
          </p:nvSpPr>
          <p:spPr bwMode="auto">
            <a:xfrm>
              <a:off x="3880" y="3607"/>
              <a:ext cx="1167" cy="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en-GB" altLang="hu-HU" b="1"/>
                <a:t>632 </a:t>
              </a:r>
              <a:r>
                <a:rPr lang="hu-HU" altLang="hu-HU" b="1"/>
                <a:t>milliárd </a:t>
              </a:r>
              <a:r>
                <a:rPr lang="en-GB" altLang="hu-HU" b="1"/>
                <a:t>m</a:t>
              </a:r>
              <a:r>
                <a:rPr lang="hu-HU" altLang="hu-HU" b="1" baseline="30000"/>
                <a:t>3</a:t>
              </a:r>
              <a:endParaRPr lang="en-GB" altLang="hu-HU" b="1"/>
            </a:p>
          </p:txBody>
        </p:sp>
      </p:grp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dirty="0" smtClean="0"/>
              <a:t>Dr. Pátzay </a:t>
            </a:r>
            <a:r>
              <a:rPr lang="hu-HU" altLang="hu-HU" dirty="0" err="1" smtClean="0"/>
              <a:t>Györg-y</a:t>
            </a:r>
            <a:endParaRPr lang="hu-HU" altLang="hu-HU" dirty="0" smtClean="0"/>
          </a:p>
        </p:txBody>
      </p:sp>
      <p:sp>
        <p:nvSpPr>
          <p:cNvPr id="16388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dirty="0" smtClean="0"/>
              <a:t>--</a:t>
            </a:r>
            <a:fld id="{6A28BF1E-043E-4F27-9E95-52B3CF631907}" type="slidenum">
              <a:rPr lang="hu-HU" altLang="hu-HU" smtClean="0"/>
              <a:pPr eaLnBrk="1" hangingPunct="1"/>
              <a:t>124</a:t>
            </a:fld>
            <a:endParaRPr lang="hu-HU" altLang="hu-HU" dirty="0" smtClean="0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772616" y="116632"/>
            <a:ext cx="7543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20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 világ beépített erőművi kapacitása (IEA)</a:t>
            </a:r>
            <a:endParaRPr lang="en-GB" sz="2000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16390" name="Text Box 5"/>
          <p:cNvSpPr txBox="1">
            <a:spLocks noChangeArrowheads="1"/>
          </p:cNvSpPr>
          <p:nvPr/>
        </p:nvSpPr>
        <p:spPr bwMode="auto">
          <a:xfrm>
            <a:off x="1133510" y="5300663"/>
            <a:ext cx="7018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hu-HU" altLang="hu-HU" sz="1600" b="1" i="1" dirty="0">
                <a:solidFill>
                  <a:srgbClr val="CC0000"/>
                </a:solidFill>
                <a:latin typeface="Comic Sans MS" pitchFamily="66" charset="0"/>
              </a:rPr>
              <a:t>Körülbelül</a:t>
            </a:r>
            <a:r>
              <a:rPr lang="en-GB" altLang="hu-HU" sz="1600" b="1" i="1" dirty="0">
                <a:solidFill>
                  <a:srgbClr val="CC0000"/>
                </a:solidFill>
                <a:latin typeface="Comic Sans MS" pitchFamily="66" charset="0"/>
              </a:rPr>
              <a:t> 5,000 GW </a:t>
            </a:r>
            <a:r>
              <a:rPr lang="hu-HU" altLang="hu-HU" sz="1600" b="1" i="1" dirty="0" smtClean="0">
                <a:solidFill>
                  <a:srgbClr val="CC0000"/>
                </a:solidFill>
                <a:latin typeface="Comic Sans MS" pitchFamily="66" charset="0"/>
              </a:rPr>
              <a:t>kapacitás </a:t>
            </a:r>
            <a:r>
              <a:rPr lang="hu-HU" altLang="hu-HU" sz="1600" b="1" i="1" dirty="0">
                <a:solidFill>
                  <a:srgbClr val="CC0000"/>
                </a:solidFill>
                <a:latin typeface="Comic Sans MS" pitchFamily="66" charset="0"/>
              </a:rPr>
              <a:t>építése várható</a:t>
            </a:r>
            <a:r>
              <a:rPr lang="en-GB" altLang="hu-HU" sz="1600" b="1" i="1" dirty="0">
                <a:solidFill>
                  <a:srgbClr val="CC0000"/>
                </a:solidFill>
                <a:latin typeface="Comic Sans MS" pitchFamily="66" charset="0"/>
              </a:rPr>
              <a:t> 2000-2030</a:t>
            </a:r>
            <a:r>
              <a:rPr lang="hu-HU" altLang="hu-HU" sz="1600" b="1" i="1" dirty="0">
                <a:solidFill>
                  <a:srgbClr val="CC0000"/>
                </a:solidFill>
                <a:latin typeface="Comic Sans MS" pitchFamily="66" charset="0"/>
              </a:rPr>
              <a:t> között</a:t>
            </a:r>
            <a:r>
              <a:rPr lang="en-GB" altLang="hu-HU" sz="1600" b="1" i="1" dirty="0">
                <a:solidFill>
                  <a:srgbClr val="CC0000"/>
                </a:solidFill>
                <a:latin typeface="Comic Sans MS" pitchFamily="66" charset="0"/>
              </a:rPr>
              <a:t>, </a:t>
            </a:r>
          </a:p>
          <a:p>
            <a:pPr algn="ctr"/>
            <a:r>
              <a:rPr lang="hu-HU" altLang="hu-HU" sz="1600" b="1" i="1" dirty="0">
                <a:solidFill>
                  <a:srgbClr val="CC0000"/>
                </a:solidFill>
                <a:latin typeface="Comic Sans MS" pitchFamily="66" charset="0"/>
              </a:rPr>
              <a:t>melynek több mint a fele a fejlődő országokban </a:t>
            </a:r>
            <a:r>
              <a:rPr lang="hu-HU" altLang="hu-HU" sz="1600" b="1" i="1" dirty="0" smtClean="0">
                <a:solidFill>
                  <a:srgbClr val="CC0000"/>
                </a:solidFill>
                <a:latin typeface="Comic Sans MS" pitchFamily="66" charset="0"/>
              </a:rPr>
              <a:t>épül.</a:t>
            </a:r>
            <a:endParaRPr lang="en-GB" altLang="hu-HU" sz="1600" b="1" i="1" dirty="0">
              <a:solidFill>
                <a:srgbClr val="CC0000"/>
              </a:solidFill>
              <a:latin typeface="Comic Sans MS" pitchFamily="66" charset="0"/>
            </a:endParaRPr>
          </a:p>
        </p:txBody>
      </p:sp>
      <p:graphicFrame>
        <p:nvGraphicFramePr>
          <p:cNvPr id="1638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7229704"/>
              </p:ext>
            </p:extLst>
          </p:nvPr>
        </p:nvGraphicFramePr>
        <p:xfrm>
          <a:off x="611560" y="1052513"/>
          <a:ext cx="7404100" cy="423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5" name="Diagram" r:id="rId4" imgW="7772400" imgH="4114800" progId="MSGraph.Chart.8">
                  <p:embed followColorScheme="full"/>
                </p:oleObj>
              </mc:Choice>
              <mc:Fallback>
                <p:oleObj name="Diagram" r:id="rId4" imgW="7772400" imgH="4114800" progId="MSGraph.Chart.8">
                  <p:embed followColorScheme="full"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1052513"/>
                        <a:ext cx="7404100" cy="4237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17412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82D34C2-916A-4168-AD04-FC144A18FE04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125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609227" y="404664"/>
            <a:ext cx="7923213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20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Az e</a:t>
            </a:r>
            <a:r>
              <a:rPr lang="en-GB" sz="2000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nerg</a:t>
            </a:r>
            <a:r>
              <a:rPr lang="hu-HU" sz="2000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iatermeléssel</a:t>
            </a:r>
            <a:r>
              <a:rPr lang="hu-HU" sz="20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kapcsolatos</a:t>
            </a:r>
            <a:r>
              <a:rPr lang="en-GB" sz="20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CO</a:t>
            </a:r>
            <a:r>
              <a:rPr lang="en-GB" sz="2000" baseline="-250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2</a:t>
            </a:r>
            <a:r>
              <a:rPr lang="en-GB" sz="20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hu-HU" sz="20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kibocsátás (IEA)</a:t>
            </a:r>
            <a:br>
              <a:rPr lang="hu-HU" sz="20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hu-HU" sz="20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(millió tonna CO</a:t>
            </a:r>
            <a:r>
              <a:rPr lang="hu-HU" sz="2000" baseline="-250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2</a:t>
            </a:r>
            <a:r>
              <a:rPr lang="hu-HU" sz="20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)</a:t>
            </a:r>
            <a:endParaRPr lang="en-GB" sz="2000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17414" name="Group 5"/>
          <p:cNvGrpSpPr>
            <a:grpSpLocks/>
          </p:cNvGrpSpPr>
          <p:nvPr/>
        </p:nvGrpSpPr>
        <p:grpSpPr bwMode="auto">
          <a:xfrm>
            <a:off x="539552" y="981075"/>
            <a:ext cx="7510463" cy="4495800"/>
            <a:chOff x="460" y="1011"/>
            <a:chExt cx="4850" cy="2918"/>
          </a:xfrm>
        </p:grpSpPr>
        <p:graphicFrame>
          <p:nvGraphicFramePr>
            <p:cNvPr id="17410" name="Object 6"/>
            <p:cNvGraphicFramePr>
              <a:graphicFrameLocks noChangeAspect="1"/>
            </p:cNvGraphicFramePr>
            <p:nvPr/>
          </p:nvGraphicFramePr>
          <p:xfrm>
            <a:off x="460" y="1011"/>
            <a:ext cx="4850" cy="29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51" name="Diagram" r:id="rId4" imgW="7762951" imgH="4648200" progId="MSGraph.Chart.8">
                    <p:embed followColorScheme="full"/>
                  </p:oleObj>
                </mc:Choice>
                <mc:Fallback>
                  <p:oleObj name="Diagram" r:id="rId4" imgW="7762951" imgH="4648200" progId="MSGraph.Chart.8">
                    <p:embed followColorScheme="full"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0" y="1011"/>
                          <a:ext cx="4850" cy="291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416" name="Freeform 7"/>
            <p:cNvSpPr>
              <a:spLocks/>
            </p:cNvSpPr>
            <p:nvPr/>
          </p:nvSpPr>
          <p:spPr bwMode="auto">
            <a:xfrm>
              <a:off x="3152" y="1200"/>
              <a:ext cx="1" cy="2184"/>
            </a:xfrm>
            <a:custGeom>
              <a:avLst/>
              <a:gdLst>
                <a:gd name="T0" fmla="*/ 0 w 1"/>
                <a:gd name="T1" fmla="*/ 2184 h 2184"/>
                <a:gd name="T2" fmla="*/ 1 w 1"/>
                <a:gd name="T3" fmla="*/ 0 h 2184"/>
                <a:gd name="T4" fmla="*/ 0 60000 65536"/>
                <a:gd name="T5" fmla="*/ 0 60000 65536"/>
                <a:gd name="T6" fmla="*/ 0 w 1"/>
                <a:gd name="T7" fmla="*/ 0 h 2184"/>
                <a:gd name="T8" fmla="*/ 1 w 1"/>
                <a:gd name="T9" fmla="*/ 2184 h 218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" h="2184">
                  <a:moveTo>
                    <a:pt x="0" y="2184"/>
                  </a:moveTo>
                  <a:lnTo>
                    <a:pt x="1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17415" name="Text Box 8"/>
          <p:cNvSpPr txBox="1">
            <a:spLocks noChangeArrowheads="1"/>
          </p:cNvSpPr>
          <p:nvPr/>
        </p:nvSpPr>
        <p:spPr bwMode="auto">
          <a:xfrm>
            <a:off x="971600" y="5445125"/>
            <a:ext cx="73100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hu-HU" altLang="hu-HU" sz="1600" b="1" i="1" dirty="0">
                <a:solidFill>
                  <a:srgbClr val="CC0000"/>
                </a:solidFill>
                <a:latin typeface="Comic Sans MS" pitchFamily="66" charset="0"/>
              </a:rPr>
              <a:t>A világ várható CO</a:t>
            </a:r>
            <a:r>
              <a:rPr lang="hu-HU" altLang="hu-HU" sz="1600" b="1" i="1" baseline="-25000" dirty="0">
                <a:solidFill>
                  <a:srgbClr val="CC0000"/>
                </a:solidFill>
                <a:latin typeface="Comic Sans MS" pitchFamily="66" charset="0"/>
              </a:rPr>
              <a:t>2</a:t>
            </a:r>
            <a:r>
              <a:rPr lang="hu-HU" altLang="hu-HU" sz="1600" b="1" i="1" dirty="0">
                <a:solidFill>
                  <a:srgbClr val="CC0000"/>
                </a:solidFill>
                <a:latin typeface="Comic Sans MS" pitchFamily="66" charset="0"/>
              </a:rPr>
              <a:t> kibocsátása várhatóan évenként 1,8%-al növekszik</a:t>
            </a:r>
          </a:p>
          <a:p>
            <a:pPr algn="ctr"/>
            <a:r>
              <a:rPr lang="hu-HU" altLang="hu-HU" sz="1600" b="1" i="1" dirty="0">
                <a:solidFill>
                  <a:srgbClr val="CC0000"/>
                </a:solidFill>
                <a:latin typeface="Comic Sans MS" pitchFamily="66" charset="0"/>
              </a:rPr>
              <a:t>2030-ra eléri a 38 milliárd tonnát, a 2000 érték 1,7-szerese</a:t>
            </a:r>
            <a:endParaRPr lang="en-GB" altLang="hu-HU" sz="1600" b="1" i="1" dirty="0">
              <a:solidFill>
                <a:srgbClr val="CC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8736624"/>
              </p:ext>
            </p:extLst>
          </p:nvPr>
        </p:nvGraphicFramePr>
        <p:xfrm>
          <a:off x="468313" y="765175"/>
          <a:ext cx="8547100" cy="577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8" name="Diagram" r:id="rId4" imgW="8923113" imgH="6027465" progId="MSGraph.Chart.8">
                  <p:embed followColorScheme="full"/>
                </p:oleObj>
              </mc:Choice>
              <mc:Fallback>
                <p:oleObj name="Diagram" r:id="rId4" imgW="8923113" imgH="6027465" progId="MSGraph.Chart.8">
                  <p:embed followColorScheme="full"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765175"/>
                        <a:ext cx="8547100" cy="5773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18436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46074F9-2BC3-4547-9CA9-5DAAF9635AD5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126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437" name="Rectangle 4"/>
          <p:cNvSpPr>
            <a:spLocks noChangeArrowheads="1"/>
          </p:cNvSpPr>
          <p:nvPr/>
        </p:nvSpPr>
        <p:spPr bwMode="auto">
          <a:xfrm>
            <a:off x="93663" y="68263"/>
            <a:ext cx="8964612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hu-HU" altLang="hu-HU" sz="3200" b="1" dirty="0">
                <a:solidFill>
                  <a:srgbClr val="0099CC"/>
                </a:solidFill>
              </a:rPr>
              <a:t>A primer földgáz-felhasználás, Világ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0" y="6553200"/>
            <a:ext cx="5410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200" b="1" u="sng"/>
              <a:t>Forrás:</a:t>
            </a:r>
            <a:r>
              <a:rPr lang="hu-HU" altLang="hu-HU" sz="1200" b="1"/>
              <a:t> </a:t>
            </a:r>
            <a:r>
              <a:rPr lang="hu-HU" altLang="hu-HU" sz="1200" b="1">
                <a:latin typeface="Century Gothic" pitchFamily="34" charset="0"/>
                <a:cs typeface="Times New Roman" pitchFamily="18" charset="0"/>
              </a:rPr>
              <a:t>IEA/AIE: World Energy Outlook, 2006</a:t>
            </a:r>
            <a:endParaRPr lang="hu-HU" altLang="hu-HU" sz="1200" b="1"/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0" y="1125538"/>
            <a:ext cx="11509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b="1"/>
              <a:t>Mrd m</a:t>
            </a:r>
            <a:r>
              <a:rPr lang="hu-HU" altLang="hu-HU" b="1" baseline="30000"/>
              <a:t>3</a:t>
            </a:r>
          </a:p>
        </p:txBody>
      </p:sp>
      <p:sp>
        <p:nvSpPr>
          <p:cNvPr id="18440" name="Line 8"/>
          <p:cNvSpPr>
            <a:spLocks noChangeShapeType="1"/>
          </p:cNvSpPr>
          <p:nvPr/>
        </p:nvSpPr>
        <p:spPr bwMode="auto">
          <a:xfrm>
            <a:off x="4413250" y="1263650"/>
            <a:ext cx="4103688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8441" name="AutoShape 9"/>
          <p:cNvSpPr>
            <a:spLocks/>
          </p:cNvSpPr>
          <p:nvPr/>
        </p:nvSpPr>
        <p:spPr bwMode="auto">
          <a:xfrm>
            <a:off x="4195763" y="1279525"/>
            <a:ext cx="215900" cy="1800225"/>
          </a:xfrm>
          <a:prstGeom prst="leftBrace">
            <a:avLst>
              <a:gd name="adj1" fmla="val 5288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3492500" y="2016125"/>
            <a:ext cx="7921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b="1"/>
              <a:t>+67%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19460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8B4C1A0-86B6-4B97-8184-0EB012819BA6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127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461" name="Rectangle 4"/>
          <p:cNvSpPr>
            <a:spLocks noChangeArrowheads="1"/>
          </p:cNvSpPr>
          <p:nvPr/>
        </p:nvSpPr>
        <p:spPr bwMode="auto">
          <a:xfrm>
            <a:off x="0" y="119063"/>
            <a:ext cx="9144000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hu-HU" altLang="hu-HU" sz="3200" b="1" dirty="0">
                <a:solidFill>
                  <a:srgbClr val="0099CC"/>
                </a:solidFill>
              </a:rPr>
              <a:t>A várható földgázkereslet a Világon</a:t>
            </a:r>
          </a:p>
        </p:txBody>
      </p:sp>
      <p:graphicFrame>
        <p:nvGraphicFramePr>
          <p:cNvPr id="1945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6353564"/>
              </p:ext>
            </p:extLst>
          </p:nvPr>
        </p:nvGraphicFramePr>
        <p:xfrm>
          <a:off x="323528" y="836613"/>
          <a:ext cx="8405813" cy="552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4" name="Diagram" r:id="rId4" imgW="8715290" imgH="5724641" progId="MSGraph.Chart.8">
                  <p:embed followColorScheme="full"/>
                </p:oleObj>
              </mc:Choice>
              <mc:Fallback>
                <p:oleObj name="Diagram" r:id="rId4" imgW="8715290" imgH="5724641" progId="MSGraph.Chart.8">
                  <p:embed followColorScheme="full"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836613"/>
                        <a:ext cx="8405813" cy="552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0" y="6597650"/>
            <a:ext cx="4787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200" b="1" u="sng"/>
              <a:t>Forrás:</a:t>
            </a:r>
            <a:r>
              <a:rPr lang="hu-HU" altLang="hu-HU" sz="1200" b="1"/>
              <a:t> Energiewirtschaftliche Tagesfragen, 2006. 8. sz. p. 31.</a:t>
            </a: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1331640" y="1196975"/>
            <a:ext cx="936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000" b="1" dirty="0"/>
              <a:t>+34%</a:t>
            </a: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2550840" y="4400550"/>
            <a:ext cx="936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000" b="1"/>
              <a:t>+73%</a:t>
            </a:r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3736703" y="2205038"/>
            <a:ext cx="936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000" b="1"/>
              <a:t>+50%</a:t>
            </a:r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4971778" y="3030538"/>
            <a:ext cx="936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000" b="1"/>
              <a:t>+42%</a:t>
            </a:r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6178278" y="4686300"/>
            <a:ext cx="10080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000" b="1"/>
              <a:t>+290%</a:t>
            </a:r>
          </a:p>
        </p:txBody>
      </p:sp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7541940" y="4954588"/>
            <a:ext cx="10080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000" b="1"/>
              <a:t>+250%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20484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B173ACB-8510-4E6E-A329-F1C96AF943F8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128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485" name="Rectangle 4"/>
          <p:cNvSpPr>
            <a:spLocks noChangeArrowheads="1"/>
          </p:cNvSpPr>
          <p:nvPr/>
        </p:nvSpPr>
        <p:spPr bwMode="auto">
          <a:xfrm>
            <a:off x="457200" y="63500"/>
            <a:ext cx="8229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hu-HU" altLang="hu-HU" sz="3200" b="1" dirty="0">
                <a:solidFill>
                  <a:srgbClr val="0099CC"/>
                </a:solidFill>
              </a:rPr>
              <a:t>Az EU-30 várható földgázellátása</a:t>
            </a:r>
          </a:p>
        </p:txBody>
      </p:sp>
      <p:graphicFrame>
        <p:nvGraphicFramePr>
          <p:cNvPr id="20482" name="Object 5"/>
          <p:cNvGraphicFramePr>
            <a:graphicFrameLocks noChangeAspect="1"/>
          </p:cNvGraphicFramePr>
          <p:nvPr/>
        </p:nvGraphicFramePr>
        <p:xfrm>
          <a:off x="271463" y="677863"/>
          <a:ext cx="8388350" cy="539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7" name="Diagram" r:id="rId4" imgW="8639316" imgH="5410358" progId="MSGraph.Chart.8">
                  <p:embed followColorScheme="full"/>
                </p:oleObj>
              </mc:Choice>
              <mc:Fallback>
                <p:oleObj name="Diagram" r:id="rId4" imgW="8639316" imgH="5410358" progId="MSGraph.Chart.8">
                  <p:embed followColorScheme="full"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463" y="677863"/>
                        <a:ext cx="8388350" cy="5395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0" y="6597650"/>
            <a:ext cx="47879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200" b="1" u="sng"/>
              <a:t>Forrás:</a:t>
            </a:r>
            <a:r>
              <a:rPr lang="hu-HU" altLang="hu-HU" sz="1200" b="1"/>
              <a:t> Energiewirtschaftliche Tagesfragen, 2006. 8. sz. p. 31.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5202238" y="5105400"/>
            <a:ext cx="19685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hu-HU" altLang="hu-HU" sz="1400" b="1"/>
              <a:t>saját belső termelés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5184775" y="4811713"/>
            <a:ext cx="1152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400" b="1"/>
              <a:t>holland</a:t>
            </a: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5178425" y="4649788"/>
            <a:ext cx="201771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hu-HU" altLang="hu-HU" sz="1400" b="1"/>
              <a:t>EU belső kereskedés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5168900" y="4338638"/>
            <a:ext cx="1152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400" b="1"/>
              <a:t>norvég</a:t>
            </a:r>
          </a:p>
        </p:txBody>
      </p:sp>
      <p:sp>
        <p:nvSpPr>
          <p:cNvPr id="20491" name="Text Box 11"/>
          <p:cNvSpPr txBox="1">
            <a:spLocks noChangeArrowheads="1"/>
          </p:cNvSpPr>
          <p:nvPr/>
        </p:nvSpPr>
        <p:spPr bwMode="auto">
          <a:xfrm>
            <a:off x="5191125" y="3849688"/>
            <a:ext cx="1152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400" b="1"/>
              <a:t>orosz</a:t>
            </a:r>
          </a:p>
        </p:txBody>
      </p:sp>
      <p:sp>
        <p:nvSpPr>
          <p:cNvPr id="20492" name="Text Box 12"/>
          <p:cNvSpPr txBox="1">
            <a:spLocks noChangeArrowheads="1"/>
          </p:cNvSpPr>
          <p:nvPr/>
        </p:nvSpPr>
        <p:spPr bwMode="auto">
          <a:xfrm>
            <a:off x="5168900" y="3235325"/>
            <a:ext cx="1152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400" b="1"/>
              <a:t>algériai</a:t>
            </a: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5208588" y="2889250"/>
            <a:ext cx="2027237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hu-HU" altLang="hu-HU" sz="1400" b="1"/>
              <a:t>egyéb nem EU-import</a:t>
            </a:r>
          </a:p>
        </p:txBody>
      </p:sp>
      <p:sp>
        <p:nvSpPr>
          <p:cNvPr id="20494" name="Text Box 14"/>
          <p:cNvSpPr txBox="1">
            <a:spLocks noChangeArrowheads="1"/>
          </p:cNvSpPr>
          <p:nvPr/>
        </p:nvSpPr>
        <p:spPr bwMode="auto">
          <a:xfrm>
            <a:off x="5168900" y="2460625"/>
            <a:ext cx="1800225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hu-HU" altLang="hu-HU" sz="1400" b="1"/>
              <a:t>előkészített tervek</a:t>
            </a:r>
          </a:p>
        </p:txBody>
      </p:sp>
      <p:sp>
        <p:nvSpPr>
          <p:cNvPr id="20495" name="Text Box 15"/>
          <p:cNvSpPr txBox="1">
            <a:spLocks noChangeArrowheads="1"/>
          </p:cNvSpPr>
          <p:nvPr/>
        </p:nvSpPr>
        <p:spPr bwMode="auto">
          <a:xfrm>
            <a:off x="5186363" y="1814513"/>
            <a:ext cx="15128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400" b="1"/>
              <a:t>fedezeti hiány</a:t>
            </a:r>
          </a:p>
        </p:txBody>
      </p:sp>
      <p:sp>
        <p:nvSpPr>
          <p:cNvPr id="20496" name="AutoShape 16"/>
          <p:cNvSpPr>
            <a:spLocks/>
          </p:cNvSpPr>
          <p:nvPr/>
        </p:nvSpPr>
        <p:spPr bwMode="auto">
          <a:xfrm>
            <a:off x="7142163" y="2749550"/>
            <a:ext cx="288925" cy="2736850"/>
          </a:xfrm>
          <a:prstGeom prst="rightBrace">
            <a:avLst>
              <a:gd name="adj1" fmla="val 36399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20497" name="Text Box 17"/>
          <p:cNvSpPr txBox="1">
            <a:spLocks noChangeArrowheads="1"/>
          </p:cNvSpPr>
          <p:nvPr/>
        </p:nvSpPr>
        <p:spPr bwMode="auto">
          <a:xfrm>
            <a:off x="7392988" y="3767138"/>
            <a:ext cx="13684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b="1"/>
              <a:t>földgáz-források</a:t>
            </a:r>
          </a:p>
        </p:txBody>
      </p:sp>
      <p:sp>
        <p:nvSpPr>
          <p:cNvPr id="20498" name="Line 18"/>
          <p:cNvSpPr>
            <a:spLocks noChangeShapeType="1"/>
          </p:cNvSpPr>
          <p:nvPr/>
        </p:nvSpPr>
        <p:spPr bwMode="auto">
          <a:xfrm rot="-120000" flipH="1" flipV="1">
            <a:off x="4745038" y="4795838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0499" name="Line 19"/>
          <p:cNvSpPr>
            <a:spLocks noChangeShapeType="1"/>
          </p:cNvSpPr>
          <p:nvPr/>
        </p:nvSpPr>
        <p:spPr bwMode="auto">
          <a:xfrm rot="-120000" flipH="1" flipV="1">
            <a:off x="4767263" y="4837113"/>
            <a:ext cx="45085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0500" name="Line 20"/>
          <p:cNvSpPr>
            <a:spLocks noChangeShapeType="1"/>
          </p:cNvSpPr>
          <p:nvPr/>
        </p:nvSpPr>
        <p:spPr bwMode="auto">
          <a:xfrm flipH="1">
            <a:off x="4725988" y="4516438"/>
            <a:ext cx="503237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0501" name="Line 21"/>
          <p:cNvSpPr>
            <a:spLocks noChangeShapeType="1"/>
          </p:cNvSpPr>
          <p:nvPr/>
        </p:nvSpPr>
        <p:spPr bwMode="auto">
          <a:xfrm flipH="1">
            <a:off x="4730750" y="4017963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0502" name="Line 22"/>
          <p:cNvSpPr>
            <a:spLocks noChangeShapeType="1"/>
          </p:cNvSpPr>
          <p:nvPr/>
        </p:nvSpPr>
        <p:spPr bwMode="auto">
          <a:xfrm flipH="1">
            <a:off x="4725988" y="3398838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0503" name="Line 23"/>
          <p:cNvSpPr>
            <a:spLocks noChangeShapeType="1"/>
          </p:cNvSpPr>
          <p:nvPr/>
        </p:nvSpPr>
        <p:spPr bwMode="auto">
          <a:xfrm flipH="1">
            <a:off x="4740275" y="5227638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0504" name="Line 24"/>
          <p:cNvSpPr>
            <a:spLocks noChangeShapeType="1"/>
          </p:cNvSpPr>
          <p:nvPr/>
        </p:nvSpPr>
        <p:spPr bwMode="auto">
          <a:xfrm flipH="1">
            <a:off x="4735513" y="3038475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0505" name="Line 25"/>
          <p:cNvSpPr>
            <a:spLocks noChangeShapeType="1"/>
          </p:cNvSpPr>
          <p:nvPr/>
        </p:nvSpPr>
        <p:spPr bwMode="auto">
          <a:xfrm flipH="1">
            <a:off x="4725988" y="2606675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0506" name="Line 26"/>
          <p:cNvSpPr>
            <a:spLocks noChangeShapeType="1"/>
          </p:cNvSpPr>
          <p:nvPr/>
        </p:nvSpPr>
        <p:spPr bwMode="auto">
          <a:xfrm flipH="1">
            <a:off x="4735513" y="1958975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0507" name="Text Box 27"/>
          <p:cNvSpPr txBox="1">
            <a:spLocks noChangeArrowheads="1"/>
          </p:cNvSpPr>
          <p:nvPr/>
        </p:nvSpPr>
        <p:spPr bwMode="auto">
          <a:xfrm>
            <a:off x="1182688" y="2174875"/>
            <a:ext cx="720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1600" b="1"/>
              <a:t>535</a:t>
            </a:r>
          </a:p>
        </p:txBody>
      </p:sp>
      <p:sp>
        <p:nvSpPr>
          <p:cNvPr id="20508" name="Text Box 28"/>
          <p:cNvSpPr txBox="1">
            <a:spLocks noChangeArrowheads="1"/>
          </p:cNvSpPr>
          <p:nvPr/>
        </p:nvSpPr>
        <p:spPr bwMode="auto">
          <a:xfrm>
            <a:off x="1992313" y="1852613"/>
            <a:ext cx="10080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1600" b="1"/>
              <a:t>570-610</a:t>
            </a:r>
          </a:p>
        </p:txBody>
      </p:sp>
      <p:sp>
        <p:nvSpPr>
          <p:cNvPr id="20509" name="Text Box 29"/>
          <p:cNvSpPr txBox="1">
            <a:spLocks noChangeArrowheads="1"/>
          </p:cNvSpPr>
          <p:nvPr/>
        </p:nvSpPr>
        <p:spPr bwMode="auto">
          <a:xfrm>
            <a:off x="2954338" y="1454150"/>
            <a:ext cx="10080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1600" b="1"/>
              <a:t>635-685</a:t>
            </a:r>
          </a:p>
        </p:txBody>
      </p:sp>
      <p:sp>
        <p:nvSpPr>
          <p:cNvPr id="20510" name="Text Box 30"/>
          <p:cNvSpPr txBox="1">
            <a:spLocks noChangeArrowheads="1"/>
          </p:cNvSpPr>
          <p:nvPr/>
        </p:nvSpPr>
        <p:spPr bwMode="auto">
          <a:xfrm>
            <a:off x="3875088" y="1238250"/>
            <a:ext cx="10080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1600" b="1"/>
              <a:t>675-730</a:t>
            </a:r>
          </a:p>
        </p:txBody>
      </p:sp>
      <p:sp>
        <p:nvSpPr>
          <p:cNvPr id="20511" name="Text Box 31"/>
          <p:cNvSpPr txBox="1">
            <a:spLocks noChangeArrowheads="1"/>
          </p:cNvSpPr>
          <p:nvPr/>
        </p:nvSpPr>
        <p:spPr bwMode="auto">
          <a:xfrm>
            <a:off x="1235075" y="2436813"/>
            <a:ext cx="673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1400" b="1"/>
              <a:t>7%</a:t>
            </a:r>
          </a:p>
        </p:txBody>
      </p:sp>
      <p:sp>
        <p:nvSpPr>
          <p:cNvPr id="20512" name="Text Box 32"/>
          <p:cNvSpPr txBox="1">
            <a:spLocks noChangeArrowheads="1"/>
          </p:cNvSpPr>
          <p:nvPr/>
        </p:nvSpPr>
        <p:spPr bwMode="auto">
          <a:xfrm>
            <a:off x="2182813" y="2155825"/>
            <a:ext cx="673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1400" b="1"/>
              <a:t>8%</a:t>
            </a:r>
          </a:p>
        </p:txBody>
      </p:sp>
      <p:sp>
        <p:nvSpPr>
          <p:cNvPr id="20513" name="Text Box 33"/>
          <p:cNvSpPr txBox="1">
            <a:spLocks noChangeArrowheads="1"/>
          </p:cNvSpPr>
          <p:nvPr/>
        </p:nvSpPr>
        <p:spPr bwMode="auto">
          <a:xfrm>
            <a:off x="3119438" y="1785938"/>
            <a:ext cx="673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1400" b="1">
                <a:solidFill>
                  <a:schemeClr val="bg1"/>
                </a:solidFill>
              </a:rPr>
              <a:t>9%</a:t>
            </a:r>
          </a:p>
        </p:txBody>
      </p:sp>
      <p:sp>
        <p:nvSpPr>
          <p:cNvPr id="20514" name="Text Box 34"/>
          <p:cNvSpPr txBox="1">
            <a:spLocks noChangeArrowheads="1"/>
          </p:cNvSpPr>
          <p:nvPr/>
        </p:nvSpPr>
        <p:spPr bwMode="auto">
          <a:xfrm>
            <a:off x="4071938" y="1814513"/>
            <a:ext cx="673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1400" b="1">
                <a:solidFill>
                  <a:schemeClr val="bg1"/>
                </a:solidFill>
              </a:rPr>
              <a:t>22%</a:t>
            </a:r>
          </a:p>
        </p:txBody>
      </p:sp>
      <p:sp>
        <p:nvSpPr>
          <p:cNvPr id="20515" name="Text Box 35"/>
          <p:cNvSpPr txBox="1">
            <a:spLocks noChangeArrowheads="1"/>
          </p:cNvSpPr>
          <p:nvPr/>
        </p:nvSpPr>
        <p:spPr bwMode="auto">
          <a:xfrm>
            <a:off x="1212850" y="3216275"/>
            <a:ext cx="673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1400" b="1">
                <a:solidFill>
                  <a:schemeClr val="bg1"/>
                </a:solidFill>
              </a:rPr>
              <a:t>26%</a:t>
            </a:r>
          </a:p>
        </p:txBody>
      </p:sp>
      <p:sp>
        <p:nvSpPr>
          <p:cNvPr id="20516" name="Text Box 36"/>
          <p:cNvSpPr txBox="1">
            <a:spLocks noChangeArrowheads="1"/>
          </p:cNvSpPr>
          <p:nvPr/>
        </p:nvSpPr>
        <p:spPr bwMode="auto">
          <a:xfrm>
            <a:off x="2176463" y="3387725"/>
            <a:ext cx="673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1400" b="1">
                <a:solidFill>
                  <a:schemeClr val="bg1"/>
                </a:solidFill>
              </a:rPr>
              <a:t>25%</a:t>
            </a:r>
          </a:p>
        </p:txBody>
      </p:sp>
      <p:sp>
        <p:nvSpPr>
          <p:cNvPr id="20517" name="Text Box 37"/>
          <p:cNvSpPr txBox="1">
            <a:spLocks noChangeArrowheads="1"/>
          </p:cNvSpPr>
          <p:nvPr/>
        </p:nvSpPr>
        <p:spPr bwMode="auto">
          <a:xfrm>
            <a:off x="3127375" y="3508375"/>
            <a:ext cx="673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1400" b="1">
                <a:solidFill>
                  <a:schemeClr val="bg1"/>
                </a:solidFill>
              </a:rPr>
              <a:t>24%</a:t>
            </a:r>
          </a:p>
        </p:txBody>
      </p:sp>
      <p:sp>
        <p:nvSpPr>
          <p:cNvPr id="20518" name="Text Box 38"/>
          <p:cNvSpPr txBox="1">
            <a:spLocks noChangeArrowheads="1"/>
          </p:cNvSpPr>
          <p:nvPr/>
        </p:nvSpPr>
        <p:spPr bwMode="auto">
          <a:xfrm>
            <a:off x="4073525" y="3790950"/>
            <a:ext cx="673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1400" b="1">
                <a:solidFill>
                  <a:schemeClr val="bg1"/>
                </a:solidFill>
              </a:rPr>
              <a:t>23%</a:t>
            </a:r>
          </a:p>
        </p:txBody>
      </p:sp>
      <p:sp>
        <p:nvSpPr>
          <p:cNvPr id="20519" name="Text Box 39"/>
          <p:cNvSpPr txBox="1">
            <a:spLocks noChangeArrowheads="1"/>
          </p:cNvSpPr>
          <p:nvPr/>
        </p:nvSpPr>
        <p:spPr bwMode="auto">
          <a:xfrm>
            <a:off x="1212850" y="2674938"/>
            <a:ext cx="673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1400" b="1"/>
              <a:t>11%</a:t>
            </a:r>
          </a:p>
        </p:txBody>
      </p:sp>
      <p:sp>
        <p:nvSpPr>
          <p:cNvPr id="20520" name="Text Box 40"/>
          <p:cNvSpPr txBox="1">
            <a:spLocks noChangeArrowheads="1"/>
          </p:cNvSpPr>
          <p:nvPr/>
        </p:nvSpPr>
        <p:spPr bwMode="auto">
          <a:xfrm>
            <a:off x="2176463" y="2805113"/>
            <a:ext cx="673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1400" b="1"/>
              <a:t>9%</a:t>
            </a:r>
          </a:p>
        </p:txBody>
      </p:sp>
      <p:sp>
        <p:nvSpPr>
          <p:cNvPr id="20521" name="Text Box 41"/>
          <p:cNvSpPr txBox="1">
            <a:spLocks noChangeArrowheads="1"/>
          </p:cNvSpPr>
          <p:nvPr/>
        </p:nvSpPr>
        <p:spPr bwMode="auto">
          <a:xfrm>
            <a:off x="4075113" y="3236913"/>
            <a:ext cx="673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1400" b="1"/>
              <a:t>7%</a:t>
            </a:r>
          </a:p>
        </p:txBody>
      </p:sp>
      <p:sp>
        <p:nvSpPr>
          <p:cNvPr id="20522" name="Text Box 42"/>
          <p:cNvSpPr txBox="1">
            <a:spLocks noChangeArrowheads="1"/>
          </p:cNvSpPr>
          <p:nvPr/>
        </p:nvSpPr>
        <p:spPr bwMode="auto">
          <a:xfrm>
            <a:off x="3130550" y="2916238"/>
            <a:ext cx="673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1400" b="1"/>
              <a:t>8%</a:t>
            </a:r>
          </a:p>
        </p:txBody>
      </p:sp>
      <p:sp>
        <p:nvSpPr>
          <p:cNvPr id="20523" name="Text Box 43"/>
          <p:cNvSpPr txBox="1">
            <a:spLocks noChangeArrowheads="1"/>
          </p:cNvSpPr>
          <p:nvPr/>
        </p:nvSpPr>
        <p:spPr bwMode="auto">
          <a:xfrm>
            <a:off x="2170113" y="2451100"/>
            <a:ext cx="673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1400" b="1"/>
              <a:t>12%</a:t>
            </a:r>
          </a:p>
        </p:txBody>
      </p:sp>
      <p:sp>
        <p:nvSpPr>
          <p:cNvPr id="20524" name="Text Box 44"/>
          <p:cNvSpPr txBox="1">
            <a:spLocks noChangeArrowheads="1"/>
          </p:cNvSpPr>
          <p:nvPr/>
        </p:nvSpPr>
        <p:spPr bwMode="auto">
          <a:xfrm>
            <a:off x="3119438" y="2563813"/>
            <a:ext cx="673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1400" b="1"/>
              <a:t>11%</a:t>
            </a:r>
          </a:p>
        </p:txBody>
      </p:sp>
      <p:sp>
        <p:nvSpPr>
          <p:cNvPr id="20525" name="Text Box 45"/>
          <p:cNvSpPr txBox="1">
            <a:spLocks noChangeArrowheads="1"/>
          </p:cNvSpPr>
          <p:nvPr/>
        </p:nvSpPr>
        <p:spPr bwMode="auto">
          <a:xfrm>
            <a:off x="3119438" y="2163763"/>
            <a:ext cx="673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1400" b="1" dirty="0"/>
              <a:t>11%</a:t>
            </a:r>
          </a:p>
        </p:txBody>
      </p:sp>
      <p:sp>
        <p:nvSpPr>
          <p:cNvPr id="20526" name="Text Box 46"/>
          <p:cNvSpPr txBox="1">
            <a:spLocks noChangeArrowheads="1"/>
          </p:cNvSpPr>
          <p:nvPr/>
        </p:nvSpPr>
        <p:spPr bwMode="auto">
          <a:xfrm>
            <a:off x="4062413" y="2871788"/>
            <a:ext cx="673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1400" b="1"/>
              <a:t>11%</a:t>
            </a:r>
          </a:p>
        </p:txBody>
      </p:sp>
      <p:sp>
        <p:nvSpPr>
          <p:cNvPr id="20527" name="Text Box 47"/>
          <p:cNvSpPr txBox="1">
            <a:spLocks noChangeArrowheads="1"/>
          </p:cNvSpPr>
          <p:nvPr/>
        </p:nvSpPr>
        <p:spPr bwMode="auto">
          <a:xfrm>
            <a:off x="4067175" y="2447925"/>
            <a:ext cx="673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1400" b="1"/>
              <a:t>10%</a:t>
            </a:r>
          </a:p>
        </p:txBody>
      </p:sp>
      <p:sp>
        <p:nvSpPr>
          <p:cNvPr id="20528" name="Text Box 48"/>
          <p:cNvSpPr txBox="1">
            <a:spLocks noChangeArrowheads="1"/>
          </p:cNvSpPr>
          <p:nvPr/>
        </p:nvSpPr>
        <p:spPr bwMode="auto">
          <a:xfrm>
            <a:off x="3125788" y="4173538"/>
            <a:ext cx="673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1400" b="1"/>
              <a:t>11%</a:t>
            </a:r>
          </a:p>
        </p:txBody>
      </p:sp>
      <p:sp>
        <p:nvSpPr>
          <p:cNvPr id="20529" name="Text Box 49"/>
          <p:cNvSpPr txBox="1">
            <a:spLocks noChangeArrowheads="1"/>
          </p:cNvSpPr>
          <p:nvPr/>
        </p:nvSpPr>
        <p:spPr bwMode="auto">
          <a:xfrm>
            <a:off x="2176463" y="4000500"/>
            <a:ext cx="673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1400" b="1"/>
              <a:t>12%</a:t>
            </a:r>
          </a:p>
        </p:txBody>
      </p:sp>
      <p:sp>
        <p:nvSpPr>
          <p:cNvPr id="20530" name="Text Box 50"/>
          <p:cNvSpPr txBox="1">
            <a:spLocks noChangeArrowheads="1"/>
          </p:cNvSpPr>
          <p:nvPr/>
        </p:nvSpPr>
        <p:spPr bwMode="auto">
          <a:xfrm>
            <a:off x="1246188" y="3867150"/>
            <a:ext cx="673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1400" b="1"/>
              <a:t>14%</a:t>
            </a:r>
          </a:p>
        </p:txBody>
      </p:sp>
      <p:sp>
        <p:nvSpPr>
          <p:cNvPr id="20531" name="Text Box 51"/>
          <p:cNvSpPr txBox="1">
            <a:spLocks noChangeArrowheads="1"/>
          </p:cNvSpPr>
          <p:nvPr/>
        </p:nvSpPr>
        <p:spPr bwMode="auto">
          <a:xfrm>
            <a:off x="4071938" y="4449763"/>
            <a:ext cx="673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1400" b="1"/>
              <a:t>9%</a:t>
            </a:r>
          </a:p>
        </p:txBody>
      </p:sp>
      <p:sp>
        <p:nvSpPr>
          <p:cNvPr id="20532" name="Text Box 52"/>
          <p:cNvSpPr txBox="1">
            <a:spLocks noChangeArrowheads="1"/>
          </p:cNvSpPr>
          <p:nvPr/>
        </p:nvSpPr>
        <p:spPr bwMode="auto">
          <a:xfrm>
            <a:off x="1236663" y="4370388"/>
            <a:ext cx="673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1400" b="1"/>
              <a:t>8%</a:t>
            </a:r>
          </a:p>
        </p:txBody>
      </p:sp>
      <p:sp>
        <p:nvSpPr>
          <p:cNvPr id="20533" name="Text Box 53"/>
          <p:cNvSpPr txBox="1">
            <a:spLocks noChangeArrowheads="1"/>
          </p:cNvSpPr>
          <p:nvPr/>
        </p:nvSpPr>
        <p:spPr bwMode="auto">
          <a:xfrm>
            <a:off x="2189163" y="4456113"/>
            <a:ext cx="673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1400" b="1"/>
              <a:t>7%</a:t>
            </a:r>
          </a:p>
        </p:txBody>
      </p:sp>
      <p:sp>
        <p:nvSpPr>
          <p:cNvPr id="20534" name="Text Box 54"/>
          <p:cNvSpPr txBox="1">
            <a:spLocks noChangeArrowheads="1"/>
          </p:cNvSpPr>
          <p:nvPr/>
        </p:nvSpPr>
        <p:spPr bwMode="auto">
          <a:xfrm>
            <a:off x="3138488" y="4535488"/>
            <a:ext cx="673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1400" b="1"/>
              <a:t>5%</a:t>
            </a:r>
          </a:p>
        </p:txBody>
      </p:sp>
      <p:sp>
        <p:nvSpPr>
          <p:cNvPr id="20535" name="Text Box 55"/>
          <p:cNvSpPr txBox="1">
            <a:spLocks noChangeArrowheads="1"/>
          </p:cNvSpPr>
          <p:nvPr/>
        </p:nvSpPr>
        <p:spPr bwMode="auto">
          <a:xfrm>
            <a:off x="1236663" y="4159250"/>
            <a:ext cx="673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1400" b="1">
                <a:solidFill>
                  <a:schemeClr val="bg1"/>
                </a:solidFill>
              </a:rPr>
              <a:t>6%</a:t>
            </a:r>
          </a:p>
        </p:txBody>
      </p:sp>
      <p:sp>
        <p:nvSpPr>
          <p:cNvPr id="20536" name="Text Box 56"/>
          <p:cNvSpPr txBox="1">
            <a:spLocks noChangeArrowheads="1"/>
          </p:cNvSpPr>
          <p:nvPr/>
        </p:nvSpPr>
        <p:spPr bwMode="auto">
          <a:xfrm>
            <a:off x="2170113" y="4262438"/>
            <a:ext cx="6731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1200" b="1">
                <a:solidFill>
                  <a:schemeClr val="bg1"/>
                </a:solidFill>
              </a:rPr>
              <a:t>4%</a:t>
            </a:r>
          </a:p>
        </p:txBody>
      </p:sp>
      <p:sp>
        <p:nvSpPr>
          <p:cNvPr id="20537" name="Text Box 57"/>
          <p:cNvSpPr txBox="1">
            <a:spLocks noChangeArrowheads="1"/>
          </p:cNvSpPr>
          <p:nvPr/>
        </p:nvSpPr>
        <p:spPr bwMode="auto">
          <a:xfrm>
            <a:off x="1222375" y="4910138"/>
            <a:ext cx="673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1400" b="1"/>
              <a:t>28%</a:t>
            </a:r>
          </a:p>
        </p:txBody>
      </p:sp>
      <p:sp>
        <p:nvSpPr>
          <p:cNvPr id="20538" name="Text Box 58"/>
          <p:cNvSpPr txBox="1">
            <a:spLocks noChangeArrowheads="1"/>
          </p:cNvSpPr>
          <p:nvPr/>
        </p:nvSpPr>
        <p:spPr bwMode="auto">
          <a:xfrm>
            <a:off x="2176463" y="4964113"/>
            <a:ext cx="673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1400" b="1"/>
              <a:t>23%</a:t>
            </a:r>
          </a:p>
        </p:txBody>
      </p:sp>
      <p:sp>
        <p:nvSpPr>
          <p:cNvPr id="20539" name="Text Box 59"/>
          <p:cNvSpPr txBox="1">
            <a:spLocks noChangeArrowheads="1"/>
          </p:cNvSpPr>
          <p:nvPr/>
        </p:nvSpPr>
        <p:spPr bwMode="auto">
          <a:xfrm>
            <a:off x="3125788" y="5002213"/>
            <a:ext cx="673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1400" b="1"/>
              <a:t>19%</a:t>
            </a:r>
          </a:p>
        </p:txBody>
      </p:sp>
      <p:sp>
        <p:nvSpPr>
          <p:cNvPr id="20540" name="Text Box 60"/>
          <p:cNvSpPr txBox="1">
            <a:spLocks noChangeArrowheads="1"/>
          </p:cNvSpPr>
          <p:nvPr/>
        </p:nvSpPr>
        <p:spPr bwMode="auto">
          <a:xfrm>
            <a:off x="4076700" y="5014913"/>
            <a:ext cx="673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1400" b="1"/>
              <a:t>16%</a:t>
            </a:r>
          </a:p>
        </p:txBody>
      </p:sp>
      <p:sp>
        <p:nvSpPr>
          <p:cNvPr id="241725" name="Rectangle 61"/>
          <p:cNvSpPr>
            <a:spLocks noChangeArrowheads="1"/>
          </p:cNvSpPr>
          <p:nvPr/>
        </p:nvSpPr>
        <p:spPr bwMode="auto">
          <a:xfrm>
            <a:off x="971550" y="5918200"/>
            <a:ext cx="7777163" cy="360363"/>
          </a:xfrm>
          <a:prstGeom prst="rect">
            <a:avLst/>
          </a:prstGeom>
          <a:solidFill>
            <a:schemeClr val="accent1"/>
          </a:solidFill>
          <a:ln w="19050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anchor="ctr"/>
          <a:lstStyle/>
          <a:p>
            <a:pPr>
              <a:defRPr/>
            </a:pPr>
            <a:r>
              <a:rPr lang="hu-HU" sz="1600" b="1">
                <a:solidFill>
                  <a:srgbClr val="0000FF"/>
                </a:solidFill>
                <a:latin typeface="Arial" charset="0"/>
              </a:rPr>
              <a:t>      10%          18%         18%          19%         Az LNG részaránya az importban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0" name="Rectangle 4"/>
          <p:cNvSpPr>
            <a:spLocks noChangeArrowheads="1"/>
          </p:cNvSpPr>
          <p:nvPr/>
        </p:nvSpPr>
        <p:spPr bwMode="auto">
          <a:xfrm>
            <a:off x="0" y="-27384"/>
            <a:ext cx="9144000" cy="6858000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1858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121859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99B8606-6DC3-4F72-A2F8-2551D7098424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129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1861" name="Rectangle 5"/>
          <p:cNvSpPr>
            <a:spLocks noChangeArrowheads="1"/>
          </p:cNvSpPr>
          <p:nvPr/>
        </p:nvSpPr>
        <p:spPr bwMode="auto">
          <a:xfrm>
            <a:off x="1622425" y="1576883"/>
            <a:ext cx="6792913" cy="4217988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242694" name="Freeform 6"/>
          <p:cNvSpPr>
            <a:spLocks/>
          </p:cNvSpPr>
          <p:nvPr/>
        </p:nvSpPr>
        <p:spPr bwMode="auto">
          <a:xfrm>
            <a:off x="5765800" y="4438650"/>
            <a:ext cx="2647950" cy="1339850"/>
          </a:xfrm>
          <a:custGeom>
            <a:avLst/>
            <a:gdLst>
              <a:gd name="T0" fmla="*/ 2147483647 w 1668"/>
              <a:gd name="T1" fmla="*/ 2147483647 h 844"/>
              <a:gd name="T2" fmla="*/ 2147483647 w 1668"/>
              <a:gd name="T3" fmla="*/ 2147483647 h 844"/>
              <a:gd name="T4" fmla="*/ 2147483647 w 1668"/>
              <a:gd name="T5" fmla="*/ 2147483647 h 844"/>
              <a:gd name="T6" fmla="*/ 0 w 1668"/>
              <a:gd name="T7" fmla="*/ 0 h 844"/>
              <a:gd name="T8" fmla="*/ 2147483647 w 1668"/>
              <a:gd name="T9" fmla="*/ 2147483647 h 844"/>
              <a:gd name="T10" fmla="*/ 2147483647 w 1668"/>
              <a:gd name="T11" fmla="*/ 2147483647 h 844"/>
              <a:gd name="T12" fmla="*/ 2147483647 w 1668"/>
              <a:gd name="T13" fmla="*/ 2147483647 h 84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68"/>
              <a:gd name="T22" fmla="*/ 0 h 844"/>
              <a:gd name="T23" fmla="*/ 1668 w 1668"/>
              <a:gd name="T24" fmla="*/ 844 h 84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68" h="844">
                <a:moveTo>
                  <a:pt x="1668" y="160"/>
                </a:moveTo>
                <a:lnTo>
                  <a:pt x="1052" y="132"/>
                </a:lnTo>
                <a:lnTo>
                  <a:pt x="436" y="16"/>
                </a:lnTo>
                <a:lnTo>
                  <a:pt x="0" y="0"/>
                </a:lnTo>
                <a:lnTo>
                  <a:pt x="8" y="844"/>
                </a:lnTo>
                <a:lnTo>
                  <a:pt x="1668" y="844"/>
                </a:lnTo>
                <a:lnTo>
                  <a:pt x="1668" y="16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42695" name="Freeform 7"/>
          <p:cNvSpPr>
            <a:spLocks/>
          </p:cNvSpPr>
          <p:nvPr/>
        </p:nvSpPr>
        <p:spPr bwMode="auto">
          <a:xfrm>
            <a:off x="5765800" y="2393950"/>
            <a:ext cx="2647950" cy="2298700"/>
          </a:xfrm>
          <a:custGeom>
            <a:avLst/>
            <a:gdLst>
              <a:gd name="T0" fmla="*/ 2147483647 w 1668"/>
              <a:gd name="T1" fmla="*/ 0 h 1448"/>
              <a:gd name="T2" fmla="*/ 2147483647 w 1668"/>
              <a:gd name="T3" fmla="*/ 2147483647 h 1448"/>
              <a:gd name="T4" fmla="*/ 2147483647 w 1668"/>
              <a:gd name="T5" fmla="*/ 2147483647 h 1448"/>
              <a:gd name="T6" fmla="*/ 0 w 1668"/>
              <a:gd name="T7" fmla="*/ 2147483647 h 1448"/>
              <a:gd name="T8" fmla="*/ 2147483647 w 1668"/>
              <a:gd name="T9" fmla="*/ 2147483647 h 1448"/>
              <a:gd name="T10" fmla="*/ 2147483647 w 1668"/>
              <a:gd name="T11" fmla="*/ 2147483647 h 1448"/>
              <a:gd name="T12" fmla="*/ 2147483647 w 1668"/>
              <a:gd name="T13" fmla="*/ 2147483647 h 1448"/>
              <a:gd name="T14" fmla="*/ 2147483647 w 1668"/>
              <a:gd name="T15" fmla="*/ 2147483647 h 1448"/>
              <a:gd name="T16" fmla="*/ 2147483647 w 1668"/>
              <a:gd name="T17" fmla="*/ 0 h 144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668"/>
              <a:gd name="T28" fmla="*/ 0 h 1448"/>
              <a:gd name="T29" fmla="*/ 1668 w 1668"/>
              <a:gd name="T30" fmla="*/ 1448 h 144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668" h="1448">
                <a:moveTo>
                  <a:pt x="1664" y="0"/>
                </a:moveTo>
                <a:lnTo>
                  <a:pt x="976" y="256"/>
                </a:lnTo>
                <a:lnTo>
                  <a:pt x="344" y="528"/>
                </a:lnTo>
                <a:lnTo>
                  <a:pt x="0" y="708"/>
                </a:lnTo>
                <a:lnTo>
                  <a:pt x="12" y="1288"/>
                </a:lnTo>
                <a:lnTo>
                  <a:pt x="444" y="1304"/>
                </a:lnTo>
                <a:lnTo>
                  <a:pt x="1044" y="1412"/>
                </a:lnTo>
                <a:lnTo>
                  <a:pt x="1668" y="1448"/>
                </a:lnTo>
                <a:lnTo>
                  <a:pt x="1664" y="0"/>
                </a:lnTo>
                <a:close/>
              </a:path>
            </a:pathLst>
          </a:custGeom>
          <a:solidFill>
            <a:srgbClr val="FF9933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864" name="Rectangle 8"/>
          <p:cNvSpPr>
            <a:spLocks noChangeArrowheads="1"/>
          </p:cNvSpPr>
          <p:nvPr/>
        </p:nvSpPr>
        <p:spPr bwMode="auto">
          <a:xfrm>
            <a:off x="179512" y="53752"/>
            <a:ext cx="88074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hu-HU" altLang="hu-HU" sz="2300" b="1" dirty="0">
                <a:solidFill>
                  <a:schemeClr val="tx2"/>
                </a:solidFill>
                <a:latin typeface="Verdana" pitchFamily="34" charset="0"/>
              </a:rPr>
              <a:t>Földgáz fogyasztás </a:t>
            </a:r>
            <a:r>
              <a:rPr lang="en-US" altLang="hu-HU" sz="2300" b="1" dirty="0" err="1">
                <a:solidFill>
                  <a:schemeClr val="tx2"/>
                </a:solidFill>
                <a:latin typeface="Verdana" pitchFamily="34" charset="0"/>
              </a:rPr>
              <a:t>Eur</a:t>
            </a:r>
            <a:r>
              <a:rPr lang="hu-HU" altLang="hu-HU" sz="2300" b="1" dirty="0" err="1">
                <a:solidFill>
                  <a:schemeClr val="tx2"/>
                </a:solidFill>
                <a:latin typeface="Verdana" pitchFamily="34" charset="0"/>
              </a:rPr>
              <a:t>ópában</a:t>
            </a:r>
            <a:r>
              <a:rPr lang="en-US" altLang="hu-HU" sz="2300" b="1" dirty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hu-HU" altLang="hu-HU" sz="2300" b="1" dirty="0">
                <a:solidFill>
                  <a:schemeClr val="tx2"/>
                </a:solidFill>
                <a:latin typeface="Verdana" pitchFamily="34" charset="0"/>
              </a:rPr>
              <a:t>források szerint és az import függőség</a:t>
            </a:r>
            <a:r>
              <a:rPr lang="de-DE" altLang="hu-HU" sz="2300" b="1" dirty="0">
                <a:solidFill>
                  <a:schemeClr val="tx2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121865" name="Text Box 9"/>
          <p:cNvSpPr txBox="1">
            <a:spLocks noChangeArrowheads="1"/>
          </p:cNvSpPr>
          <p:nvPr/>
        </p:nvSpPr>
        <p:spPr bwMode="auto">
          <a:xfrm>
            <a:off x="0" y="6583362"/>
            <a:ext cx="35226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altLang="hu-HU" sz="1200" i="1" dirty="0" err="1">
                <a:solidFill>
                  <a:schemeClr val="bg1"/>
                </a:solidFill>
              </a:rPr>
              <a:t>Sources</a:t>
            </a:r>
            <a:r>
              <a:rPr lang="de-DE" altLang="hu-HU" sz="1200" i="1" dirty="0">
                <a:solidFill>
                  <a:schemeClr val="bg1"/>
                </a:solidFill>
              </a:rPr>
              <a:t>: BGR-</a:t>
            </a:r>
            <a:r>
              <a:rPr lang="de-DE" altLang="hu-HU" sz="1200" i="1" dirty="0" err="1">
                <a:solidFill>
                  <a:schemeClr val="bg1"/>
                </a:solidFill>
              </a:rPr>
              <a:t>database</a:t>
            </a:r>
            <a:r>
              <a:rPr lang="de-DE" altLang="hu-HU" sz="1200" i="1" dirty="0">
                <a:solidFill>
                  <a:schemeClr val="bg1"/>
                </a:solidFill>
              </a:rPr>
              <a:t>, EU Green Paper (2000)</a:t>
            </a:r>
          </a:p>
        </p:txBody>
      </p:sp>
      <p:sp>
        <p:nvSpPr>
          <p:cNvPr id="121866" name="Line 10"/>
          <p:cNvSpPr>
            <a:spLocks noChangeShapeType="1"/>
          </p:cNvSpPr>
          <p:nvPr/>
        </p:nvSpPr>
        <p:spPr bwMode="auto">
          <a:xfrm>
            <a:off x="1622425" y="5773738"/>
            <a:ext cx="6792913" cy="1587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867" name="Line 11"/>
          <p:cNvSpPr>
            <a:spLocks noChangeShapeType="1"/>
          </p:cNvSpPr>
          <p:nvPr/>
        </p:nvSpPr>
        <p:spPr bwMode="auto">
          <a:xfrm>
            <a:off x="1622425" y="4929188"/>
            <a:ext cx="6792913" cy="1587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868" name="Line 12"/>
          <p:cNvSpPr>
            <a:spLocks noChangeShapeType="1"/>
          </p:cNvSpPr>
          <p:nvPr/>
        </p:nvSpPr>
        <p:spPr bwMode="auto">
          <a:xfrm>
            <a:off x="1622425" y="4086225"/>
            <a:ext cx="6792913" cy="1588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869" name="Line 13"/>
          <p:cNvSpPr>
            <a:spLocks noChangeShapeType="1"/>
          </p:cNvSpPr>
          <p:nvPr/>
        </p:nvSpPr>
        <p:spPr bwMode="auto">
          <a:xfrm>
            <a:off x="1622425" y="3241675"/>
            <a:ext cx="6792913" cy="1588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870" name="Line 14"/>
          <p:cNvSpPr>
            <a:spLocks noChangeShapeType="1"/>
          </p:cNvSpPr>
          <p:nvPr/>
        </p:nvSpPr>
        <p:spPr bwMode="auto">
          <a:xfrm>
            <a:off x="1622425" y="2397125"/>
            <a:ext cx="6792913" cy="3175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871" name="Line 15"/>
          <p:cNvSpPr>
            <a:spLocks noChangeShapeType="1"/>
          </p:cNvSpPr>
          <p:nvPr/>
        </p:nvSpPr>
        <p:spPr bwMode="auto">
          <a:xfrm>
            <a:off x="1622425" y="1555750"/>
            <a:ext cx="6792913" cy="1588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872" name="Line 16"/>
          <p:cNvSpPr>
            <a:spLocks noChangeShapeType="1"/>
          </p:cNvSpPr>
          <p:nvPr/>
        </p:nvSpPr>
        <p:spPr bwMode="auto">
          <a:xfrm>
            <a:off x="1622425" y="5773738"/>
            <a:ext cx="6792913" cy="1587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873" name="Line 17"/>
          <p:cNvSpPr>
            <a:spLocks noChangeShapeType="1"/>
          </p:cNvSpPr>
          <p:nvPr/>
        </p:nvSpPr>
        <p:spPr bwMode="auto">
          <a:xfrm>
            <a:off x="1622425" y="4929188"/>
            <a:ext cx="6792913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874" name="Line 18"/>
          <p:cNvSpPr>
            <a:spLocks noChangeShapeType="1"/>
          </p:cNvSpPr>
          <p:nvPr/>
        </p:nvSpPr>
        <p:spPr bwMode="auto">
          <a:xfrm>
            <a:off x="1622425" y="4086225"/>
            <a:ext cx="6792913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875" name="Line 19"/>
          <p:cNvSpPr>
            <a:spLocks noChangeShapeType="1"/>
          </p:cNvSpPr>
          <p:nvPr/>
        </p:nvSpPr>
        <p:spPr bwMode="auto">
          <a:xfrm>
            <a:off x="1622425" y="3241675"/>
            <a:ext cx="6792913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876" name="Line 20"/>
          <p:cNvSpPr>
            <a:spLocks noChangeShapeType="1"/>
          </p:cNvSpPr>
          <p:nvPr/>
        </p:nvSpPr>
        <p:spPr bwMode="auto">
          <a:xfrm>
            <a:off x="1622425" y="2397125"/>
            <a:ext cx="6792913" cy="31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877" name="Line 21"/>
          <p:cNvSpPr>
            <a:spLocks noChangeShapeType="1"/>
          </p:cNvSpPr>
          <p:nvPr/>
        </p:nvSpPr>
        <p:spPr bwMode="auto">
          <a:xfrm>
            <a:off x="1622425" y="1555750"/>
            <a:ext cx="6792913" cy="1588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878" name="Freeform 22"/>
          <p:cNvSpPr>
            <a:spLocks/>
          </p:cNvSpPr>
          <p:nvPr/>
        </p:nvSpPr>
        <p:spPr bwMode="auto">
          <a:xfrm>
            <a:off x="1622425" y="5367338"/>
            <a:ext cx="4192588" cy="406400"/>
          </a:xfrm>
          <a:custGeom>
            <a:avLst/>
            <a:gdLst>
              <a:gd name="T0" fmla="*/ 2147483647 w 2368"/>
              <a:gd name="T1" fmla="*/ 2147483647 h 233"/>
              <a:gd name="T2" fmla="*/ 2147483647 w 2368"/>
              <a:gd name="T3" fmla="*/ 2147483647 h 233"/>
              <a:gd name="T4" fmla="*/ 2147483647 w 2368"/>
              <a:gd name="T5" fmla="*/ 2147483647 h 233"/>
              <a:gd name="T6" fmla="*/ 2147483647 w 2368"/>
              <a:gd name="T7" fmla="*/ 2147483647 h 233"/>
              <a:gd name="T8" fmla="*/ 2147483647 w 2368"/>
              <a:gd name="T9" fmla="*/ 2147483647 h 233"/>
              <a:gd name="T10" fmla="*/ 2147483647 w 2368"/>
              <a:gd name="T11" fmla="*/ 2147483647 h 233"/>
              <a:gd name="T12" fmla="*/ 2147483647 w 2368"/>
              <a:gd name="T13" fmla="*/ 2147483647 h 233"/>
              <a:gd name="T14" fmla="*/ 2147483647 w 2368"/>
              <a:gd name="T15" fmla="*/ 2147483647 h 233"/>
              <a:gd name="T16" fmla="*/ 2147483647 w 2368"/>
              <a:gd name="T17" fmla="*/ 2147483647 h 233"/>
              <a:gd name="T18" fmla="*/ 2147483647 w 2368"/>
              <a:gd name="T19" fmla="*/ 2147483647 h 233"/>
              <a:gd name="T20" fmla="*/ 2147483647 w 2368"/>
              <a:gd name="T21" fmla="*/ 2147483647 h 233"/>
              <a:gd name="T22" fmla="*/ 2147483647 w 2368"/>
              <a:gd name="T23" fmla="*/ 2147483647 h 233"/>
              <a:gd name="T24" fmla="*/ 2147483647 w 2368"/>
              <a:gd name="T25" fmla="*/ 2147483647 h 233"/>
              <a:gd name="T26" fmla="*/ 2147483647 w 2368"/>
              <a:gd name="T27" fmla="*/ 2147483647 h 233"/>
              <a:gd name="T28" fmla="*/ 2147483647 w 2368"/>
              <a:gd name="T29" fmla="*/ 2147483647 h 233"/>
              <a:gd name="T30" fmla="*/ 2147483647 w 2368"/>
              <a:gd name="T31" fmla="*/ 2147483647 h 233"/>
              <a:gd name="T32" fmla="*/ 2147483647 w 2368"/>
              <a:gd name="T33" fmla="*/ 2147483647 h 233"/>
              <a:gd name="T34" fmla="*/ 2147483647 w 2368"/>
              <a:gd name="T35" fmla="*/ 2147483647 h 233"/>
              <a:gd name="T36" fmla="*/ 2147483647 w 2368"/>
              <a:gd name="T37" fmla="*/ 2147483647 h 233"/>
              <a:gd name="T38" fmla="*/ 2147483647 w 2368"/>
              <a:gd name="T39" fmla="*/ 2147483647 h 233"/>
              <a:gd name="T40" fmla="*/ 2147483647 w 2368"/>
              <a:gd name="T41" fmla="*/ 2147483647 h 233"/>
              <a:gd name="T42" fmla="*/ 2147483647 w 2368"/>
              <a:gd name="T43" fmla="*/ 2147483647 h 233"/>
              <a:gd name="T44" fmla="*/ 2147483647 w 2368"/>
              <a:gd name="T45" fmla="*/ 2147483647 h 233"/>
              <a:gd name="T46" fmla="*/ 2147483647 w 2368"/>
              <a:gd name="T47" fmla="*/ 2147483647 h 233"/>
              <a:gd name="T48" fmla="*/ 2147483647 w 2368"/>
              <a:gd name="T49" fmla="*/ 2147483647 h 233"/>
              <a:gd name="T50" fmla="*/ 2147483647 w 2368"/>
              <a:gd name="T51" fmla="*/ 2147483647 h 233"/>
              <a:gd name="T52" fmla="*/ 2147483647 w 2368"/>
              <a:gd name="T53" fmla="*/ 2147483647 h 233"/>
              <a:gd name="T54" fmla="*/ 2147483647 w 2368"/>
              <a:gd name="T55" fmla="*/ 2147483647 h 233"/>
              <a:gd name="T56" fmla="*/ 2147483647 w 2368"/>
              <a:gd name="T57" fmla="*/ 2147483647 h 233"/>
              <a:gd name="T58" fmla="*/ 2147483647 w 2368"/>
              <a:gd name="T59" fmla="*/ 2147483647 h 233"/>
              <a:gd name="T60" fmla="*/ 2147483647 w 2368"/>
              <a:gd name="T61" fmla="*/ 2147483647 h 233"/>
              <a:gd name="T62" fmla="*/ 2147483647 w 2368"/>
              <a:gd name="T63" fmla="*/ 2147483647 h 233"/>
              <a:gd name="T64" fmla="*/ 2147483647 w 2368"/>
              <a:gd name="T65" fmla="*/ 2147483647 h 233"/>
              <a:gd name="T66" fmla="*/ 2147483647 w 2368"/>
              <a:gd name="T67" fmla="*/ 2147483647 h 233"/>
              <a:gd name="T68" fmla="*/ 2147483647 w 2368"/>
              <a:gd name="T69" fmla="*/ 2147483647 h 233"/>
              <a:gd name="T70" fmla="*/ 2147483647 w 2368"/>
              <a:gd name="T71" fmla="*/ 2147483647 h 233"/>
              <a:gd name="T72" fmla="*/ 2147483647 w 2368"/>
              <a:gd name="T73" fmla="*/ 2147483647 h 233"/>
              <a:gd name="T74" fmla="*/ 2147483647 w 2368"/>
              <a:gd name="T75" fmla="*/ 2147483647 h 233"/>
              <a:gd name="T76" fmla="*/ 2147483647 w 2368"/>
              <a:gd name="T77" fmla="*/ 2147483647 h 233"/>
              <a:gd name="T78" fmla="*/ 2147483647 w 2368"/>
              <a:gd name="T79" fmla="*/ 2147483647 h 233"/>
              <a:gd name="T80" fmla="*/ 2147483647 w 2368"/>
              <a:gd name="T81" fmla="*/ 2147483647 h 233"/>
              <a:gd name="T82" fmla="*/ 2147483647 w 2368"/>
              <a:gd name="T83" fmla="*/ 2147483647 h 233"/>
              <a:gd name="T84" fmla="*/ 2147483647 w 2368"/>
              <a:gd name="T85" fmla="*/ 2147483647 h 233"/>
              <a:gd name="T86" fmla="*/ 2147483647 w 2368"/>
              <a:gd name="T87" fmla="*/ 2147483647 h 233"/>
              <a:gd name="T88" fmla="*/ 0 w 2368"/>
              <a:gd name="T89" fmla="*/ 2147483647 h 2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368"/>
              <a:gd name="T136" fmla="*/ 0 h 233"/>
              <a:gd name="T137" fmla="*/ 2368 w 2368"/>
              <a:gd name="T138" fmla="*/ 233 h 23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368" h="233">
                <a:moveTo>
                  <a:pt x="0" y="232"/>
                </a:moveTo>
                <a:lnTo>
                  <a:pt x="55" y="232"/>
                </a:lnTo>
                <a:lnTo>
                  <a:pt x="109" y="232"/>
                </a:lnTo>
                <a:lnTo>
                  <a:pt x="164" y="232"/>
                </a:lnTo>
                <a:lnTo>
                  <a:pt x="219" y="231"/>
                </a:lnTo>
                <a:lnTo>
                  <a:pt x="274" y="229"/>
                </a:lnTo>
                <a:lnTo>
                  <a:pt x="329" y="224"/>
                </a:lnTo>
                <a:lnTo>
                  <a:pt x="383" y="216"/>
                </a:lnTo>
                <a:lnTo>
                  <a:pt x="438" y="198"/>
                </a:lnTo>
                <a:lnTo>
                  <a:pt x="493" y="180"/>
                </a:lnTo>
                <a:lnTo>
                  <a:pt x="548" y="157"/>
                </a:lnTo>
                <a:lnTo>
                  <a:pt x="603" y="127"/>
                </a:lnTo>
                <a:lnTo>
                  <a:pt x="658" y="92"/>
                </a:lnTo>
                <a:lnTo>
                  <a:pt x="713" y="61"/>
                </a:lnTo>
                <a:lnTo>
                  <a:pt x="767" y="30"/>
                </a:lnTo>
                <a:lnTo>
                  <a:pt x="822" y="13"/>
                </a:lnTo>
                <a:lnTo>
                  <a:pt x="877" y="0"/>
                </a:lnTo>
                <a:lnTo>
                  <a:pt x="932" y="3"/>
                </a:lnTo>
                <a:lnTo>
                  <a:pt x="987" y="19"/>
                </a:lnTo>
                <a:lnTo>
                  <a:pt x="1041" y="7"/>
                </a:lnTo>
                <a:lnTo>
                  <a:pt x="1096" y="17"/>
                </a:lnTo>
                <a:lnTo>
                  <a:pt x="1151" y="35"/>
                </a:lnTo>
                <a:lnTo>
                  <a:pt x="1206" y="64"/>
                </a:lnTo>
                <a:lnTo>
                  <a:pt x="1260" y="56"/>
                </a:lnTo>
                <a:lnTo>
                  <a:pt x="1316" y="51"/>
                </a:lnTo>
                <a:lnTo>
                  <a:pt x="1370" y="37"/>
                </a:lnTo>
                <a:lnTo>
                  <a:pt x="1425" y="43"/>
                </a:lnTo>
                <a:lnTo>
                  <a:pt x="1480" y="51"/>
                </a:lnTo>
                <a:lnTo>
                  <a:pt x="1535" y="68"/>
                </a:lnTo>
                <a:lnTo>
                  <a:pt x="1589" y="59"/>
                </a:lnTo>
                <a:lnTo>
                  <a:pt x="1644" y="57"/>
                </a:lnTo>
                <a:lnTo>
                  <a:pt x="1699" y="33"/>
                </a:lnTo>
                <a:lnTo>
                  <a:pt x="1754" y="36"/>
                </a:lnTo>
                <a:lnTo>
                  <a:pt x="1809" y="29"/>
                </a:lnTo>
                <a:lnTo>
                  <a:pt x="1864" y="43"/>
                </a:lnTo>
                <a:lnTo>
                  <a:pt x="1919" y="42"/>
                </a:lnTo>
                <a:lnTo>
                  <a:pt x="1973" y="15"/>
                </a:lnTo>
                <a:lnTo>
                  <a:pt x="2028" y="35"/>
                </a:lnTo>
                <a:lnTo>
                  <a:pt x="2083" y="39"/>
                </a:lnTo>
                <a:lnTo>
                  <a:pt x="2138" y="58"/>
                </a:lnTo>
                <a:lnTo>
                  <a:pt x="2192" y="69"/>
                </a:lnTo>
                <a:lnTo>
                  <a:pt x="2248" y="58"/>
                </a:lnTo>
                <a:lnTo>
                  <a:pt x="2302" y="60"/>
                </a:lnTo>
                <a:lnTo>
                  <a:pt x="2357" y="58"/>
                </a:lnTo>
                <a:lnTo>
                  <a:pt x="2362" y="233"/>
                </a:lnTo>
                <a:lnTo>
                  <a:pt x="2368" y="233"/>
                </a:lnTo>
                <a:lnTo>
                  <a:pt x="2357" y="233"/>
                </a:lnTo>
                <a:lnTo>
                  <a:pt x="2302" y="233"/>
                </a:lnTo>
                <a:lnTo>
                  <a:pt x="2248" y="233"/>
                </a:lnTo>
                <a:lnTo>
                  <a:pt x="2192" y="233"/>
                </a:lnTo>
                <a:lnTo>
                  <a:pt x="2138" y="233"/>
                </a:lnTo>
                <a:lnTo>
                  <a:pt x="2083" y="233"/>
                </a:lnTo>
                <a:lnTo>
                  <a:pt x="2028" y="233"/>
                </a:lnTo>
                <a:lnTo>
                  <a:pt x="1973" y="233"/>
                </a:lnTo>
                <a:lnTo>
                  <a:pt x="1919" y="233"/>
                </a:lnTo>
                <a:lnTo>
                  <a:pt x="1864" y="233"/>
                </a:lnTo>
                <a:lnTo>
                  <a:pt x="1809" y="233"/>
                </a:lnTo>
                <a:lnTo>
                  <a:pt x="1754" y="233"/>
                </a:lnTo>
                <a:lnTo>
                  <a:pt x="1699" y="233"/>
                </a:lnTo>
                <a:lnTo>
                  <a:pt x="1644" y="233"/>
                </a:lnTo>
                <a:lnTo>
                  <a:pt x="1589" y="233"/>
                </a:lnTo>
                <a:lnTo>
                  <a:pt x="1535" y="233"/>
                </a:lnTo>
                <a:lnTo>
                  <a:pt x="1480" y="233"/>
                </a:lnTo>
                <a:lnTo>
                  <a:pt x="1425" y="233"/>
                </a:lnTo>
                <a:lnTo>
                  <a:pt x="1370" y="233"/>
                </a:lnTo>
                <a:lnTo>
                  <a:pt x="1316" y="233"/>
                </a:lnTo>
                <a:lnTo>
                  <a:pt x="1260" y="233"/>
                </a:lnTo>
                <a:lnTo>
                  <a:pt x="1206" y="233"/>
                </a:lnTo>
                <a:lnTo>
                  <a:pt x="1151" y="233"/>
                </a:lnTo>
                <a:lnTo>
                  <a:pt x="1096" y="233"/>
                </a:lnTo>
                <a:lnTo>
                  <a:pt x="1041" y="233"/>
                </a:lnTo>
                <a:lnTo>
                  <a:pt x="987" y="233"/>
                </a:lnTo>
                <a:lnTo>
                  <a:pt x="932" y="233"/>
                </a:lnTo>
                <a:lnTo>
                  <a:pt x="877" y="233"/>
                </a:lnTo>
                <a:lnTo>
                  <a:pt x="822" y="233"/>
                </a:lnTo>
                <a:lnTo>
                  <a:pt x="767" y="233"/>
                </a:lnTo>
                <a:lnTo>
                  <a:pt x="713" y="233"/>
                </a:lnTo>
                <a:lnTo>
                  <a:pt x="658" y="233"/>
                </a:lnTo>
                <a:lnTo>
                  <a:pt x="603" y="233"/>
                </a:lnTo>
                <a:lnTo>
                  <a:pt x="548" y="233"/>
                </a:lnTo>
                <a:lnTo>
                  <a:pt x="493" y="233"/>
                </a:lnTo>
                <a:lnTo>
                  <a:pt x="438" y="233"/>
                </a:lnTo>
                <a:lnTo>
                  <a:pt x="383" y="233"/>
                </a:lnTo>
                <a:lnTo>
                  <a:pt x="329" y="233"/>
                </a:lnTo>
                <a:lnTo>
                  <a:pt x="274" y="233"/>
                </a:lnTo>
                <a:lnTo>
                  <a:pt x="219" y="233"/>
                </a:lnTo>
                <a:lnTo>
                  <a:pt x="164" y="233"/>
                </a:lnTo>
                <a:lnTo>
                  <a:pt x="109" y="233"/>
                </a:lnTo>
                <a:lnTo>
                  <a:pt x="55" y="233"/>
                </a:lnTo>
                <a:lnTo>
                  <a:pt x="0" y="233"/>
                </a:lnTo>
                <a:lnTo>
                  <a:pt x="0" y="23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879" name="Freeform 23"/>
          <p:cNvSpPr>
            <a:spLocks/>
          </p:cNvSpPr>
          <p:nvPr/>
        </p:nvSpPr>
        <p:spPr bwMode="auto">
          <a:xfrm>
            <a:off x="1622425" y="5367338"/>
            <a:ext cx="4173538" cy="406400"/>
          </a:xfrm>
          <a:custGeom>
            <a:avLst/>
            <a:gdLst>
              <a:gd name="T0" fmla="*/ 2147483647 w 2357"/>
              <a:gd name="T1" fmla="*/ 2147483647 h 233"/>
              <a:gd name="T2" fmla="*/ 2147483647 w 2357"/>
              <a:gd name="T3" fmla="*/ 2147483647 h 233"/>
              <a:gd name="T4" fmla="*/ 2147483647 w 2357"/>
              <a:gd name="T5" fmla="*/ 2147483647 h 233"/>
              <a:gd name="T6" fmla="*/ 2147483647 w 2357"/>
              <a:gd name="T7" fmla="*/ 2147483647 h 233"/>
              <a:gd name="T8" fmla="*/ 2147483647 w 2357"/>
              <a:gd name="T9" fmla="*/ 2147483647 h 233"/>
              <a:gd name="T10" fmla="*/ 2147483647 w 2357"/>
              <a:gd name="T11" fmla="*/ 2147483647 h 233"/>
              <a:gd name="T12" fmla="*/ 2147483647 w 2357"/>
              <a:gd name="T13" fmla="*/ 2147483647 h 233"/>
              <a:gd name="T14" fmla="*/ 2147483647 w 2357"/>
              <a:gd name="T15" fmla="*/ 2147483647 h 233"/>
              <a:gd name="T16" fmla="*/ 2147483647 w 2357"/>
              <a:gd name="T17" fmla="*/ 2147483647 h 233"/>
              <a:gd name="T18" fmla="*/ 2147483647 w 2357"/>
              <a:gd name="T19" fmla="*/ 2147483647 h 233"/>
              <a:gd name="T20" fmla="*/ 2147483647 w 2357"/>
              <a:gd name="T21" fmla="*/ 2147483647 h 233"/>
              <a:gd name="T22" fmla="*/ 2147483647 w 2357"/>
              <a:gd name="T23" fmla="*/ 2147483647 h 233"/>
              <a:gd name="T24" fmla="*/ 2147483647 w 2357"/>
              <a:gd name="T25" fmla="*/ 2147483647 h 233"/>
              <a:gd name="T26" fmla="*/ 2147483647 w 2357"/>
              <a:gd name="T27" fmla="*/ 2147483647 h 233"/>
              <a:gd name="T28" fmla="*/ 2147483647 w 2357"/>
              <a:gd name="T29" fmla="*/ 2147483647 h 233"/>
              <a:gd name="T30" fmla="*/ 2147483647 w 2357"/>
              <a:gd name="T31" fmla="*/ 2147483647 h 233"/>
              <a:gd name="T32" fmla="*/ 2147483647 w 2357"/>
              <a:gd name="T33" fmla="*/ 2147483647 h 233"/>
              <a:gd name="T34" fmla="*/ 2147483647 w 2357"/>
              <a:gd name="T35" fmla="*/ 2147483647 h 233"/>
              <a:gd name="T36" fmla="*/ 2147483647 w 2357"/>
              <a:gd name="T37" fmla="*/ 2147483647 h 233"/>
              <a:gd name="T38" fmla="*/ 2147483647 w 2357"/>
              <a:gd name="T39" fmla="*/ 2147483647 h 233"/>
              <a:gd name="T40" fmla="*/ 2147483647 w 2357"/>
              <a:gd name="T41" fmla="*/ 2147483647 h 233"/>
              <a:gd name="T42" fmla="*/ 2147483647 w 2357"/>
              <a:gd name="T43" fmla="*/ 2147483647 h 233"/>
              <a:gd name="T44" fmla="*/ 2147483647 w 2357"/>
              <a:gd name="T45" fmla="*/ 2147483647 h 233"/>
              <a:gd name="T46" fmla="*/ 2147483647 w 2357"/>
              <a:gd name="T47" fmla="*/ 2147483647 h 233"/>
              <a:gd name="T48" fmla="*/ 2147483647 w 2357"/>
              <a:gd name="T49" fmla="*/ 2147483647 h 233"/>
              <a:gd name="T50" fmla="*/ 2147483647 w 2357"/>
              <a:gd name="T51" fmla="*/ 2147483647 h 233"/>
              <a:gd name="T52" fmla="*/ 2147483647 w 2357"/>
              <a:gd name="T53" fmla="*/ 2147483647 h 233"/>
              <a:gd name="T54" fmla="*/ 2147483647 w 2357"/>
              <a:gd name="T55" fmla="*/ 2147483647 h 233"/>
              <a:gd name="T56" fmla="*/ 2147483647 w 2357"/>
              <a:gd name="T57" fmla="*/ 2147483647 h 233"/>
              <a:gd name="T58" fmla="*/ 2147483647 w 2357"/>
              <a:gd name="T59" fmla="*/ 2147483647 h 233"/>
              <a:gd name="T60" fmla="*/ 2147483647 w 2357"/>
              <a:gd name="T61" fmla="*/ 2147483647 h 233"/>
              <a:gd name="T62" fmla="*/ 2147483647 w 2357"/>
              <a:gd name="T63" fmla="*/ 2147483647 h 233"/>
              <a:gd name="T64" fmla="*/ 2147483647 w 2357"/>
              <a:gd name="T65" fmla="*/ 2147483647 h 233"/>
              <a:gd name="T66" fmla="*/ 2147483647 w 2357"/>
              <a:gd name="T67" fmla="*/ 2147483647 h 233"/>
              <a:gd name="T68" fmla="*/ 2147483647 w 2357"/>
              <a:gd name="T69" fmla="*/ 2147483647 h 233"/>
              <a:gd name="T70" fmla="*/ 2147483647 w 2357"/>
              <a:gd name="T71" fmla="*/ 2147483647 h 233"/>
              <a:gd name="T72" fmla="*/ 2147483647 w 2357"/>
              <a:gd name="T73" fmla="*/ 2147483647 h 233"/>
              <a:gd name="T74" fmla="*/ 2147483647 w 2357"/>
              <a:gd name="T75" fmla="*/ 2147483647 h 233"/>
              <a:gd name="T76" fmla="*/ 2147483647 w 2357"/>
              <a:gd name="T77" fmla="*/ 2147483647 h 233"/>
              <a:gd name="T78" fmla="*/ 2147483647 w 2357"/>
              <a:gd name="T79" fmla="*/ 2147483647 h 233"/>
              <a:gd name="T80" fmla="*/ 2147483647 w 2357"/>
              <a:gd name="T81" fmla="*/ 2147483647 h 233"/>
              <a:gd name="T82" fmla="*/ 2147483647 w 2357"/>
              <a:gd name="T83" fmla="*/ 2147483647 h 233"/>
              <a:gd name="T84" fmla="*/ 2147483647 w 2357"/>
              <a:gd name="T85" fmla="*/ 2147483647 h 233"/>
              <a:gd name="T86" fmla="*/ 0 w 2357"/>
              <a:gd name="T87" fmla="*/ 2147483647 h 23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357"/>
              <a:gd name="T133" fmla="*/ 0 h 233"/>
              <a:gd name="T134" fmla="*/ 2357 w 2357"/>
              <a:gd name="T135" fmla="*/ 233 h 233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357" h="233">
                <a:moveTo>
                  <a:pt x="0" y="232"/>
                </a:moveTo>
                <a:lnTo>
                  <a:pt x="55" y="232"/>
                </a:lnTo>
                <a:lnTo>
                  <a:pt x="109" y="232"/>
                </a:lnTo>
                <a:lnTo>
                  <a:pt x="164" y="232"/>
                </a:lnTo>
                <a:lnTo>
                  <a:pt x="219" y="231"/>
                </a:lnTo>
                <a:lnTo>
                  <a:pt x="274" y="229"/>
                </a:lnTo>
                <a:lnTo>
                  <a:pt x="329" y="224"/>
                </a:lnTo>
                <a:lnTo>
                  <a:pt x="383" y="216"/>
                </a:lnTo>
                <a:lnTo>
                  <a:pt x="438" y="198"/>
                </a:lnTo>
                <a:lnTo>
                  <a:pt x="493" y="180"/>
                </a:lnTo>
                <a:lnTo>
                  <a:pt x="548" y="157"/>
                </a:lnTo>
                <a:lnTo>
                  <a:pt x="603" y="127"/>
                </a:lnTo>
                <a:lnTo>
                  <a:pt x="658" y="92"/>
                </a:lnTo>
                <a:lnTo>
                  <a:pt x="713" y="61"/>
                </a:lnTo>
                <a:lnTo>
                  <a:pt x="767" y="30"/>
                </a:lnTo>
                <a:lnTo>
                  <a:pt x="822" y="13"/>
                </a:lnTo>
                <a:lnTo>
                  <a:pt x="877" y="0"/>
                </a:lnTo>
                <a:lnTo>
                  <a:pt x="932" y="3"/>
                </a:lnTo>
                <a:lnTo>
                  <a:pt x="987" y="19"/>
                </a:lnTo>
                <a:lnTo>
                  <a:pt x="1041" y="7"/>
                </a:lnTo>
                <a:lnTo>
                  <a:pt x="1096" y="17"/>
                </a:lnTo>
                <a:lnTo>
                  <a:pt x="1151" y="35"/>
                </a:lnTo>
                <a:lnTo>
                  <a:pt x="1206" y="64"/>
                </a:lnTo>
                <a:lnTo>
                  <a:pt x="1260" y="56"/>
                </a:lnTo>
                <a:lnTo>
                  <a:pt x="1316" y="51"/>
                </a:lnTo>
                <a:lnTo>
                  <a:pt x="1370" y="37"/>
                </a:lnTo>
                <a:lnTo>
                  <a:pt x="1425" y="43"/>
                </a:lnTo>
                <a:lnTo>
                  <a:pt x="1480" y="51"/>
                </a:lnTo>
                <a:lnTo>
                  <a:pt x="1535" y="68"/>
                </a:lnTo>
                <a:lnTo>
                  <a:pt x="1589" y="59"/>
                </a:lnTo>
                <a:lnTo>
                  <a:pt x="1644" y="57"/>
                </a:lnTo>
                <a:lnTo>
                  <a:pt x="1699" y="33"/>
                </a:lnTo>
                <a:lnTo>
                  <a:pt x="1754" y="36"/>
                </a:lnTo>
                <a:lnTo>
                  <a:pt x="1809" y="29"/>
                </a:lnTo>
                <a:lnTo>
                  <a:pt x="1864" y="43"/>
                </a:lnTo>
                <a:lnTo>
                  <a:pt x="1919" y="42"/>
                </a:lnTo>
                <a:lnTo>
                  <a:pt x="1973" y="15"/>
                </a:lnTo>
                <a:lnTo>
                  <a:pt x="2028" y="35"/>
                </a:lnTo>
                <a:lnTo>
                  <a:pt x="2083" y="39"/>
                </a:lnTo>
                <a:lnTo>
                  <a:pt x="2138" y="58"/>
                </a:lnTo>
                <a:lnTo>
                  <a:pt x="2192" y="69"/>
                </a:lnTo>
                <a:lnTo>
                  <a:pt x="2248" y="58"/>
                </a:lnTo>
                <a:lnTo>
                  <a:pt x="2302" y="60"/>
                </a:lnTo>
                <a:lnTo>
                  <a:pt x="2357" y="58"/>
                </a:lnTo>
                <a:lnTo>
                  <a:pt x="2357" y="233"/>
                </a:lnTo>
                <a:lnTo>
                  <a:pt x="2302" y="233"/>
                </a:lnTo>
                <a:lnTo>
                  <a:pt x="2248" y="233"/>
                </a:lnTo>
                <a:lnTo>
                  <a:pt x="2192" y="233"/>
                </a:lnTo>
                <a:lnTo>
                  <a:pt x="2138" y="233"/>
                </a:lnTo>
                <a:lnTo>
                  <a:pt x="2083" y="233"/>
                </a:lnTo>
                <a:lnTo>
                  <a:pt x="2028" y="233"/>
                </a:lnTo>
                <a:lnTo>
                  <a:pt x="1973" y="233"/>
                </a:lnTo>
                <a:lnTo>
                  <a:pt x="1919" y="233"/>
                </a:lnTo>
                <a:lnTo>
                  <a:pt x="1864" y="233"/>
                </a:lnTo>
                <a:lnTo>
                  <a:pt x="1809" y="233"/>
                </a:lnTo>
                <a:lnTo>
                  <a:pt x="1754" y="233"/>
                </a:lnTo>
                <a:lnTo>
                  <a:pt x="1699" y="233"/>
                </a:lnTo>
                <a:lnTo>
                  <a:pt x="1644" y="233"/>
                </a:lnTo>
                <a:lnTo>
                  <a:pt x="1589" y="233"/>
                </a:lnTo>
                <a:lnTo>
                  <a:pt x="1535" y="233"/>
                </a:lnTo>
                <a:lnTo>
                  <a:pt x="1480" y="233"/>
                </a:lnTo>
                <a:lnTo>
                  <a:pt x="1425" y="233"/>
                </a:lnTo>
                <a:lnTo>
                  <a:pt x="1370" y="233"/>
                </a:lnTo>
                <a:lnTo>
                  <a:pt x="1316" y="233"/>
                </a:lnTo>
                <a:lnTo>
                  <a:pt x="1260" y="233"/>
                </a:lnTo>
                <a:lnTo>
                  <a:pt x="1206" y="233"/>
                </a:lnTo>
                <a:lnTo>
                  <a:pt x="1151" y="233"/>
                </a:lnTo>
                <a:lnTo>
                  <a:pt x="1096" y="233"/>
                </a:lnTo>
                <a:lnTo>
                  <a:pt x="1041" y="233"/>
                </a:lnTo>
                <a:lnTo>
                  <a:pt x="987" y="233"/>
                </a:lnTo>
                <a:lnTo>
                  <a:pt x="932" y="233"/>
                </a:lnTo>
                <a:lnTo>
                  <a:pt x="877" y="233"/>
                </a:lnTo>
                <a:lnTo>
                  <a:pt x="822" y="233"/>
                </a:lnTo>
                <a:lnTo>
                  <a:pt x="767" y="233"/>
                </a:lnTo>
                <a:lnTo>
                  <a:pt x="713" y="233"/>
                </a:lnTo>
                <a:lnTo>
                  <a:pt x="658" y="233"/>
                </a:lnTo>
                <a:lnTo>
                  <a:pt x="603" y="233"/>
                </a:lnTo>
                <a:lnTo>
                  <a:pt x="548" y="233"/>
                </a:lnTo>
                <a:lnTo>
                  <a:pt x="493" y="233"/>
                </a:lnTo>
                <a:lnTo>
                  <a:pt x="438" y="233"/>
                </a:lnTo>
                <a:lnTo>
                  <a:pt x="383" y="233"/>
                </a:lnTo>
                <a:lnTo>
                  <a:pt x="329" y="233"/>
                </a:lnTo>
                <a:lnTo>
                  <a:pt x="274" y="233"/>
                </a:lnTo>
                <a:lnTo>
                  <a:pt x="219" y="233"/>
                </a:lnTo>
                <a:lnTo>
                  <a:pt x="164" y="233"/>
                </a:lnTo>
                <a:lnTo>
                  <a:pt x="109" y="233"/>
                </a:lnTo>
                <a:lnTo>
                  <a:pt x="55" y="233"/>
                </a:lnTo>
                <a:lnTo>
                  <a:pt x="0" y="233"/>
                </a:lnTo>
                <a:lnTo>
                  <a:pt x="0" y="232"/>
                </a:lnTo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880" name="Freeform 24"/>
          <p:cNvSpPr>
            <a:spLocks/>
          </p:cNvSpPr>
          <p:nvPr/>
        </p:nvSpPr>
        <p:spPr bwMode="auto">
          <a:xfrm>
            <a:off x="1622425" y="5167313"/>
            <a:ext cx="4176713" cy="606425"/>
          </a:xfrm>
          <a:custGeom>
            <a:avLst/>
            <a:gdLst>
              <a:gd name="T0" fmla="*/ 2147483647 w 2359"/>
              <a:gd name="T1" fmla="*/ 2147483647 h 348"/>
              <a:gd name="T2" fmla="*/ 2147483647 w 2359"/>
              <a:gd name="T3" fmla="*/ 2147483647 h 348"/>
              <a:gd name="T4" fmla="*/ 2147483647 w 2359"/>
              <a:gd name="T5" fmla="*/ 2147483647 h 348"/>
              <a:gd name="T6" fmla="*/ 2147483647 w 2359"/>
              <a:gd name="T7" fmla="*/ 2147483647 h 348"/>
              <a:gd name="T8" fmla="*/ 2147483647 w 2359"/>
              <a:gd name="T9" fmla="*/ 2147483647 h 348"/>
              <a:gd name="T10" fmla="*/ 2147483647 w 2359"/>
              <a:gd name="T11" fmla="*/ 2147483647 h 348"/>
              <a:gd name="T12" fmla="*/ 2147483647 w 2359"/>
              <a:gd name="T13" fmla="*/ 2147483647 h 348"/>
              <a:gd name="T14" fmla="*/ 2147483647 w 2359"/>
              <a:gd name="T15" fmla="*/ 2147483647 h 348"/>
              <a:gd name="T16" fmla="*/ 2147483647 w 2359"/>
              <a:gd name="T17" fmla="*/ 2147483647 h 348"/>
              <a:gd name="T18" fmla="*/ 2147483647 w 2359"/>
              <a:gd name="T19" fmla="*/ 2147483647 h 348"/>
              <a:gd name="T20" fmla="*/ 2147483647 w 2359"/>
              <a:gd name="T21" fmla="*/ 2147483647 h 348"/>
              <a:gd name="T22" fmla="*/ 2147483647 w 2359"/>
              <a:gd name="T23" fmla="*/ 2147483647 h 348"/>
              <a:gd name="T24" fmla="*/ 2147483647 w 2359"/>
              <a:gd name="T25" fmla="*/ 2147483647 h 348"/>
              <a:gd name="T26" fmla="*/ 2147483647 w 2359"/>
              <a:gd name="T27" fmla="*/ 2147483647 h 348"/>
              <a:gd name="T28" fmla="*/ 2147483647 w 2359"/>
              <a:gd name="T29" fmla="*/ 2147483647 h 348"/>
              <a:gd name="T30" fmla="*/ 2147483647 w 2359"/>
              <a:gd name="T31" fmla="*/ 2147483647 h 348"/>
              <a:gd name="T32" fmla="*/ 2147483647 w 2359"/>
              <a:gd name="T33" fmla="*/ 2147483647 h 348"/>
              <a:gd name="T34" fmla="*/ 2147483647 w 2359"/>
              <a:gd name="T35" fmla="*/ 2147483647 h 348"/>
              <a:gd name="T36" fmla="*/ 2147483647 w 2359"/>
              <a:gd name="T37" fmla="*/ 2147483647 h 348"/>
              <a:gd name="T38" fmla="*/ 2147483647 w 2359"/>
              <a:gd name="T39" fmla="*/ 2147483647 h 348"/>
              <a:gd name="T40" fmla="*/ 2147483647 w 2359"/>
              <a:gd name="T41" fmla="*/ 2147483647 h 348"/>
              <a:gd name="T42" fmla="*/ 2147483647 w 2359"/>
              <a:gd name="T43" fmla="*/ 0 h 348"/>
              <a:gd name="T44" fmla="*/ 2147483647 w 2359"/>
              <a:gd name="T45" fmla="*/ 2147483647 h 348"/>
              <a:gd name="T46" fmla="*/ 2147483647 w 2359"/>
              <a:gd name="T47" fmla="*/ 2147483647 h 348"/>
              <a:gd name="T48" fmla="*/ 2147483647 w 2359"/>
              <a:gd name="T49" fmla="*/ 2147483647 h 348"/>
              <a:gd name="T50" fmla="*/ 2147483647 w 2359"/>
              <a:gd name="T51" fmla="*/ 2147483647 h 348"/>
              <a:gd name="T52" fmla="*/ 2147483647 w 2359"/>
              <a:gd name="T53" fmla="*/ 2147483647 h 348"/>
              <a:gd name="T54" fmla="*/ 2147483647 w 2359"/>
              <a:gd name="T55" fmla="*/ 2147483647 h 348"/>
              <a:gd name="T56" fmla="*/ 2147483647 w 2359"/>
              <a:gd name="T57" fmla="*/ 2147483647 h 348"/>
              <a:gd name="T58" fmla="*/ 2147483647 w 2359"/>
              <a:gd name="T59" fmla="*/ 2147483647 h 348"/>
              <a:gd name="T60" fmla="*/ 2147483647 w 2359"/>
              <a:gd name="T61" fmla="*/ 2147483647 h 348"/>
              <a:gd name="T62" fmla="*/ 2147483647 w 2359"/>
              <a:gd name="T63" fmla="*/ 2147483647 h 348"/>
              <a:gd name="T64" fmla="*/ 2147483647 w 2359"/>
              <a:gd name="T65" fmla="*/ 2147483647 h 348"/>
              <a:gd name="T66" fmla="*/ 2147483647 w 2359"/>
              <a:gd name="T67" fmla="*/ 2147483647 h 348"/>
              <a:gd name="T68" fmla="*/ 2147483647 w 2359"/>
              <a:gd name="T69" fmla="*/ 2147483647 h 348"/>
              <a:gd name="T70" fmla="*/ 2147483647 w 2359"/>
              <a:gd name="T71" fmla="*/ 2147483647 h 348"/>
              <a:gd name="T72" fmla="*/ 2147483647 w 2359"/>
              <a:gd name="T73" fmla="*/ 2147483647 h 348"/>
              <a:gd name="T74" fmla="*/ 2147483647 w 2359"/>
              <a:gd name="T75" fmla="*/ 2147483647 h 348"/>
              <a:gd name="T76" fmla="*/ 2147483647 w 2359"/>
              <a:gd name="T77" fmla="*/ 2147483647 h 348"/>
              <a:gd name="T78" fmla="*/ 2147483647 w 2359"/>
              <a:gd name="T79" fmla="*/ 2147483647 h 348"/>
              <a:gd name="T80" fmla="*/ 2147483647 w 2359"/>
              <a:gd name="T81" fmla="*/ 2147483647 h 348"/>
              <a:gd name="T82" fmla="*/ 2147483647 w 2359"/>
              <a:gd name="T83" fmla="*/ 2147483647 h 348"/>
              <a:gd name="T84" fmla="*/ 2147483647 w 2359"/>
              <a:gd name="T85" fmla="*/ 2147483647 h 348"/>
              <a:gd name="T86" fmla="*/ 2147483647 w 2359"/>
              <a:gd name="T87" fmla="*/ 2147483647 h 348"/>
              <a:gd name="T88" fmla="*/ 0 w 2359"/>
              <a:gd name="T89" fmla="*/ 2147483647 h 348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359"/>
              <a:gd name="T136" fmla="*/ 0 h 348"/>
              <a:gd name="T137" fmla="*/ 2359 w 2359"/>
              <a:gd name="T138" fmla="*/ 348 h 348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359" h="348">
                <a:moveTo>
                  <a:pt x="0" y="347"/>
                </a:moveTo>
                <a:lnTo>
                  <a:pt x="55" y="347"/>
                </a:lnTo>
                <a:lnTo>
                  <a:pt x="109" y="347"/>
                </a:lnTo>
                <a:lnTo>
                  <a:pt x="164" y="347"/>
                </a:lnTo>
                <a:lnTo>
                  <a:pt x="219" y="346"/>
                </a:lnTo>
                <a:lnTo>
                  <a:pt x="274" y="344"/>
                </a:lnTo>
                <a:lnTo>
                  <a:pt x="329" y="339"/>
                </a:lnTo>
                <a:lnTo>
                  <a:pt x="383" y="331"/>
                </a:lnTo>
                <a:lnTo>
                  <a:pt x="438" y="313"/>
                </a:lnTo>
                <a:lnTo>
                  <a:pt x="493" y="295"/>
                </a:lnTo>
                <a:lnTo>
                  <a:pt x="548" y="272"/>
                </a:lnTo>
                <a:lnTo>
                  <a:pt x="603" y="242"/>
                </a:lnTo>
                <a:lnTo>
                  <a:pt x="658" y="207"/>
                </a:lnTo>
                <a:lnTo>
                  <a:pt x="713" y="176"/>
                </a:lnTo>
                <a:lnTo>
                  <a:pt x="767" y="145"/>
                </a:lnTo>
                <a:lnTo>
                  <a:pt x="822" y="128"/>
                </a:lnTo>
                <a:lnTo>
                  <a:pt x="877" y="115"/>
                </a:lnTo>
                <a:lnTo>
                  <a:pt x="932" y="111"/>
                </a:lnTo>
                <a:lnTo>
                  <a:pt x="987" y="102"/>
                </a:lnTo>
                <a:lnTo>
                  <a:pt x="1041" y="72"/>
                </a:lnTo>
                <a:lnTo>
                  <a:pt x="1096" y="67"/>
                </a:lnTo>
                <a:lnTo>
                  <a:pt x="1151" y="86"/>
                </a:lnTo>
                <a:lnTo>
                  <a:pt x="1206" y="119"/>
                </a:lnTo>
                <a:lnTo>
                  <a:pt x="1260" y="112"/>
                </a:lnTo>
                <a:lnTo>
                  <a:pt x="1316" y="100"/>
                </a:lnTo>
                <a:lnTo>
                  <a:pt x="1370" y="88"/>
                </a:lnTo>
                <a:lnTo>
                  <a:pt x="1425" y="91"/>
                </a:lnTo>
                <a:lnTo>
                  <a:pt x="1480" y="95"/>
                </a:lnTo>
                <a:lnTo>
                  <a:pt x="1535" y="111"/>
                </a:lnTo>
                <a:lnTo>
                  <a:pt x="1589" y="100"/>
                </a:lnTo>
                <a:lnTo>
                  <a:pt x="1644" y="111"/>
                </a:lnTo>
                <a:lnTo>
                  <a:pt x="1699" y="87"/>
                </a:lnTo>
                <a:lnTo>
                  <a:pt x="1754" y="89"/>
                </a:lnTo>
                <a:lnTo>
                  <a:pt x="1809" y="78"/>
                </a:lnTo>
                <a:lnTo>
                  <a:pt x="1864" y="92"/>
                </a:lnTo>
                <a:lnTo>
                  <a:pt x="1919" y="90"/>
                </a:lnTo>
                <a:lnTo>
                  <a:pt x="1973" y="40"/>
                </a:lnTo>
                <a:lnTo>
                  <a:pt x="2028" y="46"/>
                </a:lnTo>
                <a:lnTo>
                  <a:pt x="2083" y="47"/>
                </a:lnTo>
                <a:lnTo>
                  <a:pt x="2138" y="57"/>
                </a:lnTo>
                <a:lnTo>
                  <a:pt x="2192" y="56"/>
                </a:lnTo>
                <a:lnTo>
                  <a:pt x="2248" y="44"/>
                </a:lnTo>
                <a:lnTo>
                  <a:pt x="2302" y="17"/>
                </a:lnTo>
                <a:lnTo>
                  <a:pt x="2357" y="0"/>
                </a:lnTo>
                <a:lnTo>
                  <a:pt x="2359" y="348"/>
                </a:lnTo>
                <a:lnTo>
                  <a:pt x="2359" y="345"/>
                </a:lnTo>
                <a:lnTo>
                  <a:pt x="2357" y="174"/>
                </a:lnTo>
                <a:lnTo>
                  <a:pt x="2302" y="176"/>
                </a:lnTo>
                <a:lnTo>
                  <a:pt x="2248" y="173"/>
                </a:lnTo>
                <a:lnTo>
                  <a:pt x="2192" y="184"/>
                </a:lnTo>
                <a:lnTo>
                  <a:pt x="2138" y="174"/>
                </a:lnTo>
                <a:lnTo>
                  <a:pt x="2083" y="154"/>
                </a:lnTo>
                <a:lnTo>
                  <a:pt x="2028" y="150"/>
                </a:lnTo>
                <a:lnTo>
                  <a:pt x="1973" y="131"/>
                </a:lnTo>
                <a:lnTo>
                  <a:pt x="1919" y="157"/>
                </a:lnTo>
                <a:lnTo>
                  <a:pt x="1864" y="158"/>
                </a:lnTo>
                <a:lnTo>
                  <a:pt x="1809" y="145"/>
                </a:lnTo>
                <a:lnTo>
                  <a:pt x="1754" y="152"/>
                </a:lnTo>
                <a:lnTo>
                  <a:pt x="1699" y="148"/>
                </a:lnTo>
                <a:lnTo>
                  <a:pt x="1644" y="173"/>
                </a:lnTo>
                <a:lnTo>
                  <a:pt x="1589" y="174"/>
                </a:lnTo>
                <a:lnTo>
                  <a:pt x="1535" y="183"/>
                </a:lnTo>
                <a:lnTo>
                  <a:pt x="1480" y="166"/>
                </a:lnTo>
                <a:lnTo>
                  <a:pt x="1425" y="159"/>
                </a:lnTo>
                <a:lnTo>
                  <a:pt x="1370" y="153"/>
                </a:lnTo>
                <a:lnTo>
                  <a:pt x="1316" y="166"/>
                </a:lnTo>
                <a:lnTo>
                  <a:pt x="1260" y="171"/>
                </a:lnTo>
                <a:lnTo>
                  <a:pt x="1206" y="179"/>
                </a:lnTo>
                <a:lnTo>
                  <a:pt x="1151" y="150"/>
                </a:lnTo>
                <a:lnTo>
                  <a:pt x="1096" y="132"/>
                </a:lnTo>
                <a:lnTo>
                  <a:pt x="1041" y="122"/>
                </a:lnTo>
                <a:lnTo>
                  <a:pt x="987" y="135"/>
                </a:lnTo>
                <a:lnTo>
                  <a:pt x="932" y="118"/>
                </a:lnTo>
                <a:lnTo>
                  <a:pt x="877" y="115"/>
                </a:lnTo>
                <a:lnTo>
                  <a:pt x="822" y="128"/>
                </a:lnTo>
                <a:lnTo>
                  <a:pt x="767" y="145"/>
                </a:lnTo>
                <a:lnTo>
                  <a:pt x="713" y="176"/>
                </a:lnTo>
                <a:lnTo>
                  <a:pt x="658" y="207"/>
                </a:lnTo>
                <a:lnTo>
                  <a:pt x="603" y="242"/>
                </a:lnTo>
                <a:lnTo>
                  <a:pt x="548" y="272"/>
                </a:lnTo>
                <a:lnTo>
                  <a:pt x="493" y="295"/>
                </a:lnTo>
                <a:lnTo>
                  <a:pt x="438" y="313"/>
                </a:lnTo>
                <a:lnTo>
                  <a:pt x="383" y="331"/>
                </a:lnTo>
                <a:lnTo>
                  <a:pt x="329" y="339"/>
                </a:lnTo>
                <a:lnTo>
                  <a:pt x="274" y="344"/>
                </a:lnTo>
                <a:lnTo>
                  <a:pt x="219" y="346"/>
                </a:lnTo>
                <a:lnTo>
                  <a:pt x="164" y="347"/>
                </a:lnTo>
                <a:lnTo>
                  <a:pt x="109" y="347"/>
                </a:lnTo>
                <a:lnTo>
                  <a:pt x="55" y="347"/>
                </a:lnTo>
                <a:lnTo>
                  <a:pt x="0" y="347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881" name="Freeform 25"/>
          <p:cNvSpPr>
            <a:spLocks/>
          </p:cNvSpPr>
          <p:nvPr/>
        </p:nvSpPr>
        <p:spPr bwMode="auto">
          <a:xfrm>
            <a:off x="1622425" y="5167313"/>
            <a:ext cx="4173538" cy="603250"/>
          </a:xfrm>
          <a:custGeom>
            <a:avLst/>
            <a:gdLst>
              <a:gd name="T0" fmla="*/ 2147483647 w 2357"/>
              <a:gd name="T1" fmla="*/ 2147483647 h 347"/>
              <a:gd name="T2" fmla="*/ 2147483647 w 2357"/>
              <a:gd name="T3" fmla="*/ 2147483647 h 347"/>
              <a:gd name="T4" fmla="*/ 2147483647 w 2357"/>
              <a:gd name="T5" fmla="*/ 2147483647 h 347"/>
              <a:gd name="T6" fmla="*/ 2147483647 w 2357"/>
              <a:gd name="T7" fmla="*/ 2147483647 h 347"/>
              <a:gd name="T8" fmla="*/ 2147483647 w 2357"/>
              <a:gd name="T9" fmla="*/ 2147483647 h 347"/>
              <a:gd name="T10" fmla="*/ 2147483647 w 2357"/>
              <a:gd name="T11" fmla="*/ 2147483647 h 347"/>
              <a:gd name="T12" fmla="*/ 2147483647 w 2357"/>
              <a:gd name="T13" fmla="*/ 2147483647 h 347"/>
              <a:gd name="T14" fmla="*/ 2147483647 w 2357"/>
              <a:gd name="T15" fmla="*/ 2147483647 h 347"/>
              <a:gd name="T16" fmla="*/ 2147483647 w 2357"/>
              <a:gd name="T17" fmla="*/ 2147483647 h 347"/>
              <a:gd name="T18" fmla="*/ 2147483647 w 2357"/>
              <a:gd name="T19" fmla="*/ 2147483647 h 347"/>
              <a:gd name="T20" fmla="*/ 2147483647 w 2357"/>
              <a:gd name="T21" fmla="*/ 2147483647 h 347"/>
              <a:gd name="T22" fmla="*/ 2147483647 w 2357"/>
              <a:gd name="T23" fmla="*/ 2147483647 h 347"/>
              <a:gd name="T24" fmla="*/ 2147483647 w 2357"/>
              <a:gd name="T25" fmla="*/ 2147483647 h 347"/>
              <a:gd name="T26" fmla="*/ 2147483647 w 2357"/>
              <a:gd name="T27" fmla="*/ 2147483647 h 347"/>
              <a:gd name="T28" fmla="*/ 2147483647 w 2357"/>
              <a:gd name="T29" fmla="*/ 2147483647 h 347"/>
              <a:gd name="T30" fmla="*/ 2147483647 w 2357"/>
              <a:gd name="T31" fmla="*/ 2147483647 h 347"/>
              <a:gd name="T32" fmla="*/ 2147483647 w 2357"/>
              <a:gd name="T33" fmla="*/ 2147483647 h 347"/>
              <a:gd name="T34" fmla="*/ 2147483647 w 2357"/>
              <a:gd name="T35" fmla="*/ 2147483647 h 347"/>
              <a:gd name="T36" fmla="*/ 2147483647 w 2357"/>
              <a:gd name="T37" fmla="*/ 2147483647 h 347"/>
              <a:gd name="T38" fmla="*/ 2147483647 w 2357"/>
              <a:gd name="T39" fmla="*/ 2147483647 h 347"/>
              <a:gd name="T40" fmla="*/ 2147483647 w 2357"/>
              <a:gd name="T41" fmla="*/ 2147483647 h 347"/>
              <a:gd name="T42" fmla="*/ 2147483647 w 2357"/>
              <a:gd name="T43" fmla="*/ 0 h 347"/>
              <a:gd name="T44" fmla="*/ 2147483647 w 2357"/>
              <a:gd name="T45" fmla="*/ 2147483647 h 347"/>
              <a:gd name="T46" fmla="*/ 2147483647 w 2357"/>
              <a:gd name="T47" fmla="*/ 2147483647 h 347"/>
              <a:gd name="T48" fmla="*/ 2147483647 w 2357"/>
              <a:gd name="T49" fmla="*/ 2147483647 h 347"/>
              <a:gd name="T50" fmla="*/ 2147483647 w 2357"/>
              <a:gd name="T51" fmla="*/ 2147483647 h 347"/>
              <a:gd name="T52" fmla="*/ 2147483647 w 2357"/>
              <a:gd name="T53" fmla="*/ 2147483647 h 347"/>
              <a:gd name="T54" fmla="*/ 2147483647 w 2357"/>
              <a:gd name="T55" fmla="*/ 2147483647 h 347"/>
              <a:gd name="T56" fmla="*/ 2147483647 w 2357"/>
              <a:gd name="T57" fmla="*/ 2147483647 h 347"/>
              <a:gd name="T58" fmla="*/ 2147483647 w 2357"/>
              <a:gd name="T59" fmla="*/ 2147483647 h 347"/>
              <a:gd name="T60" fmla="*/ 2147483647 w 2357"/>
              <a:gd name="T61" fmla="*/ 2147483647 h 347"/>
              <a:gd name="T62" fmla="*/ 2147483647 w 2357"/>
              <a:gd name="T63" fmla="*/ 2147483647 h 347"/>
              <a:gd name="T64" fmla="*/ 2147483647 w 2357"/>
              <a:gd name="T65" fmla="*/ 2147483647 h 347"/>
              <a:gd name="T66" fmla="*/ 2147483647 w 2357"/>
              <a:gd name="T67" fmla="*/ 2147483647 h 347"/>
              <a:gd name="T68" fmla="*/ 2147483647 w 2357"/>
              <a:gd name="T69" fmla="*/ 2147483647 h 347"/>
              <a:gd name="T70" fmla="*/ 2147483647 w 2357"/>
              <a:gd name="T71" fmla="*/ 2147483647 h 347"/>
              <a:gd name="T72" fmla="*/ 2147483647 w 2357"/>
              <a:gd name="T73" fmla="*/ 2147483647 h 347"/>
              <a:gd name="T74" fmla="*/ 2147483647 w 2357"/>
              <a:gd name="T75" fmla="*/ 2147483647 h 347"/>
              <a:gd name="T76" fmla="*/ 2147483647 w 2357"/>
              <a:gd name="T77" fmla="*/ 2147483647 h 347"/>
              <a:gd name="T78" fmla="*/ 2147483647 w 2357"/>
              <a:gd name="T79" fmla="*/ 2147483647 h 347"/>
              <a:gd name="T80" fmla="*/ 2147483647 w 2357"/>
              <a:gd name="T81" fmla="*/ 2147483647 h 347"/>
              <a:gd name="T82" fmla="*/ 2147483647 w 2357"/>
              <a:gd name="T83" fmla="*/ 2147483647 h 347"/>
              <a:gd name="T84" fmla="*/ 2147483647 w 2357"/>
              <a:gd name="T85" fmla="*/ 2147483647 h 347"/>
              <a:gd name="T86" fmla="*/ 0 w 2357"/>
              <a:gd name="T87" fmla="*/ 2147483647 h 34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357"/>
              <a:gd name="T133" fmla="*/ 0 h 347"/>
              <a:gd name="T134" fmla="*/ 2357 w 2357"/>
              <a:gd name="T135" fmla="*/ 347 h 34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357" h="347">
                <a:moveTo>
                  <a:pt x="0" y="347"/>
                </a:moveTo>
                <a:lnTo>
                  <a:pt x="55" y="347"/>
                </a:lnTo>
                <a:lnTo>
                  <a:pt x="109" y="347"/>
                </a:lnTo>
                <a:lnTo>
                  <a:pt x="164" y="347"/>
                </a:lnTo>
                <a:lnTo>
                  <a:pt x="219" y="346"/>
                </a:lnTo>
                <a:lnTo>
                  <a:pt x="274" y="344"/>
                </a:lnTo>
                <a:lnTo>
                  <a:pt x="329" y="339"/>
                </a:lnTo>
                <a:lnTo>
                  <a:pt x="383" y="331"/>
                </a:lnTo>
                <a:lnTo>
                  <a:pt x="438" y="313"/>
                </a:lnTo>
                <a:lnTo>
                  <a:pt x="493" y="295"/>
                </a:lnTo>
                <a:lnTo>
                  <a:pt x="548" y="272"/>
                </a:lnTo>
                <a:lnTo>
                  <a:pt x="603" y="242"/>
                </a:lnTo>
                <a:lnTo>
                  <a:pt x="658" y="207"/>
                </a:lnTo>
                <a:lnTo>
                  <a:pt x="713" y="176"/>
                </a:lnTo>
                <a:lnTo>
                  <a:pt x="767" y="145"/>
                </a:lnTo>
                <a:lnTo>
                  <a:pt x="822" y="128"/>
                </a:lnTo>
                <a:lnTo>
                  <a:pt x="877" y="115"/>
                </a:lnTo>
                <a:lnTo>
                  <a:pt x="932" y="111"/>
                </a:lnTo>
                <a:lnTo>
                  <a:pt x="987" y="102"/>
                </a:lnTo>
                <a:lnTo>
                  <a:pt x="1041" y="72"/>
                </a:lnTo>
                <a:lnTo>
                  <a:pt x="1096" y="67"/>
                </a:lnTo>
                <a:lnTo>
                  <a:pt x="1151" y="86"/>
                </a:lnTo>
                <a:lnTo>
                  <a:pt x="1206" y="119"/>
                </a:lnTo>
                <a:lnTo>
                  <a:pt x="1260" y="112"/>
                </a:lnTo>
                <a:lnTo>
                  <a:pt x="1316" y="100"/>
                </a:lnTo>
                <a:lnTo>
                  <a:pt x="1370" y="88"/>
                </a:lnTo>
                <a:lnTo>
                  <a:pt x="1425" y="91"/>
                </a:lnTo>
                <a:lnTo>
                  <a:pt x="1480" y="95"/>
                </a:lnTo>
                <a:lnTo>
                  <a:pt x="1535" y="111"/>
                </a:lnTo>
                <a:lnTo>
                  <a:pt x="1589" y="100"/>
                </a:lnTo>
                <a:lnTo>
                  <a:pt x="1644" y="111"/>
                </a:lnTo>
                <a:lnTo>
                  <a:pt x="1699" y="87"/>
                </a:lnTo>
                <a:lnTo>
                  <a:pt x="1754" y="89"/>
                </a:lnTo>
                <a:lnTo>
                  <a:pt x="1809" y="78"/>
                </a:lnTo>
                <a:lnTo>
                  <a:pt x="1864" y="92"/>
                </a:lnTo>
                <a:lnTo>
                  <a:pt x="1919" y="90"/>
                </a:lnTo>
                <a:lnTo>
                  <a:pt x="1973" y="40"/>
                </a:lnTo>
                <a:lnTo>
                  <a:pt x="2028" y="46"/>
                </a:lnTo>
                <a:lnTo>
                  <a:pt x="2083" y="47"/>
                </a:lnTo>
                <a:lnTo>
                  <a:pt x="2138" y="57"/>
                </a:lnTo>
                <a:lnTo>
                  <a:pt x="2192" y="56"/>
                </a:lnTo>
                <a:lnTo>
                  <a:pt x="2248" y="44"/>
                </a:lnTo>
                <a:lnTo>
                  <a:pt x="2302" y="17"/>
                </a:lnTo>
                <a:lnTo>
                  <a:pt x="2357" y="0"/>
                </a:lnTo>
                <a:lnTo>
                  <a:pt x="2357" y="174"/>
                </a:lnTo>
                <a:lnTo>
                  <a:pt x="2302" y="176"/>
                </a:lnTo>
                <a:lnTo>
                  <a:pt x="2248" y="173"/>
                </a:lnTo>
                <a:lnTo>
                  <a:pt x="2192" y="184"/>
                </a:lnTo>
                <a:lnTo>
                  <a:pt x="2138" y="174"/>
                </a:lnTo>
                <a:lnTo>
                  <a:pt x="2083" y="154"/>
                </a:lnTo>
                <a:lnTo>
                  <a:pt x="2028" y="150"/>
                </a:lnTo>
                <a:lnTo>
                  <a:pt x="1973" y="131"/>
                </a:lnTo>
                <a:lnTo>
                  <a:pt x="1919" y="157"/>
                </a:lnTo>
                <a:lnTo>
                  <a:pt x="1864" y="158"/>
                </a:lnTo>
                <a:lnTo>
                  <a:pt x="1809" y="145"/>
                </a:lnTo>
                <a:lnTo>
                  <a:pt x="1754" y="152"/>
                </a:lnTo>
                <a:lnTo>
                  <a:pt x="1699" y="148"/>
                </a:lnTo>
                <a:lnTo>
                  <a:pt x="1644" y="173"/>
                </a:lnTo>
                <a:lnTo>
                  <a:pt x="1589" y="174"/>
                </a:lnTo>
                <a:lnTo>
                  <a:pt x="1535" y="183"/>
                </a:lnTo>
                <a:lnTo>
                  <a:pt x="1480" y="166"/>
                </a:lnTo>
                <a:lnTo>
                  <a:pt x="1425" y="159"/>
                </a:lnTo>
                <a:lnTo>
                  <a:pt x="1370" y="153"/>
                </a:lnTo>
                <a:lnTo>
                  <a:pt x="1316" y="166"/>
                </a:lnTo>
                <a:lnTo>
                  <a:pt x="1260" y="171"/>
                </a:lnTo>
                <a:lnTo>
                  <a:pt x="1206" y="179"/>
                </a:lnTo>
                <a:lnTo>
                  <a:pt x="1151" y="150"/>
                </a:lnTo>
                <a:lnTo>
                  <a:pt x="1096" y="132"/>
                </a:lnTo>
                <a:lnTo>
                  <a:pt x="1041" y="122"/>
                </a:lnTo>
                <a:lnTo>
                  <a:pt x="987" y="135"/>
                </a:lnTo>
                <a:lnTo>
                  <a:pt x="932" y="118"/>
                </a:lnTo>
                <a:lnTo>
                  <a:pt x="877" y="115"/>
                </a:lnTo>
                <a:lnTo>
                  <a:pt x="822" y="128"/>
                </a:lnTo>
                <a:lnTo>
                  <a:pt x="767" y="145"/>
                </a:lnTo>
                <a:lnTo>
                  <a:pt x="713" y="176"/>
                </a:lnTo>
                <a:lnTo>
                  <a:pt x="658" y="207"/>
                </a:lnTo>
                <a:lnTo>
                  <a:pt x="603" y="242"/>
                </a:lnTo>
                <a:lnTo>
                  <a:pt x="548" y="272"/>
                </a:lnTo>
                <a:lnTo>
                  <a:pt x="493" y="295"/>
                </a:lnTo>
                <a:lnTo>
                  <a:pt x="438" y="313"/>
                </a:lnTo>
                <a:lnTo>
                  <a:pt x="383" y="331"/>
                </a:lnTo>
                <a:lnTo>
                  <a:pt x="329" y="339"/>
                </a:lnTo>
                <a:lnTo>
                  <a:pt x="274" y="344"/>
                </a:lnTo>
                <a:lnTo>
                  <a:pt x="219" y="346"/>
                </a:lnTo>
                <a:lnTo>
                  <a:pt x="164" y="347"/>
                </a:lnTo>
                <a:lnTo>
                  <a:pt x="109" y="347"/>
                </a:lnTo>
                <a:lnTo>
                  <a:pt x="55" y="347"/>
                </a:lnTo>
                <a:lnTo>
                  <a:pt x="0" y="347"/>
                </a:lnTo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882" name="Freeform 26"/>
          <p:cNvSpPr>
            <a:spLocks/>
          </p:cNvSpPr>
          <p:nvPr/>
        </p:nvSpPr>
        <p:spPr bwMode="auto">
          <a:xfrm>
            <a:off x="1622425" y="4710113"/>
            <a:ext cx="4183063" cy="1063625"/>
          </a:xfrm>
          <a:custGeom>
            <a:avLst/>
            <a:gdLst>
              <a:gd name="T0" fmla="*/ 2147483647 w 2362"/>
              <a:gd name="T1" fmla="*/ 2147483647 h 611"/>
              <a:gd name="T2" fmla="*/ 2147483647 w 2362"/>
              <a:gd name="T3" fmla="*/ 2147483647 h 611"/>
              <a:gd name="T4" fmla="*/ 2147483647 w 2362"/>
              <a:gd name="T5" fmla="*/ 2147483647 h 611"/>
              <a:gd name="T6" fmla="*/ 2147483647 w 2362"/>
              <a:gd name="T7" fmla="*/ 2147483647 h 611"/>
              <a:gd name="T8" fmla="*/ 2147483647 w 2362"/>
              <a:gd name="T9" fmla="*/ 2147483647 h 611"/>
              <a:gd name="T10" fmla="*/ 2147483647 w 2362"/>
              <a:gd name="T11" fmla="*/ 2147483647 h 611"/>
              <a:gd name="T12" fmla="*/ 2147483647 w 2362"/>
              <a:gd name="T13" fmla="*/ 2147483647 h 611"/>
              <a:gd name="T14" fmla="*/ 2147483647 w 2362"/>
              <a:gd name="T15" fmla="*/ 2147483647 h 611"/>
              <a:gd name="T16" fmla="*/ 2147483647 w 2362"/>
              <a:gd name="T17" fmla="*/ 2147483647 h 611"/>
              <a:gd name="T18" fmla="*/ 2147483647 w 2362"/>
              <a:gd name="T19" fmla="*/ 2147483647 h 611"/>
              <a:gd name="T20" fmla="*/ 2147483647 w 2362"/>
              <a:gd name="T21" fmla="*/ 2147483647 h 611"/>
              <a:gd name="T22" fmla="*/ 2147483647 w 2362"/>
              <a:gd name="T23" fmla="*/ 2147483647 h 611"/>
              <a:gd name="T24" fmla="*/ 2147483647 w 2362"/>
              <a:gd name="T25" fmla="*/ 2147483647 h 611"/>
              <a:gd name="T26" fmla="*/ 2147483647 w 2362"/>
              <a:gd name="T27" fmla="*/ 2147483647 h 611"/>
              <a:gd name="T28" fmla="*/ 2147483647 w 2362"/>
              <a:gd name="T29" fmla="*/ 2147483647 h 611"/>
              <a:gd name="T30" fmla="*/ 2147483647 w 2362"/>
              <a:gd name="T31" fmla="*/ 2147483647 h 611"/>
              <a:gd name="T32" fmla="*/ 2147483647 w 2362"/>
              <a:gd name="T33" fmla="*/ 2147483647 h 611"/>
              <a:gd name="T34" fmla="*/ 2147483647 w 2362"/>
              <a:gd name="T35" fmla="*/ 2147483647 h 611"/>
              <a:gd name="T36" fmla="*/ 2147483647 w 2362"/>
              <a:gd name="T37" fmla="*/ 2147483647 h 611"/>
              <a:gd name="T38" fmla="*/ 2147483647 w 2362"/>
              <a:gd name="T39" fmla="*/ 2147483647 h 611"/>
              <a:gd name="T40" fmla="*/ 2147483647 w 2362"/>
              <a:gd name="T41" fmla="*/ 2147483647 h 611"/>
              <a:gd name="T42" fmla="*/ 2147483647 w 2362"/>
              <a:gd name="T43" fmla="*/ 0 h 611"/>
              <a:gd name="T44" fmla="*/ 2147483647 w 2362"/>
              <a:gd name="T45" fmla="*/ 2147483647 h 611"/>
              <a:gd name="T46" fmla="*/ 2147483647 w 2362"/>
              <a:gd name="T47" fmla="*/ 2147483647 h 611"/>
              <a:gd name="T48" fmla="*/ 2147483647 w 2362"/>
              <a:gd name="T49" fmla="*/ 2147483647 h 611"/>
              <a:gd name="T50" fmla="*/ 2147483647 w 2362"/>
              <a:gd name="T51" fmla="*/ 2147483647 h 611"/>
              <a:gd name="T52" fmla="*/ 2147483647 w 2362"/>
              <a:gd name="T53" fmla="*/ 2147483647 h 611"/>
              <a:gd name="T54" fmla="*/ 2147483647 w 2362"/>
              <a:gd name="T55" fmla="*/ 2147483647 h 611"/>
              <a:gd name="T56" fmla="*/ 2147483647 w 2362"/>
              <a:gd name="T57" fmla="*/ 2147483647 h 611"/>
              <a:gd name="T58" fmla="*/ 2147483647 w 2362"/>
              <a:gd name="T59" fmla="*/ 2147483647 h 611"/>
              <a:gd name="T60" fmla="*/ 2147483647 w 2362"/>
              <a:gd name="T61" fmla="*/ 2147483647 h 611"/>
              <a:gd name="T62" fmla="*/ 2147483647 w 2362"/>
              <a:gd name="T63" fmla="*/ 2147483647 h 611"/>
              <a:gd name="T64" fmla="*/ 2147483647 w 2362"/>
              <a:gd name="T65" fmla="*/ 2147483647 h 611"/>
              <a:gd name="T66" fmla="*/ 2147483647 w 2362"/>
              <a:gd name="T67" fmla="*/ 2147483647 h 611"/>
              <a:gd name="T68" fmla="*/ 2147483647 w 2362"/>
              <a:gd name="T69" fmla="*/ 2147483647 h 611"/>
              <a:gd name="T70" fmla="*/ 2147483647 w 2362"/>
              <a:gd name="T71" fmla="*/ 2147483647 h 611"/>
              <a:gd name="T72" fmla="*/ 2147483647 w 2362"/>
              <a:gd name="T73" fmla="*/ 2147483647 h 611"/>
              <a:gd name="T74" fmla="*/ 2147483647 w 2362"/>
              <a:gd name="T75" fmla="*/ 2147483647 h 611"/>
              <a:gd name="T76" fmla="*/ 2147483647 w 2362"/>
              <a:gd name="T77" fmla="*/ 2147483647 h 611"/>
              <a:gd name="T78" fmla="*/ 2147483647 w 2362"/>
              <a:gd name="T79" fmla="*/ 2147483647 h 611"/>
              <a:gd name="T80" fmla="*/ 2147483647 w 2362"/>
              <a:gd name="T81" fmla="*/ 2147483647 h 611"/>
              <a:gd name="T82" fmla="*/ 2147483647 w 2362"/>
              <a:gd name="T83" fmla="*/ 2147483647 h 611"/>
              <a:gd name="T84" fmla="*/ 2147483647 w 2362"/>
              <a:gd name="T85" fmla="*/ 2147483647 h 611"/>
              <a:gd name="T86" fmla="*/ 2147483647 w 2362"/>
              <a:gd name="T87" fmla="*/ 2147483647 h 611"/>
              <a:gd name="T88" fmla="*/ 0 w 2362"/>
              <a:gd name="T89" fmla="*/ 2147483647 h 611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362"/>
              <a:gd name="T136" fmla="*/ 0 h 611"/>
              <a:gd name="T137" fmla="*/ 2362 w 2362"/>
              <a:gd name="T138" fmla="*/ 611 h 611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362" h="611">
                <a:moveTo>
                  <a:pt x="0" y="610"/>
                </a:moveTo>
                <a:lnTo>
                  <a:pt x="55" y="610"/>
                </a:lnTo>
                <a:lnTo>
                  <a:pt x="109" y="610"/>
                </a:lnTo>
                <a:lnTo>
                  <a:pt x="164" y="609"/>
                </a:lnTo>
                <a:lnTo>
                  <a:pt x="219" y="609"/>
                </a:lnTo>
                <a:lnTo>
                  <a:pt x="274" y="606"/>
                </a:lnTo>
                <a:lnTo>
                  <a:pt x="329" y="602"/>
                </a:lnTo>
                <a:lnTo>
                  <a:pt x="383" y="592"/>
                </a:lnTo>
                <a:lnTo>
                  <a:pt x="438" y="572"/>
                </a:lnTo>
                <a:lnTo>
                  <a:pt x="493" y="546"/>
                </a:lnTo>
                <a:lnTo>
                  <a:pt x="548" y="508"/>
                </a:lnTo>
                <a:lnTo>
                  <a:pt x="603" y="459"/>
                </a:lnTo>
                <a:lnTo>
                  <a:pt x="658" y="410"/>
                </a:lnTo>
                <a:lnTo>
                  <a:pt x="713" y="375"/>
                </a:lnTo>
                <a:lnTo>
                  <a:pt x="767" y="327"/>
                </a:lnTo>
                <a:lnTo>
                  <a:pt x="822" y="301"/>
                </a:lnTo>
                <a:lnTo>
                  <a:pt x="877" y="284"/>
                </a:lnTo>
                <a:lnTo>
                  <a:pt x="932" y="276"/>
                </a:lnTo>
                <a:lnTo>
                  <a:pt x="987" y="269"/>
                </a:lnTo>
                <a:lnTo>
                  <a:pt x="1041" y="239"/>
                </a:lnTo>
                <a:lnTo>
                  <a:pt x="1096" y="239"/>
                </a:lnTo>
                <a:lnTo>
                  <a:pt x="1151" y="258"/>
                </a:lnTo>
                <a:lnTo>
                  <a:pt x="1206" y="289"/>
                </a:lnTo>
                <a:lnTo>
                  <a:pt x="1260" y="279"/>
                </a:lnTo>
                <a:lnTo>
                  <a:pt x="1316" y="265"/>
                </a:lnTo>
                <a:lnTo>
                  <a:pt x="1370" y="247"/>
                </a:lnTo>
                <a:lnTo>
                  <a:pt x="1425" y="243"/>
                </a:lnTo>
                <a:lnTo>
                  <a:pt x="1480" y="242"/>
                </a:lnTo>
                <a:lnTo>
                  <a:pt x="1535" y="263"/>
                </a:lnTo>
                <a:lnTo>
                  <a:pt x="1589" y="254"/>
                </a:lnTo>
                <a:lnTo>
                  <a:pt x="1644" y="254"/>
                </a:lnTo>
                <a:lnTo>
                  <a:pt x="1699" y="216"/>
                </a:lnTo>
                <a:lnTo>
                  <a:pt x="1754" y="216"/>
                </a:lnTo>
                <a:lnTo>
                  <a:pt x="1809" y="183"/>
                </a:lnTo>
                <a:lnTo>
                  <a:pt x="1864" y="186"/>
                </a:lnTo>
                <a:lnTo>
                  <a:pt x="1919" y="169"/>
                </a:lnTo>
                <a:lnTo>
                  <a:pt x="1973" y="84"/>
                </a:lnTo>
                <a:lnTo>
                  <a:pt x="2028" y="87"/>
                </a:lnTo>
                <a:lnTo>
                  <a:pt x="2083" y="78"/>
                </a:lnTo>
                <a:lnTo>
                  <a:pt x="2138" y="64"/>
                </a:lnTo>
                <a:lnTo>
                  <a:pt x="2192" y="39"/>
                </a:lnTo>
                <a:lnTo>
                  <a:pt x="2248" y="33"/>
                </a:lnTo>
                <a:lnTo>
                  <a:pt x="2302" y="14"/>
                </a:lnTo>
                <a:lnTo>
                  <a:pt x="2357" y="0"/>
                </a:lnTo>
                <a:lnTo>
                  <a:pt x="2359" y="599"/>
                </a:lnTo>
                <a:lnTo>
                  <a:pt x="2362" y="611"/>
                </a:lnTo>
                <a:lnTo>
                  <a:pt x="2357" y="263"/>
                </a:lnTo>
                <a:lnTo>
                  <a:pt x="2302" y="280"/>
                </a:lnTo>
                <a:lnTo>
                  <a:pt x="2248" y="307"/>
                </a:lnTo>
                <a:lnTo>
                  <a:pt x="2192" y="319"/>
                </a:lnTo>
                <a:lnTo>
                  <a:pt x="2138" y="319"/>
                </a:lnTo>
                <a:lnTo>
                  <a:pt x="2083" y="310"/>
                </a:lnTo>
                <a:lnTo>
                  <a:pt x="2028" y="309"/>
                </a:lnTo>
                <a:lnTo>
                  <a:pt x="1973" y="303"/>
                </a:lnTo>
                <a:lnTo>
                  <a:pt x="1919" y="353"/>
                </a:lnTo>
                <a:lnTo>
                  <a:pt x="1864" y="354"/>
                </a:lnTo>
                <a:lnTo>
                  <a:pt x="1809" y="341"/>
                </a:lnTo>
                <a:lnTo>
                  <a:pt x="1754" y="352"/>
                </a:lnTo>
                <a:lnTo>
                  <a:pt x="1699" y="350"/>
                </a:lnTo>
                <a:lnTo>
                  <a:pt x="1644" y="374"/>
                </a:lnTo>
                <a:lnTo>
                  <a:pt x="1589" y="362"/>
                </a:lnTo>
                <a:lnTo>
                  <a:pt x="1535" y="374"/>
                </a:lnTo>
                <a:lnTo>
                  <a:pt x="1480" y="357"/>
                </a:lnTo>
                <a:lnTo>
                  <a:pt x="1425" y="353"/>
                </a:lnTo>
                <a:lnTo>
                  <a:pt x="1370" y="351"/>
                </a:lnTo>
                <a:lnTo>
                  <a:pt x="1316" y="363"/>
                </a:lnTo>
                <a:lnTo>
                  <a:pt x="1260" y="375"/>
                </a:lnTo>
                <a:lnTo>
                  <a:pt x="1206" y="382"/>
                </a:lnTo>
                <a:lnTo>
                  <a:pt x="1151" y="349"/>
                </a:lnTo>
                <a:lnTo>
                  <a:pt x="1096" y="330"/>
                </a:lnTo>
                <a:lnTo>
                  <a:pt x="1041" y="334"/>
                </a:lnTo>
                <a:lnTo>
                  <a:pt x="987" y="365"/>
                </a:lnTo>
                <a:lnTo>
                  <a:pt x="932" y="374"/>
                </a:lnTo>
                <a:lnTo>
                  <a:pt x="877" y="378"/>
                </a:lnTo>
                <a:lnTo>
                  <a:pt x="822" y="391"/>
                </a:lnTo>
                <a:lnTo>
                  <a:pt x="767" y="408"/>
                </a:lnTo>
                <a:lnTo>
                  <a:pt x="713" y="439"/>
                </a:lnTo>
                <a:lnTo>
                  <a:pt x="658" y="470"/>
                </a:lnTo>
                <a:lnTo>
                  <a:pt x="603" y="505"/>
                </a:lnTo>
                <a:lnTo>
                  <a:pt x="548" y="535"/>
                </a:lnTo>
                <a:lnTo>
                  <a:pt x="493" y="558"/>
                </a:lnTo>
                <a:lnTo>
                  <a:pt x="438" y="576"/>
                </a:lnTo>
                <a:lnTo>
                  <a:pt x="383" y="594"/>
                </a:lnTo>
                <a:lnTo>
                  <a:pt x="329" y="602"/>
                </a:lnTo>
                <a:lnTo>
                  <a:pt x="274" y="607"/>
                </a:lnTo>
                <a:lnTo>
                  <a:pt x="219" y="609"/>
                </a:lnTo>
                <a:lnTo>
                  <a:pt x="164" y="610"/>
                </a:lnTo>
                <a:lnTo>
                  <a:pt x="109" y="610"/>
                </a:lnTo>
                <a:lnTo>
                  <a:pt x="55" y="610"/>
                </a:lnTo>
                <a:lnTo>
                  <a:pt x="0" y="61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883" name="Freeform 27"/>
          <p:cNvSpPr>
            <a:spLocks/>
          </p:cNvSpPr>
          <p:nvPr/>
        </p:nvSpPr>
        <p:spPr bwMode="auto">
          <a:xfrm>
            <a:off x="1622425" y="4710113"/>
            <a:ext cx="4173538" cy="1060450"/>
          </a:xfrm>
          <a:custGeom>
            <a:avLst/>
            <a:gdLst>
              <a:gd name="T0" fmla="*/ 2147483647 w 2357"/>
              <a:gd name="T1" fmla="*/ 2147483647 h 610"/>
              <a:gd name="T2" fmla="*/ 2147483647 w 2357"/>
              <a:gd name="T3" fmla="*/ 2147483647 h 610"/>
              <a:gd name="T4" fmla="*/ 2147483647 w 2357"/>
              <a:gd name="T5" fmla="*/ 2147483647 h 610"/>
              <a:gd name="T6" fmla="*/ 2147483647 w 2357"/>
              <a:gd name="T7" fmla="*/ 2147483647 h 610"/>
              <a:gd name="T8" fmla="*/ 2147483647 w 2357"/>
              <a:gd name="T9" fmla="*/ 2147483647 h 610"/>
              <a:gd name="T10" fmla="*/ 2147483647 w 2357"/>
              <a:gd name="T11" fmla="*/ 2147483647 h 610"/>
              <a:gd name="T12" fmla="*/ 2147483647 w 2357"/>
              <a:gd name="T13" fmla="*/ 2147483647 h 610"/>
              <a:gd name="T14" fmla="*/ 2147483647 w 2357"/>
              <a:gd name="T15" fmla="*/ 2147483647 h 610"/>
              <a:gd name="T16" fmla="*/ 2147483647 w 2357"/>
              <a:gd name="T17" fmla="*/ 2147483647 h 610"/>
              <a:gd name="T18" fmla="*/ 2147483647 w 2357"/>
              <a:gd name="T19" fmla="*/ 2147483647 h 610"/>
              <a:gd name="T20" fmla="*/ 2147483647 w 2357"/>
              <a:gd name="T21" fmla="*/ 2147483647 h 610"/>
              <a:gd name="T22" fmla="*/ 2147483647 w 2357"/>
              <a:gd name="T23" fmla="*/ 2147483647 h 610"/>
              <a:gd name="T24" fmla="*/ 2147483647 w 2357"/>
              <a:gd name="T25" fmla="*/ 2147483647 h 610"/>
              <a:gd name="T26" fmla="*/ 2147483647 w 2357"/>
              <a:gd name="T27" fmla="*/ 2147483647 h 610"/>
              <a:gd name="T28" fmla="*/ 2147483647 w 2357"/>
              <a:gd name="T29" fmla="*/ 2147483647 h 610"/>
              <a:gd name="T30" fmla="*/ 2147483647 w 2357"/>
              <a:gd name="T31" fmla="*/ 2147483647 h 610"/>
              <a:gd name="T32" fmla="*/ 2147483647 w 2357"/>
              <a:gd name="T33" fmla="*/ 2147483647 h 610"/>
              <a:gd name="T34" fmla="*/ 2147483647 w 2357"/>
              <a:gd name="T35" fmla="*/ 2147483647 h 610"/>
              <a:gd name="T36" fmla="*/ 2147483647 w 2357"/>
              <a:gd name="T37" fmla="*/ 2147483647 h 610"/>
              <a:gd name="T38" fmla="*/ 2147483647 w 2357"/>
              <a:gd name="T39" fmla="*/ 2147483647 h 610"/>
              <a:gd name="T40" fmla="*/ 2147483647 w 2357"/>
              <a:gd name="T41" fmla="*/ 2147483647 h 610"/>
              <a:gd name="T42" fmla="*/ 2147483647 w 2357"/>
              <a:gd name="T43" fmla="*/ 0 h 610"/>
              <a:gd name="T44" fmla="*/ 2147483647 w 2357"/>
              <a:gd name="T45" fmla="*/ 2147483647 h 610"/>
              <a:gd name="T46" fmla="*/ 2147483647 w 2357"/>
              <a:gd name="T47" fmla="*/ 2147483647 h 610"/>
              <a:gd name="T48" fmla="*/ 2147483647 w 2357"/>
              <a:gd name="T49" fmla="*/ 2147483647 h 610"/>
              <a:gd name="T50" fmla="*/ 2147483647 w 2357"/>
              <a:gd name="T51" fmla="*/ 2147483647 h 610"/>
              <a:gd name="T52" fmla="*/ 2147483647 w 2357"/>
              <a:gd name="T53" fmla="*/ 2147483647 h 610"/>
              <a:gd name="T54" fmla="*/ 2147483647 w 2357"/>
              <a:gd name="T55" fmla="*/ 2147483647 h 610"/>
              <a:gd name="T56" fmla="*/ 2147483647 w 2357"/>
              <a:gd name="T57" fmla="*/ 2147483647 h 610"/>
              <a:gd name="T58" fmla="*/ 2147483647 w 2357"/>
              <a:gd name="T59" fmla="*/ 2147483647 h 610"/>
              <a:gd name="T60" fmla="*/ 2147483647 w 2357"/>
              <a:gd name="T61" fmla="*/ 2147483647 h 610"/>
              <a:gd name="T62" fmla="*/ 2147483647 w 2357"/>
              <a:gd name="T63" fmla="*/ 2147483647 h 610"/>
              <a:gd name="T64" fmla="*/ 2147483647 w 2357"/>
              <a:gd name="T65" fmla="*/ 2147483647 h 610"/>
              <a:gd name="T66" fmla="*/ 2147483647 w 2357"/>
              <a:gd name="T67" fmla="*/ 2147483647 h 610"/>
              <a:gd name="T68" fmla="*/ 2147483647 w 2357"/>
              <a:gd name="T69" fmla="*/ 2147483647 h 610"/>
              <a:gd name="T70" fmla="*/ 2147483647 w 2357"/>
              <a:gd name="T71" fmla="*/ 2147483647 h 610"/>
              <a:gd name="T72" fmla="*/ 2147483647 w 2357"/>
              <a:gd name="T73" fmla="*/ 2147483647 h 610"/>
              <a:gd name="T74" fmla="*/ 2147483647 w 2357"/>
              <a:gd name="T75" fmla="*/ 2147483647 h 610"/>
              <a:gd name="T76" fmla="*/ 2147483647 w 2357"/>
              <a:gd name="T77" fmla="*/ 2147483647 h 610"/>
              <a:gd name="T78" fmla="*/ 2147483647 w 2357"/>
              <a:gd name="T79" fmla="*/ 2147483647 h 610"/>
              <a:gd name="T80" fmla="*/ 2147483647 w 2357"/>
              <a:gd name="T81" fmla="*/ 2147483647 h 610"/>
              <a:gd name="T82" fmla="*/ 2147483647 w 2357"/>
              <a:gd name="T83" fmla="*/ 2147483647 h 610"/>
              <a:gd name="T84" fmla="*/ 2147483647 w 2357"/>
              <a:gd name="T85" fmla="*/ 2147483647 h 610"/>
              <a:gd name="T86" fmla="*/ 0 w 2357"/>
              <a:gd name="T87" fmla="*/ 2147483647 h 61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357"/>
              <a:gd name="T133" fmla="*/ 0 h 610"/>
              <a:gd name="T134" fmla="*/ 2357 w 2357"/>
              <a:gd name="T135" fmla="*/ 610 h 61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357" h="610">
                <a:moveTo>
                  <a:pt x="0" y="610"/>
                </a:moveTo>
                <a:lnTo>
                  <a:pt x="55" y="610"/>
                </a:lnTo>
                <a:lnTo>
                  <a:pt x="109" y="610"/>
                </a:lnTo>
                <a:lnTo>
                  <a:pt x="164" y="609"/>
                </a:lnTo>
                <a:lnTo>
                  <a:pt x="219" y="609"/>
                </a:lnTo>
                <a:lnTo>
                  <a:pt x="274" y="606"/>
                </a:lnTo>
                <a:lnTo>
                  <a:pt x="329" y="602"/>
                </a:lnTo>
                <a:lnTo>
                  <a:pt x="383" y="592"/>
                </a:lnTo>
                <a:lnTo>
                  <a:pt x="438" y="572"/>
                </a:lnTo>
                <a:lnTo>
                  <a:pt x="493" y="546"/>
                </a:lnTo>
                <a:lnTo>
                  <a:pt x="548" y="508"/>
                </a:lnTo>
                <a:lnTo>
                  <a:pt x="603" y="459"/>
                </a:lnTo>
                <a:lnTo>
                  <a:pt x="658" y="410"/>
                </a:lnTo>
                <a:lnTo>
                  <a:pt x="713" y="375"/>
                </a:lnTo>
                <a:lnTo>
                  <a:pt x="767" y="327"/>
                </a:lnTo>
                <a:lnTo>
                  <a:pt x="822" y="301"/>
                </a:lnTo>
                <a:lnTo>
                  <a:pt x="877" y="284"/>
                </a:lnTo>
                <a:lnTo>
                  <a:pt x="932" y="276"/>
                </a:lnTo>
                <a:lnTo>
                  <a:pt x="987" y="269"/>
                </a:lnTo>
                <a:lnTo>
                  <a:pt x="1041" y="239"/>
                </a:lnTo>
                <a:lnTo>
                  <a:pt x="1096" y="239"/>
                </a:lnTo>
                <a:lnTo>
                  <a:pt x="1151" y="258"/>
                </a:lnTo>
                <a:lnTo>
                  <a:pt x="1206" y="289"/>
                </a:lnTo>
                <a:lnTo>
                  <a:pt x="1260" y="279"/>
                </a:lnTo>
                <a:lnTo>
                  <a:pt x="1316" y="265"/>
                </a:lnTo>
                <a:lnTo>
                  <a:pt x="1370" y="247"/>
                </a:lnTo>
                <a:lnTo>
                  <a:pt x="1425" y="243"/>
                </a:lnTo>
                <a:lnTo>
                  <a:pt x="1480" y="242"/>
                </a:lnTo>
                <a:lnTo>
                  <a:pt x="1535" y="263"/>
                </a:lnTo>
                <a:lnTo>
                  <a:pt x="1589" y="254"/>
                </a:lnTo>
                <a:lnTo>
                  <a:pt x="1644" y="254"/>
                </a:lnTo>
                <a:lnTo>
                  <a:pt x="1699" y="216"/>
                </a:lnTo>
                <a:lnTo>
                  <a:pt x="1754" y="216"/>
                </a:lnTo>
                <a:lnTo>
                  <a:pt x="1809" y="183"/>
                </a:lnTo>
                <a:lnTo>
                  <a:pt x="1864" y="186"/>
                </a:lnTo>
                <a:lnTo>
                  <a:pt x="1919" y="169"/>
                </a:lnTo>
                <a:lnTo>
                  <a:pt x="1973" y="84"/>
                </a:lnTo>
                <a:lnTo>
                  <a:pt x="2028" y="87"/>
                </a:lnTo>
                <a:lnTo>
                  <a:pt x="2083" y="78"/>
                </a:lnTo>
                <a:lnTo>
                  <a:pt x="2138" y="64"/>
                </a:lnTo>
                <a:lnTo>
                  <a:pt x="2192" y="39"/>
                </a:lnTo>
                <a:lnTo>
                  <a:pt x="2248" y="33"/>
                </a:lnTo>
                <a:lnTo>
                  <a:pt x="2302" y="14"/>
                </a:lnTo>
                <a:lnTo>
                  <a:pt x="2357" y="0"/>
                </a:lnTo>
                <a:lnTo>
                  <a:pt x="2357" y="263"/>
                </a:lnTo>
                <a:lnTo>
                  <a:pt x="2302" y="280"/>
                </a:lnTo>
                <a:lnTo>
                  <a:pt x="2248" y="307"/>
                </a:lnTo>
                <a:lnTo>
                  <a:pt x="2192" y="319"/>
                </a:lnTo>
                <a:lnTo>
                  <a:pt x="2138" y="319"/>
                </a:lnTo>
                <a:lnTo>
                  <a:pt x="2083" y="310"/>
                </a:lnTo>
                <a:lnTo>
                  <a:pt x="2028" y="309"/>
                </a:lnTo>
                <a:lnTo>
                  <a:pt x="1973" y="303"/>
                </a:lnTo>
                <a:lnTo>
                  <a:pt x="1919" y="353"/>
                </a:lnTo>
                <a:lnTo>
                  <a:pt x="1864" y="354"/>
                </a:lnTo>
                <a:lnTo>
                  <a:pt x="1809" y="341"/>
                </a:lnTo>
                <a:lnTo>
                  <a:pt x="1754" y="352"/>
                </a:lnTo>
                <a:lnTo>
                  <a:pt x="1699" y="350"/>
                </a:lnTo>
                <a:lnTo>
                  <a:pt x="1644" y="374"/>
                </a:lnTo>
                <a:lnTo>
                  <a:pt x="1589" y="362"/>
                </a:lnTo>
                <a:lnTo>
                  <a:pt x="1535" y="374"/>
                </a:lnTo>
                <a:lnTo>
                  <a:pt x="1480" y="357"/>
                </a:lnTo>
                <a:lnTo>
                  <a:pt x="1425" y="353"/>
                </a:lnTo>
                <a:lnTo>
                  <a:pt x="1370" y="351"/>
                </a:lnTo>
                <a:lnTo>
                  <a:pt x="1316" y="363"/>
                </a:lnTo>
                <a:lnTo>
                  <a:pt x="1260" y="375"/>
                </a:lnTo>
                <a:lnTo>
                  <a:pt x="1206" y="382"/>
                </a:lnTo>
                <a:lnTo>
                  <a:pt x="1151" y="349"/>
                </a:lnTo>
                <a:lnTo>
                  <a:pt x="1096" y="330"/>
                </a:lnTo>
                <a:lnTo>
                  <a:pt x="1041" y="334"/>
                </a:lnTo>
                <a:lnTo>
                  <a:pt x="987" y="365"/>
                </a:lnTo>
                <a:lnTo>
                  <a:pt x="932" y="374"/>
                </a:lnTo>
                <a:lnTo>
                  <a:pt x="877" y="378"/>
                </a:lnTo>
                <a:lnTo>
                  <a:pt x="822" y="391"/>
                </a:lnTo>
                <a:lnTo>
                  <a:pt x="767" y="408"/>
                </a:lnTo>
                <a:lnTo>
                  <a:pt x="713" y="439"/>
                </a:lnTo>
                <a:lnTo>
                  <a:pt x="658" y="470"/>
                </a:lnTo>
                <a:lnTo>
                  <a:pt x="603" y="505"/>
                </a:lnTo>
                <a:lnTo>
                  <a:pt x="548" y="535"/>
                </a:lnTo>
                <a:lnTo>
                  <a:pt x="493" y="558"/>
                </a:lnTo>
                <a:lnTo>
                  <a:pt x="438" y="576"/>
                </a:lnTo>
                <a:lnTo>
                  <a:pt x="383" y="594"/>
                </a:lnTo>
                <a:lnTo>
                  <a:pt x="329" y="602"/>
                </a:lnTo>
                <a:lnTo>
                  <a:pt x="274" y="607"/>
                </a:lnTo>
                <a:lnTo>
                  <a:pt x="219" y="609"/>
                </a:lnTo>
                <a:lnTo>
                  <a:pt x="164" y="610"/>
                </a:lnTo>
                <a:lnTo>
                  <a:pt x="109" y="610"/>
                </a:lnTo>
                <a:lnTo>
                  <a:pt x="55" y="610"/>
                </a:lnTo>
                <a:lnTo>
                  <a:pt x="0" y="610"/>
                </a:lnTo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884" name="Freeform 28"/>
          <p:cNvSpPr>
            <a:spLocks/>
          </p:cNvSpPr>
          <p:nvPr/>
        </p:nvSpPr>
        <p:spPr bwMode="auto">
          <a:xfrm>
            <a:off x="1622425" y="4616450"/>
            <a:ext cx="4173538" cy="1154113"/>
          </a:xfrm>
          <a:custGeom>
            <a:avLst/>
            <a:gdLst>
              <a:gd name="T0" fmla="*/ 2147483647 w 2357"/>
              <a:gd name="T1" fmla="*/ 2147483647 h 664"/>
              <a:gd name="T2" fmla="*/ 2147483647 w 2357"/>
              <a:gd name="T3" fmla="*/ 2147483647 h 664"/>
              <a:gd name="T4" fmla="*/ 2147483647 w 2357"/>
              <a:gd name="T5" fmla="*/ 2147483647 h 664"/>
              <a:gd name="T6" fmla="*/ 2147483647 w 2357"/>
              <a:gd name="T7" fmla="*/ 2147483647 h 664"/>
              <a:gd name="T8" fmla="*/ 2147483647 w 2357"/>
              <a:gd name="T9" fmla="*/ 2147483647 h 664"/>
              <a:gd name="T10" fmla="*/ 2147483647 w 2357"/>
              <a:gd name="T11" fmla="*/ 2147483647 h 664"/>
              <a:gd name="T12" fmla="*/ 2147483647 w 2357"/>
              <a:gd name="T13" fmla="*/ 2147483647 h 664"/>
              <a:gd name="T14" fmla="*/ 2147483647 w 2357"/>
              <a:gd name="T15" fmla="*/ 2147483647 h 664"/>
              <a:gd name="T16" fmla="*/ 2147483647 w 2357"/>
              <a:gd name="T17" fmla="*/ 2147483647 h 664"/>
              <a:gd name="T18" fmla="*/ 2147483647 w 2357"/>
              <a:gd name="T19" fmla="*/ 2147483647 h 664"/>
              <a:gd name="T20" fmla="*/ 2147483647 w 2357"/>
              <a:gd name="T21" fmla="*/ 2147483647 h 664"/>
              <a:gd name="T22" fmla="*/ 2147483647 w 2357"/>
              <a:gd name="T23" fmla="*/ 2147483647 h 664"/>
              <a:gd name="T24" fmla="*/ 2147483647 w 2357"/>
              <a:gd name="T25" fmla="*/ 2147483647 h 664"/>
              <a:gd name="T26" fmla="*/ 2147483647 w 2357"/>
              <a:gd name="T27" fmla="*/ 2147483647 h 664"/>
              <a:gd name="T28" fmla="*/ 2147483647 w 2357"/>
              <a:gd name="T29" fmla="*/ 2147483647 h 664"/>
              <a:gd name="T30" fmla="*/ 2147483647 w 2357"/>
              <a:gd name="T31" fmla="*/ 2147483647 h 664"/>
              <a:gd name="T32" fmla="*/ 2147483647 w 2357"/>
              <a:gd name="T33" fmla="*/ 2147483647 h 664"/>
              <a:gd name="T34" fmla="*/ 2147483647 w 2357"/>
              <a:gd name="T35" fmla="*/ 2147483647 h 664"/>
              <a:gd name="T36" fmla="*/ 2147483647 w 2357"/>
              <a:gd name="T37" fmla="*/ 2147483647 h 664"/>
              <a:gd name="T38" fmla="*/ 2147483647 w 2357"/>
              <a:gd name="T39" fmla="*/ 2147483647 h 664"/>
              <a:gd name="T40" fmla="*/ 2147483647 w 2357"/>
              <a:gd name="T41" fmla="*/ 2147483647 h 664"/>
              <a:gd name="T42" fmla="*/ 2147483647 w 2357"/>
              <a:gd name="T43" fmla="*/ 0 h 664"/>
              <a:gd name="T44" fmla="*/ 2147483647 w 2357"/>
              <a:gd name="T45" fmla="*/ 2147483647 h 664"/>
              <a:gd name="T46" fmla="*/ 2147483647 w 2357"/>
              <a:gd name="T47" fmla="*/ 2147483647 h 664"/>
              <a:gd name="T48" fmla="*/ 2147483647 w 2357"/>
              <a:gd name="T49" fmla="*/ 2147483647 h 664"/>
              <a:gd name="T50" fmla="*/ 2147483647 w 2357"/>
              <a:gd name="T51" fmla="*/ 2147483647 h 664"/>
              <a:gd name="T52" fmla="*/ 2147483647 w 2357"/>
              <a:gd name="T53" fmla="*/ 2147483647 h 664"/>
              <a:gd name="T54" fmla="*/ 2147483647 w 2357"/>
              <a:gd name="T55" fmla="*/ 2147483647 h 664"/>
              <a:gd name="T56" fmla="*/ 2147483647 w 2357"/>
              <a:gd name="T57" fmla="*/ 2147483647 h 664"/>
              <a:gd name="T58" fmla="*/ 2147483647 w 2357"/>
              <a:gd name="T59" fmla="*/ 2147483647 h 664"/>
              <a:gd name="T60" fmla="*/ 2147483647 w 2357"/>
              <a:gd name="T61" fmla="*/ 2147483647 h 664"/>
              <a:gd name="T62" fmla="*/ 2147483647 w 2357"/>
              <a:gd name="T63" fmla="*/ 2147483647 h 664"/>
              <a:gd name="T64" fmla="*/ 2147483647 w 2357"/>
              <a:gd name="T65" fmla="*/ 2147483647 h 664"/>
              <a:gd name="T66" fmla="*/ 2147483647 w 2357"/>
              <a:gd name="T67" fmla="*/ 2147483647 h 664"/>
              <a:gd name="T68" fmla="*/ 2147483647 w 2357"/>
              <a:gd name="T69" fmla="*/ 2147483647 h 664"/>
              <a:gd name="T70" fmla="*/ 2147483647 w 2357"/>
              <a:gd name="T71" fmla="*/ 2147483647 h 664"/>
              <a:gd name="T72" fmla="*/ 2147483647 w 2357"/>
              <a:gd name="T73" fmla="*/ 2147483647 h 664"/>
              <a:gd name="T74" fmla="*/ 2147483647 w 2357"/>
              <a:gd name="T75" fmla="*/ 2147483647 h 664"/>
              <a:gd name="T76" fmla="*/ 2147483647 w 2357"/>
              <a:gd name="T77" fmla="*/ 2147483647 h 664"/>
              <a:gd name="T78" fmla="*/ 2147483647 w 2357"/>
              <a:gd name="T79" fmla="*/ 2147483647 h 664"/>
              <a:gd name="T80" fmla="*/ 2147483647 w 2357"/>
              <a:gd name="T81" fmla="*/ 2147483647 h 664"/>
              <a:gd name="T82" fmla="*/ 2147483647 w 2357"/>
              <a:gd name="T83" fmla="*/ 2147483647 h 664"/>
              <a:gd name="T84" fmla="*/ 2147483647 w 2357"/>
              <a:gd name="T85" fmla="*/ 2147483647 h 664"/>
              <a:gd name="T86" fmla="*/ 2147483647 w 2357"/>
              <a:gd name="T87" fmla="*/ 2147483647 h 664"/>
              <a:gd name="T88" fmla="*/ 0 w 2357"/>
              <a:gd name="T89" fmla="*/ 2147483647 h 66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357"/>
              <a:gd name="T136" fmla="*/ 0 h 664"/>
              <a:gd name="T137" fmla="*/ 2357 w 2357"/>
              <a:gd name="T138" fmla="*/ 664 h 664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357" h="664">
                <a:moveTo>
                  <a:pt x="0" y="663"/>
                </a:moveTo>
                <a:lnTo>
                  <a:pt x="55" y="662"/>
                </a:lnTo>
                <a:lnTo>
                  <a:pt x="109" y="661"/>
                </a:lnTo>
                <a:lnTo>
                  <a:pt x="164" y="660"/>
                </a:lnTo>
                <a:lnTo>
                  <a:pt x="219" y="657"/>
                </a:lnTo>
                <a:lnTo>
                  <a:pt x="274" y="653"/>
                </a:lnTo>
                <a:lnTo>
                  <a:pt x="329" y="647"/>
                </a:lnTo>
                <a:lnTo>
                  <a:pt x="383" y="636"/>
                </a:lnTo>
                <a:lnTo>
                  <a:pt x="438" y="610"/>
                </a:lnTo>
                <a:lnTo>
                  <a:pt x="493" y="578"/>
                </a:lnTo>
                <a:lnTo>
                  <a:pt x="548" y="528"/>
                </a:lnTo>
                <a:lnTo>
                  <a:pt x="603" y="474"/>
                </a:lnTo>
                <a:lnTo>
                  <a:pt x="658" y="409"/>
                </a:lnTo>
                <a:lnTo>
                  <a:pt x="713" y="365"/>
                </a:lnTo>
                <a:lnTo>
                  <a:pt x="767" y="313"/>
                </a:lnTo>
                <a:lnTo>
                  <a:pt x="822" y="294"/>
                </a:lnTo>
                <a:lnTo>
                  <a:pt x="877" y="272"/>
                </a:lnTo>
                <a:lnTo>
                  <a:pt x="932" y="263"/>
                </a:lnTo>
                <a:lnTo>
                  <a:pt x="987" y="252"/>
                </a:lnTo>
                <a:lnTo>
                  <a:pt x="1041" y="222"/>
                </a:lnTo>
                <a:lnTo>
                  <a:pt x="1096" y="228"/>
                </a:lnTo>
                <a:lnTo>
                  <a:pt x="1151" y="243"/>
                </a:lnTo>
                <a:lnTo>
                  <a:pt x="1206" y="278"/>
                </a:lnTo>
                <a:lnTo>
                  <a:pt x="1260" y="262"/>
                </a:lnTo>
                <a:lnTo>
                  <a:pt x="1316" y="243"/>
                </a:lnTo>
                <a:lnTo>
                  <a:pt x="1370" y="228"/>
                </a:lnTo>
                <a:lnTo>
                  <a:pt x="1425" y="229"/>
                </a:lnTo>
                <a:lnTo>
                  <a:pt x="1480" y="222"/>
                </a:lnTo>
                <a:lnTo>
                  <a:pt x="1535" y="249"/>
                </a:lnTo>
                <a:lnTo>
                  <a:pt x="1589" y="244"/>
                </a:lnTo>
                <a:lnTo>
                  <a:pt x="1644" y="252"/>
                </a:lnTo>
                <a:lnTo>
                  <a:pt x="1699" y="218"/>
                </a:lnTo>
                <a:lnTo>
                  <a:pt x="1754" y="219"/>
                </a:lnTo>
                <a:lnTo>
                  <a:pt x="1809" y="188"/>
                </a:lnTo>
                <a:lnTo>
                  <a:pt x="1864" y="190"/>
                </a:lnTo>
                <a:lnTo>
                  <a:pt x="1919" y="171"/>
                </a:lnTo>
                <a:lnTo>
                  <a:pt x="1973" y="82"/>
                </a:lnTo>
                <a:lnTo>
                  <a:pt x="2028" y="86"/>
                </a:lnTo>
                <a:lnTo>
                  <a:pt x="2083" y="79"/>
                </a:lnTo>
                <a:lnTo>
                  <a:pt x="2138" y="62"/>
                </a:lnTo>
                <a:lnTo>
                  <a:pt x="2192" y="40"/>
                </a:lnTo>
                <a:lnTo>
                  <a:pt x="2248" y="35"/>
                </a:lnTo>
                <a:lnTo>
                  <a:pt x="2302" y="16"/>
                </a:lnTo>
                <a:lnTo>
                  <a:pt x="2357" y="0"/>
                </a:lnTo>
                <a:lnTo>
                  <a:pt x="2356" y="659"/>
                </a:lnTo>
                <a:lnTo>
                  <a:pt x="2356" y="647"/>
                </a:lnTo>
                <a:lnTo>
                  <a:pt x="2357" y="54"/>
                </a:lnTo>
                <a:lnTo>
                  <a:pt x="2302" y="68"/>
                </a:lnTo>
                <a:lnTo>
                  <a:pt x="2248" y="87"/>
                </a:lnTo>
                <a:lnTo>
                  <a:pt x="2192" y="93"/>
                </a:lnTo>
                <a:lnTo>
                  <a:pt x="2138" y="118"/>
                </a:lnTo>
                <a:lnTo>
                  <a:pt x="2083" y="132"/>
                </a:lnTo>
                <a:lnTo>
                  <a:pt x="2028" y="141"/>
                </a:lnTo>
                <a:lnTo>
                  <a:pt x="1973" y="138"/>
                </a:lnTo>
                <a:lnTo>
                  <a:pt x="1919" y="223"/>
                </a:lnTo>
                <a:lnTo>
                  <a:pt x="1864" y="240"/>
                </a:lnTo>
                <a:lnTo>
                  <a:pt x="1809" y="237"/>
                </a:lnTo>
                <a:lnTo>
                  <a:pt x="1754" y="270"/>
                </a:lnTo>
                <a:lnTo>
                  <a:pt x="1699" y="270"/>
                </a:lnTo>
                <a:lnTo>
                  <a:pt x="1644" y="308"/>
                </a:lnTo>
                <a:lnTo>
                  <a:pt x="1589" y="308"/>
                </a:lnTo>
                <a:lnTo>
                  <a:pt x="1535" y="317"/>
                </a:lnTo>
                <a:lnTo>
                  <a:pt x="1480" y="296"/>
                </a:lnTo>
                <a:lnTo>
                  <a:pt x="1425" y="297"/>
                </a:lnTo>
                <a:lnTo>
                  <a:pt x="1370" y="301"/>
                </a:lnTo>
                <a:lnTo>
                  <a:pt x="1316" y="319"/>
                </a:lnTo>
                <a:lnTo>
                  <a:pt x="1260" y="333"/>
                </a:lnTo>
                <a:lnTo>
                  <a:pt x="1206" y="343"/>
                </a:lnTo>
                <a:lnTo>
                  <a:pt x="1151" y="312"/>
                </a:lnTo>
                <a:lnTo>
                  <a:pt x="1096" y="293"/>
                </a:lnTo>
                <a:lnTo>
                  <a:pt x="1041" y="293"/>
                </a:lnTo>
                <a:lnTo>
                  <a:pt x="987" y="323"/>
                </a:lnTo>
                <a:lnTo>
                  <a:pt x="932" y="330"/>
                </a:lnTo>
                <a:lnTo>
                  <a:pt x="877" y="338"/>
                </a:lnTo>
                <a:lnTo>
                  <a:pt x="822" y="355"/>
                </a:lnTo>
                <a:lnTo>
                  <a:pt x="767" y="381"/>
                </a:lnTo>
                <a:lnTo>
                  <a:pt x="713" y="429"/>
                </a:lnTo>
                <a:lnTo>
                  <a:pt x="658" y="464"/>
                </a:lnTo>
                <a:lnTo>
                  <a:pt x="603" y="513"/>
                </a:lnTo>
                <a:lnTo>
                  <a:pt x="548" y="562"/>
                </a:lnTo>
                <a:lnTo>
                  <a:pt x="493" y="600"/>
                </a:lnTo>
                <a:lnTo>
                  <a:pt x="438" y="626"/>
                </a:lnTo>
                <a:lnTo>
                  <a:pt x="383" y="646"/>
                </a:lnTo>
                <a:lnTo>
                  <a:pt x="329" y="656"/>
                </a:lnTo>
                <a:lnTo>
                  <a:pt x="274" y="660"/>
                </a:lnTo>
                <a:lnTo>
                  <a:pt x="219" y="663"/>
                </a:lnTo>
                <a:lnTo>
                  <a:pt x="164" y="663"/>
                </a:lnTo>
                <a:lnTo>
                  <a:pt x="109" y="664"/>
                </a:lnTo>
                <a:lnTo>
                  <a:pt x="55" y="664"/>
                </a:lnTo>
                <a:lnTo>
                  <a:pt x="0" y="664"/>
                </a:lnTo>
                <a:lnTo>
                  <a:pt x="0" y="663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885" name="Freeform 29"/>
          <p:cNvSpPr>
            <a:spLocks/>
          </p:cNvSpPr>
          <p:nvPr/>
        </p:nvSpPr>
        <p:spPr bwMode="auto">
          <a:xfrm>
            <a:off x="1622425" y="4616450"/>
            <a:ext cx="4183063" cy="1157288"/>
          </a:xfrm>
          <a:custGeom>
            <a:avLst/>
            <a:gdLst>
              <a:gd name="T0" fmla="*/ 2147483647 w 2362"/>
              <a:gd name="T1" fmla="*/ 2147483647 h 665"/>
              <a:gd name="T2" fmla="*/ 2147483647 w 2362"/>
              <a:gd name="T3" fmla="*/ 2147483647 h 665"/>
              <a:gd name="T4" fmla="*/ 2147483647 w 2362"/>
              <a:gd name="T5" fmla="*/ 2147483647 h 665"/>
              <a:gd name="T6" fmla="*/ 2147483647 w 2362"/>
              <a:gd name="T7" fmla="*/ 2147483647 h 665"/>
              <a:gd name="T8" fmla="*/ 2147483647 w 2362"/>
              <a:gd name="T9" fmla="*/ 2147483647 h 665"/>
              <a:gd name="T10" fmla="*/ 2147483647 w 2362"/>
              <a:gd name="T11" fmla="*/ 2147483647 h 665"/>
              <a:gd name="T12" fmla="*/ 2147483647 w 2362"/>
              <a:gd name="T13" fmla="*/ 2147483647 h 665"/>
              <a:gd name="T14" fmla="*/ 2147483647 w 2362"/>
              <a:gd name="T15" fmla="*/ 2147483647 h 665"/>
              <a:gd name="T16" fmla="*/ 2147483647 w 2362"/>
              <a:gd name="T17" fmla="*/ 2147483647 h 665"/>
              <a:gd name="T18" fmla="*/ 2147483647 w 2362"/>
              <a:gd name="T19" fmla="*/ 2147483647 h 665"/>
              <a:gd name="T20" fmla="*/ 2147483647 w 2362"/>
              <a:gd name="T21" fmla="*/ 2147483647 h 665"/>
              <a:gd name="T22" fmla="*/ 2147483647 w 2362"/>
              <a:gd name="T23" fmla="*/ 2147483647 h 665"/>
              <a:gd name="T24" fmla="*/ 2147483647 w 2362"/>
              <a:gd name="T25" fmla="*/ 2147483647 h 665"/>
              <a:gd name="T26" fmla="*/ 2147483647 w 2362"/>
              <a:gd name="T27" fmla="*/ 2147483647 h 665"/>
              <a:gd name="T28" fmla="*/ 2147483647 w 2362"/>
              <a:gd name="T29" fmla="*/ 2147483647 h 665"/>
              <a:gd name="T30" fmla="*/ 2147483647 w 2362"/>
              <a:gd name="T31" fmla="*/ 2147483647 h 665"/>
              <a:gd name="T32" fmla="*/ 2147483647 w 2362"/>
              <a:gd name="T33" fmla="*/ 2147483647 h 665"/>
              <a:gd name="T34" fmla="*/ 2147483647 w 2362"/>
              <a:gd name="T35" fmla="*/ 2147483647 h 665"/>
              <a:gd name="T36" fmla="*/ 2147483647 w 2362"/>
              <a:gd name="T37" fmla="*/ 2147483647 h 665"/>
              <a:gd name="T38" fmla="*/ 2147483647 w 2362"/>
              <a:gd name="T39" fmla="*/ 2147483647 h 665"/>
              <a:gd name="T40" fmla="*/ 2147483647 w 2362"/>
              <a:gd name="T41" fmla="*/ 2147483647 h 665"/>
              <a:gd name="T42" fmla="*/ 2147483647 w 2362"/>
              <a:gd name="T43" fmla="*/ 0 h 665"/>
              <a:gd name="T44" fmla="*/ 2147483647 w 2362"/>
              <a:gd name="T45" fmla="*/ 2147483647 h 665"/>
              <a:gd name="T46" fmla="*/ 2147483647 w 2362"/>
              <a:gd name="T47" fmla="*/ 2147483647 h 665"/>
              <a:gd name="T48" fmla="*/ 2147483647 w 2362"/>
              <a:gd name="T49" fmla="*/ 2147483647 h 665"/>
              <a:gd name="T50" fmla="*/ 2147483647 w 2362"/>
              <a:gd name="T51" fmla="*/ 2147483647 h 665"/>
              <a:gd name="T52" fmla="*/ 2147483647 w 2362"/>
              <a:gd name="T53" fmla="*/ 2147483647 h 665"/>
              <a:gd name="T54" fmla="*/ 2147483647 w 2362"/>
              <a:gd name="T55" fmla="*/ 2147483647 h 665"/>
              <a:gd name="T56" fmla="*/ 2147483647 w 2362"/>
              <a:gd name="T57" fmla="*/ 2147483647 h 665"/>
              <a:gd name="T58" fmla="*/ 2147483647 w 2362"/>
              <a:gd name="T59" fmla="*/ 2147483647 h 665"/>
              <a:gd name="T60" fmla="*/ 2147483647 w 2362"/>
              <a:gd name="T61" fmla="*/ 2147483647 h 665"/>
              <a:gd name="T62" fmla="*/ 2147483647 w 2362"/>
              <a:gd name="T63" fmla="*/ 2147483647 h 665"/>
              <a:gd name="T64" fmla="*/ 2147483647 w 2362"/>
              <a:gd name="T65" fmla="*/ 2147483647 h 665"/>
              <a:gd name="T66" fmla="*/ 2147483647 w 2362"/>
              <a:gd name="T67" fmla="*/ 2147483647 h 665"/>
              <a:gd name="T68" fmla="*/ 2147483647 w 2362"/>
              <a:gd name="T69" fmla="*/ 2147483647 h 665"/>
              <a:gd name="T70" fmla="*/ 2147483647 w 2362"/>
              <a:gd name="T71" fmla="*/ 2147483647 h 665"/>
              <a:gd name="T72" fmla="*/ 2147483647 w 2362"/>
              <a:gd name="T73" fmla="*/ 2147483647 h 665"/>
              <a:gd name="T74" fmla="*/ 2147483647 w 2362"/>
              <a:gd name="T75" fmla="*/ 2147483647 h 665"/>
              <a:gd name="T76" fmla="*/ 2147483647 w 2362"/>
              <a:gd name="T77" fmla="*/ 2147483647 h 665"/>
              <a:gd name="T78" fmla="*/ 2147483647 w 2362"/>
              <a:gd name="T79" fmla="*/ 2147483647 h 665"/>
              <a:gd name="T80" fmla="*/ 2147483647 w 2362"/>
              <a:gd name="T81" fmla="*/ 2147483647 h 665"/>
              <a:gd name="T82" fmla="*/ 2147483647 w 2362"/>
              <a:gd name="T83" fmla="*/ 2147483647 h 665"/>
              <a:gd name="T84" fmla="*/ 2147483647 w 2362"/>
              <a:gd name="T85" fmla="*/ 2147483647 h 665"/>
              <a:gd name="T86" fmla="*/ 2147483647 w 2362"/>
              <a:gd name="T87" fmla="*/ 2147483647 h 665"/>
              <a:gd name="T88" fmla="*/ 0 w 2362"/>
              <a:gd name="T89" fmla="*/ 2147483647 h 66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362"/>
              <a:gd name="T136" fmla="*/ 0 h 665"/>
              <a:gd name="T137" fmla="*/ 2362 w 2362"/>
              <a:gd name="T138" fmla="*/ 665 h 665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362" h="665">
                <a:moveTo>
                  <a:pt x="0" y="663"/>
                </a:moveTo>
                <a:lnTo>
                  <a:pt x="55" y="662"/>
                </a:lnTo>
                <a:lnTo>
                  <a:pt x="109" y="661"/>
                </a:lnTo>
                <a:lnTo>
                  <a:pt x="164" y="660"/>
                </a:lnTo>
                <a:lnTo>
                  <a:pt x="219" y="657"/>
                </a:lnTo>
                <a:lnTo>
                  <a:pt x="274" y="653"/>
                </a:lnTo>
                <a:lnTo>
                  <a:pt x="329" y="647"/>
                </a:lnTo>
                <a:lnTo>
                  <a:pt x="383" y="636"/>
                </a:lnTo>
                <a:lnTo>
                  <a:pt x="438" y="610"/>
                </a:lnTo>
                <a:lnTo>
                  <a:pt x="493" y="578"/>
                </a:lnTo>
                <a:lnTo>
                  <a:pt x="548" y="528"/>
                </a:lnTo>
                <a:lnTo>
                  <a:pt x="603" y="474"/>
                </a:lnTo>
                <a:lnTo>
                  <a:pt x="658" y="409"/>
                </a:lnTo>
                <a:lnTo>
                  <a:pt x="713" y="365"/>
                </a:lnTo>
                <a:lnTo>
                  <a:pt x="767" y="313"/>
                </a:lnTo>
                <a:lnTo>
                  <a:pt x="822" y="294"/>
                </a:lnTo>
                <a:lnTo>
                  <a:pt x="877" y="272"/>
                </a:lnTo>
                <a:lnTo>
                  <a:pt x="932" y="263"/>
                </a:lnTo>
                <a:lnTo>
                  <a:pt x="987" y="252"/>
                </a:lnTo>
                <a:lnTo>
                  <a:pt x="1041" y="222"/>
                </a:lnTo>
                <a:lnTo>
                  <a:pt x="1096" y="228"/>
                </a:lnTo>
                <a:lnTo>
                  <a:pt x="1151" y="243"/>
                </a:lnTo>
                <a:lnTo>
                  <a:pt x="1206" y="278"/>
                </a:lnTo>
                <a:lnTo>
                  <a:pt x="1260" y="262"/>
                </a:lnTo>
                <a:lnTo>
                  <a:pt x="1316" y="243"/>
                </a:lnTo>
                <a:lnTo>
                  <a:pt x="1370" y="228"/>
                </a:lnTo>
                <a:lnTo>
                  <a:pt x="1425" y="229"/>
                </a:lnTo>
                <a:lnTo>
                  <a:pt x="1480" y="222"/>
                </a:lnTo>
                <a:lnTo>
                  <a:pt x="1535" y="249"/>
                </a:lnTo>
                <a:lnTo>
                  <a:pt x="1589" y="244"/>
                </a:lnTo>
                <a:lnTo>
                  <a:pt x="1644" y="252"/>
                </a:lnTo>
                <a:lnTo>
                  <a:pt x="1699" y="218"/>
                </a:lnTo>
                <a:lnTo>
                  <a:pt x="1754" y="219"/>
                </a:lnTo>
                <a:lnTo>
                  <a:pt x="1809" y="188"/>
                </a:lnTo>
                <a:lnTo>
                  <a:pt x="1864" y="190"/>
                </a:lnTo>
                <a:lnTo>
                  <a:pt x="1919" y="171"/>
                </a:lnTo>
                <a:lnTo>
                  <a:pt x="1973" y="82"/>
                </a:lnTo>
                <a:lnTo>
                  <a:pt x="2028" y="86"/>
                </a:lnTo>
                <a:lnTo>
                  <a:pt x="2083" y="79"/>
                </a:lnTo>
                <a:lnTo>
                  <a:pt x="2138" y="62"/>
                </a:lnTo>
                <a:lnTo>
                  <a:pt x="2192" y="40"/>
                </a:lnTo>
                <a:lnTo>
                  <a:pt x="2248" y="35"/>
                </a:lnTo>
                <a:lnTo>
                  <a:pt x="2302" y="16"/>
                </a:lnTo>
                <a:lnTo>
                  <a:pt x="2357" y="0"/>
                </a:lnTo>
                <a:lnTo>
                  <a:pt x="2362" y="659"/>
                </a:lnTo>
                <a:lnTo>
                  <a:pt x="2359" y="665"/>
                </a:lnTo>
                <a:lnTo>
                  <a:pt x="2357" y="54"/>
                </a:lnTo>
                <a:lnTo>
                  <a:pt x="2302" y="68"/>
                </a:lnTo>
                <a:lnTo>
                  <a:pt x="2248" y="87"/>
                </a:lnTo>
                <a:lnTo>
                  <a:pt x="2192" y="93"/>
                </a:lnTo>
                <a:lnTo>
                  <a:pt x="2138" y="118"/>
                </a:lnTo>
                <a:lnTo>
                  <a:pt x="2083" y="132"/>
                </a:lnTo>
                <a:lnTo>
                  <a:pt x="2028" y="141"/>
                </a:lnTo>
                <a:lnTo>
                  <a:pt x="1973" y="138"/>
                </a:lnTo>
                <a:lnTo>
                  <a:pt x="1919" y="223"/>
                </a:lnTo>
                <a:lnTo>
                  <a:pt x="1864" y="240"/>
                </a:lnTo>
                <a:lnTo>
                  <a:pt x="1809" y="237"/>
                </a:lnTo>
                <a:lnTo>
                  <a:pt x="1754" y="270"/>
                </a:lnTo>
                <a:lnTo>
                  <a:pt x="1699" y="270"/>
                </a:lnTo>
                <a:lnTo>
                  <a:pt x="1644" y="308"/>
                </a:lnTo>
                <a:lnTo>
                  <a:pt x="1589" y="308"/>
                </a:lnTo>
                <a:lnTo>
                  <a:pt x="1535" y="317"/>
                </a:lnTo>
                <a:lnTo>
                  <a:pt x="1480" y="296"/>
                </a:lnTo>
                <a:lnTo>
                  <a:pt x="1425" y="297"/>
                </a:lnTo>
                <a:lnTo>
                  <a:pt x="1370" y="301"/>
                </a:lnTo>
                <a:lnTo>
                  <a:pt x="1316" y="319"/>
                </a:lnTo>
                <a:lnTo>
                  <a:pt x="1260" y="333"/>
                </a:lnTo>
                <a:lnTo>
                  <a:pt x="1206" y="343"/>
                </a:lnTo>
                <a:lnTo>
                  <a:pt x="1151" y="312"/>
                </a:lnTo>
                <a:lnTo>
                  <a:pt x="1096" y="293"/>
                </a:lnTo>
                <a:lnTo>
                  <a:pt x="1041" y="293"/>
                </a:lnTo>
                <a:lnTo>
                  <a:pt x="987" y="323"/>
                </a:lnTo>
                <a:lnTo>
                  <a:pt x="932" y="330"/>
                </a:lnTo>
                <a:lnTo>
                  <a:pt x="877" y="338"/>
                </a:lnTo>
                <a:lnTo>
                  <a:pt x="822" y="355"/>
                </a:lnTo>
                <a:lnTo>
                  <a:pt x="767" y="381"/>
                </a:lnTo>
                <a:lnTo>
                  <a:pt x="713" y="429"/>
                </a:lnTo>
                <a:lnTo>
                  <a:pt x="658" y="464"/>
                </a:lnTo>
                <a:lnTo>
                  <a:pt x="603" y="513"/>
                </a:lnTo>
                <a:lnTo>
                  <a:pt x="548" y="562"/>
                </a:lnTo>
                <a:lnTo>
                  <a:pt x="493" y="600"/>
                </a:lnTo>
                <a:lnTo>
                  <a:pt x="438" y="626"/>
                </a:lnTo>
                <a:lnTo>
                  <a:pt x="383" y="646"/>
                </a:lnTo>
                <a:lnTo>
                  <a:pt x="329" y="656"/>
                </a:lnTo>
                <a:lnTo>
                  <a:pt x="274" y="660"/>
                </a:lnTo>
                <a:lnTo>
                  <a:pt x="219" y="663"/>
                </a:lnTo>
                <a:lnTo>
                  <a:pt x="164" y="663"/>
                </a:lnTo>
                <a:lnTo>
                  <a:pt x="109" y="664"/>
                </a:lnTo>
                <a:lnTo>
                  <a:pt x="55" y="664"/>
                </a:lnTo>
                <a:lnTo>
                  <a:pt x="0" y="664"/>
                </a:lnTo>
                <a:lnTo>
                  <a:pt x="0" y="663"/>
                </a:lnTo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886" name="Freeform 30"/>
          <p:cNvSpPr>
            <a:spLocks/>
          </p:cNvSpPr>
          <p:nvPr/>
        </p:nvSpPr>
        <p:spPr bwMode="auto">
          <a:xfrm>
            <a:off x="1622425" y="4498975"/>
            <a:ext cx="4176713" cy="1270000"/>
          </a:xfrm>
          <a:custGeom>
            <a:avLst/>
            <a:gdLst>
              <a:gd name="T0" fmla="*/ 2147483647 w 2359"/>
              <a:gd name="T1" fmla="*/ 2147483647 h 730"/>
              <a:gd name="T2" fmla="*/ 2147483647 w 2359"/>
              <a:gd name="T3" fmla="*/ 2147483647 h 730"/>
              <a:gd name="T4" fmla="*/ 2147483647 w 2359"/>
              <a:gd name="T5" fmla="*/ 2147483647 h 730"/>
              <a:gd name="T6" fmla="*/ 2147483647 w 2359"/>
              <a:gd name="T7" fmla="*/ 2147483647 h 730"/>
              <a:gd name="T8" fmla="*/ 2147483647 w 2359"/>
              <a:gd name="T9" fmla="*/ 2147483647 h 730"/>
              <a:gd name="T10" fmla="*/ 2147483647 w 2359"/>
              <a:gd name="T11" fmla="*/ 2147483647 h 730"/>
              <a:gd name="T12" fmla="*/ 2147483647 w 2359"/>
              <a:gd name="T13" fmla="*/ 2147483647 h 730"/>
              <a:gd name="T14" fmla="*/ 2147483647 w 2359"/>
              <a:gd name="T15" fmla="*/ 2147483647 h 730"/>
              <a:gd name="T16" fmla="*/ 2147483647 w 2359"/>
              <a:gd name="T17" fmla="*/ 2147483647 h 730"/>
              <a:gd name="T18" fmla="*/ 2147483647 w 2359"/>
              <a:gd name="T19" fmla="*/ 2147483647 h 730"/>
              <a:gd name="T20" fmla="*/ 2147483647 w 2359"/>
              <a:gd name="T21" fmla="*/ 2147483647 h 730"/>
              <a:gd name="T22" fmla="*/ 2147483647 w 2359"/>
              <a:gd name="T23" fmla="*/ 2147483647 h 730"/>
              <a:gd name="T24" fmla="*/ 2147483647 w 2359"/>
              <a:gd name="T25" fmla="*/ 2147483647 h 730"/>
              <a:gd name="T26" fmla="*/ 2147483647 w 2359"/>
              <a:gd name="T27" fmla="*/ 2147483647 h 730"/>
              <a:gd name="T28" fmla="*/ 2147483647 w 2359"/>
              <a:gd name="T29" fmla="*/ 2147483647 h 730"/>
              <a:gd name="T30" fmla="*/ 2147483647 w 2359"/>
              <a:gd name="T31" fmla="*/ 2147483647 h 730"/>
              <a:gd name="T32" fmla="*/ 2147483647 w 2359"/>
              <a:gd name="T33" fmla="*/ 2147483647 h 730"/>
              <a:gd name="T34" fmla="*/ 2147483647 w 2359"/>
              <a:gd name="T35" fmla="*/ 2147483647 h 730"/>
              <a:gd name="T36" fmla="*/ 2147483647 w 2359"/>
              <a:gd name="T37" fmla="*/ 2147483647 h 730"/>
              <a:gd name="T38" fmla="*/ 2147483647 w 2359"/>
              <a:gd name="T39" fmla="*/ 2147483647 h 730"/>
              <a:gd name="T40" fmla="*/ 2147483647 w 2359"/>
              <a:gd name="T41" fmla="*/ 2147483647 h 730"/>
              <a:gd name="T42" fmla="*/ 2147483647 w 2359"/>
              <a:gd name="T43" fmla="*/ 0 h 730"/>
              <a:gd name="T44" fmla="*/ 2147483647 w 2359"/>
              <a:gd name="T45" fmla="*/ 2147483647 h 730"/>
              <a:gd name="T46" fmla="*/ 2147483647 w 2359"/>
              <a:gd name="T47" fmla="*/ 2147483647 h 730"/>
              <a:gd name="T48" fmla="*/ 2147483647 w 2359"/>
              <a:gd name="T49" fmla="*/ 2147483647 h 730"/>
              <a:gd name="T50" fmla="*/ 2147483647 w 2359"/>
              <a:gd name="T51" fmla="*/ 2147483647 h 730"/>
              <a:gd name="T52" fmla="*/ 2147483647 w 2359"/>
              <a:gd name="T53" fmla="*/ 2147483647 h 730"/>
              <a:gd name="T54" fmla="*/ 2147483647 w 2359"/>
              <a:gd name="T55" fmla="*/ 2147483647 h 730"/>
              <a:gd name="T56" fmla="*/ 2147483647 w 2359"/>
              <a:gd name="T57" fmla="*/ 2147483647 h 730"/>
              <a:gd name="T58" fmla="*/ 2147483647 w 2359"/>
              <a:gd name="T59" fmla="*/ 2147483647 h 730"/>
              <a:gd name="T60" fmla="*/ 2147483647 w 2359"/>
              <a:gd name="T61" fmla="*/ 2147483647 h 730"/>
              <a:gd name="T62" fmla="*/ 2147483647 w 2359"/>
              <a:gd name="T63" fmla="*/ 2147483647 h 730"/>
              <a:gd name="T64" fmla="*/ 2147483647 w 2359"/>
              <a:gd name="T65" fmla="*/ 2147483647 h 730"/>
              <a:gd name="T66" fmla="*/ 2147483647 w 2359"/>
              <a:gd name="T67" fmla="*/ 2147483647 h 730"/>
              <a:gd name="T68" fmla="*/ 2147483647 w 2359"/>
              <a:gd name="T69" fmla="*/ 2147483647 h 730"/>
              <a:gd name="T70" fmla="*/ 2147483647 w 2359"/>
              <a:gd name="T71" fmla="*/ 2147483647 h 730"/>
              <a:gd name="T72" fmla="*/ 2147483647 w 2359"/>
              <a:gd name="T73" fmla="*/ 2147483647 h 730"/>
              <a:gd name="T74" fmla="*/ 2147483647 w 2359"/>
              <a:gd name="T75" fmla="*/ 2147483647 h 730"/>
              <a:gd name="T76" fmla="*/ 2147483647 w 2359"/>
              <a:gd name="T77" fmla="*/ 2147483647 h 730"/>
              <a:gd name="T78" fmla="*/ 2147483647 w 2359"/>
              <a:gd name="T79" fmla="*/ 2147483647 h 730"/>
              <a:gd name="T80" fmla="*/ 2147483647 w 2359"/>
              <a:gd name="T81" fmla="*/ 2147483647 h 730"/>
              <a:gd name="T82" fmla="*/ 2147483647 w 2359"/>
              <a:gd name="T83" fmla="*/ 2147483647 h 730"/>
              <a:gd name="T84" fmla="*/ 2147483647 w 2359"/>
              <a:gd name="T85" fmla="*/ 2147483647 h 730"/>
              <a:gd name="T86" fmla="*/ 2147483647 w 2359"/>
              <a:gd name="T87" fmla="*/ 2147483647 h 730"/>
              <a:gd name="T88" fmla="*/ 0 w 2359"/>
              <a:gd name="T89" fmla="*/ 2147483647 h 73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359"/>
              <a:gd name="T136" fmla="*/ 0 h 730"/>
              <a:gd name="T137" fmla="*/ 2359 w 2359"/>
              <a:gd name="T138" fmla="*/ 730 h 73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359" h="730">
                <a:moveTo>
                  <a:pt x="0" y="704"/>
                </a:moveTo>
                <a:lnTo>
                  <a:pt x="55" y="699"/>
                </a:lnTo>
                <a:lnTo>
                  <a:pt x="109" y="695"/>
                </a:lnTo>
                <a:lnTo>
                  <a:pt x="164" y="693"/>
                </a:lnTo>
                <a:lnTo>
                  <a:pt x="219" y="689"/>
                </a:lnTo>
                <a:lnTo>
                  <a:pt x="274" y="685"/>
                </a:lnTo>
                <a:lnTo>
                  <a:pt x="329" y="676"/>
                </a:lnTo>
                <a:lnTo>
                  <a:pt x="383" y="662"/>
                </a:lnTo>
                <a:lnTo>
                  <a:pt x="438" y="633"/>
                </a:lnTo>
                <a:lnTo>
                  <a:pt x="493" y="598"/>
                </a:lnTo>
                <a:lnTo>
                  <a:pt x="548" y="544"/>
                </a:lnTo>
                <a:lnTo>
                  <a:pt x="603" y="489"/>
                </a:lnTo>
                <a:lnTo>
                  <a:pt x="658" y="420"/>
                </a:lnTo>
                <a:lnTo>
                  <a:pt x="713" y="373"/>
                </a:lnTo>
                <a:lnTo>
                  <a:pt x="767" y="321"/>
                </a:lnTo>
                <a:lnTo>
                  <a:pt x="822" y="303"/>
                </a:lnTo>
                <a:lnTo>
                  <a:pt x="877" y="281"/>
                </a:lnTo>
                <a:lnTo>
                  <a:pt x="932" y="275"/>
                </a:lnTo>
                <a:lnTo>
                  <a:pt x="987" y="262"/>
                </a:lnTo>
                <a:lnTo>
                  <a:pt x="1041" y="230"/>
                </a:lnTo>
                <a:lnTo>
                  <a:pt x="1096" y="240"/>
                </a:lnTo>
                <a:lnTo>
                  <a:pt x="1151" y="251"/>
                </a:lnTo>
                <a:lnTo>
                  <a:pt x="1206" y="285"/>
                </a:lnTo>
                <a:lnTo>
                  <a:pt x="1260" y="272"/>
                </a:lnTo>
                <a:lnTo>
                  <a:pt x="1316" y="251"/>
                </a:lnTo>
                <a:lnTo>
                  <a:pt x="1370" y="235"/>
                </a:lnTo>
                <a:lnTo>
                  <a:pt x="1425" y="233"/>
                </a:lnTo>
                <a:lnTo>
                  <a:pt x="1480" y="223"/>
                </a:lnTo>
                <a:lnTo>
                  <a:pt x="1535" y="252"/>
                </a:lnTo>
                <a:lnTo>
                  <a:pt x="1589" y="243"/>
                </a:lnTo>
                <a:lnTo>
                  <a:pt x="1644" y="251"/>
                </a:lnTo>
                <a:lnTo>
                  <a:pt x="1699" y="211"/>
                </a:lnTo>
                <a:lnTo>
                  <a:pt x="1754" y="211"/>
                </a:lnTo>
                <a:lnTo>
                  <a:pt x="1809" y="176"/>
                </a:lnTo>
                <a:lnTo>
                  <a:pt x="1864" y="176"/>
                </a:lnTo>
                <a:lnTo>
                  <a:pt x="1919" y="156"/>
                </a:lnTo>
                <a:lnTo>
                  <a:pt x="1973" y="66"/>
                </a:lnTo>
                <a:lnTo>
                  <a:pt x="2028" y="70"/>
                </a:lnTo>
                <a:lnTo>
                  <a:pt x="2083" y="64"/>
                </a:lnTo>
                <a:lnTo>
                  <a:pt x="2138" y="52"/>
                </a:lnTo>
                <a:lnTo>
                  <a:pt x="2192" y="34"/>
                </a:lnTo>
                <a:lnTo>
                  <a:pt x="2248" y="34"/>
                </a:lnTo>
                <a:lnTo>
                  <a:pt x="2302" y="16"/>
                </a:lnTo>
                <a:lnTo>
                  <a:pt x="2357" y="0"/>
                </a:lnTo>
                <a:lnTo>
                  <a:pt x="2359" y="726"/>
                </a:lnTo>
                <a:lnTo>
                  <a:pt x="2356" y="717"/>
                </a:lnTo>
                <a:lnTo>
                  <a:pt x="2357" y="67"/>
                </a:lnTo>
                <a:lnTo>
                  <a:pt x="2302" y="83"/>
                </a:lnTo>
                <a:lnTo>
                  <a:pt x="2248" y="102"/>
                </a:lnTo>
                <a:lnTo>
                  <a:pt x="2192" y="107"/>
                </a:lnTo>
                <a:lnTo>
                  <a:pt x="2138" y="129"/>
                </a:lnTo>
                <a:lnTo>
                  <a:pt x="2083" y="146"/>
                </a:lnTo>
                <a:lnTo>
                  <a:pt x="2028" y="153"/>
                </a:lnTo>
                <a:lnTo>
                  <a:pt x="1973" y="149"/>
                </a:lnTo>
                <a:lnTo>
                  <a:pt x="1919" y="238"/>
                </a:lnTo>
                <a:lnTo>
                  <a:pt x="1864" y="257"/>
                </a:lnTo>
                <a:lnTo>
                  <a:pt x="1809" y="255"/>
                </a:lnTo>
                <a:lnTo>
                  <a:pt x="1754" y="286"/>
                </a:lnTo>
                <a:lnTo>
                  <a:pt x="1699" y="285"/>
                </a:lnTo>
                <a:lnTo>
                  <a:pt x="1644" y="319"/>
                </a:lnTo>
                <a:lnTo>
                  <a:pt x="1589" y="311"/>
                </a:lnTo>
                <a:lnTo>
                  <a:pt x="1535" y="316"/>
                </a:lnTo>
                <a:lnTo>
                  <a:pt x="1480" y="289"/>
                </a:lnTo>
                <a:lnTo>
                  <a:pt x="1425" y="296"/>
                </a:lnTo>
                <a:lnTo>
                  <a:pt x="1370" y="295"/>
                </a:lnTo>
                <a:lnTo>
                  <a:pt x="1316" y="310"/>
                </a:lnTo>
                <a:lnTo>
                  <a:pt x="1260" y="329"/>
                </a:lnTo>
                <a:lnTo>
                  <a:pt x="1206" y="345"/>
                </a:lnTo>
                <a:lnTo>
                  <a:pt x="1151" y="310"/>
                </a:lnTo>
                <a:lnTo>
                  <a:pt x="1096" y="295"/>
                </a:lnTo>
                <a:lnTo>
                  <a:pt x="1041" y="289"/>
                </a:lnTo>
                <a:lnTo>
                  <a:pt x="987" y="319"/>
                </a:lnTo>
                <a:lnTo>
                  <a:pt x="932" y="330"/>
                </a:lnTo>
                <a:lnTo>
                  <a:pt x="877" y="339"/>
                </a:lnTo>
                <a:lnTo>
                  <a:pt x="822" y="361"/>
                </a:lnTo>
                <a:lnTo>
                  <a:pt x="767" y="380"/>
                </a:lnTo>
                <a:lnTo>
                  <a:pt x="713" y="432"/>
                </a:lnTo>
                <a:lnTo>
                  <a:pt x="658" y="476"/>
                </a:lnTo>
                <a:lnTo>
                  <a:pt x="603" y="541"/>
                </a:lnTo>
                <a:lnTo>
                  <a:pt x="548" y="595"/>
                </a:lnTo>
                <a:lnTo>
                  <a:pt x="493" y="645"/>
                </a:lnTo>
                <a:lnTo>
                  <a:pt x="438" y="677"/>
                </a:lnTo>
                <a:lnTo>
                  <a:pt x="383" y="703"/>
                </a:lnTo>
                <a:lnTo>
                  <a:pt x="329" y="714"/>
                </a:lnTo>
                <a:lnTo>
                  <a:pt x="274" y="720"/>
                </a:lnTo>
                <a:lnTo>
                  <a:pt x="219" y="724"/>
                </a:lnTo>
                <a:lnTo>
                  <a:pt x="164" y="727"/>
                </a:lnTo>
                <a:lnTo>
                  <a:pt x="109" y="728"/>
                </a:lnTo>
                <a:lnTo>
                  <a:pt x="55" y="729"/>
                </a:lnTo>
                <a:lnTo>
                  <a:pt x="0" y="730"/>
                </a:lnTo>
                <a:lnTo>
                  <a:pt x="0" y="70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887" name="Freeform 31"/>
          <p:cNvSpPr>
            <a:spLocks/>
          </p:cNvSpPr>
          <p:nvPr/>
        </p:nvSpPr>
        <p:spPr bwMode="auto">
          <a:xfrm>
            <a:off x="1622425" y="4498975"/>
            <a:ext cx="4173538" cy="1270000"/>
          </a:xfrm>
          <a:custGeom>
            <a:avLst/>
            <a:gdLst>
              <a:gd name="T0" fmla="*/ 2147483647 w 2357"/>
              <a:gd name="T1" fmla="*/ 2147483647 h 730"/>
              <a:gd name="T2" fmla="*/ 2147483647 w 2357"/>
              <a:gd name="T3" fmla="*/ 2147483647 h 730"/>
              <a:gd name="T4" fmla="*/ 2147483647 w 2357"/>
              <a:gd name="T5" fmla="*/ 2147483647 h 730"/>
              <a:gd name="T6" fmla="*/ 2147483647 w 2357"/>
              <a:gd name="T7" fmla="*/ 2147483647 h 730"/>
              <a:gd name="T8" fmla="*/ 2147483647 w 2357"/>
              <a:gd name="T9" fmla="*/ 2147483647 h 730"/>
              <a:gd name="T10" fmla="*/ 2147483647 w 2357"/>
              <a:gd name="T11" fmla="*/ 2147483647 h 730"/>
              <a:gd name="T12" fmla="*/ 2147483647 w 2357"/>
              <a:gd name="T13" fmla="*/ 2147483647 h 730"/>
              <a:gd name="T14" fmla="*/ 2147483647 w 2357"/>
              <a:gd name="T15" fmla="*/ 2147483647 h 730"/>
              <a:gd name="T16" fmla="*/ 2147483647 w 2357"/>
              <a:gd name="T17" fmla="*/ 2147483647 h 730"/>
              <a:gd name="T18" fmla="*/ 2147483647 w 2357"/>
              <a:gd name="T19" fmla="*/ 2147483647 h 730"/>
              <a:gd name="T20" fmla="*/ 2147483647 w 2357"/>
              <a:gd name="T21" fmla="*/ 2147483647 h 730"/>
              <a:gd name="T22" fmla="*/ 2147483647 w 2357"/>
              <a:gd name="T23" fmla="*/ 2147483647 h 730"/>
              <a:gd name="T24" fmla="*/ 2147483647 w 2357"/>
              <a:gd name="T25" fmla="*/ 2147483647 h 730"/>
              <a:gd name="T26" fmla="*/ 2147483647 w 2357"/>
              <a:gd name="T27" fmla="*/ 2147483647 h 730"/>
              <a:gd name="T28" fmla="*/ 2147483647 w 2357"/>
              <a:gd name="T29" fmla="*/ 2147483647 h 730"/>
              <a:gd name="T30" fmla="*/ 2147483647 w 2357"/>
              <a:gd name="T31" fmla="*/ 2147483647 h 730"/>
              <a:gd name="T32" fmla="*/ 2147483647 w 2357"/>
              <a:gd name="T33" fmla="*/ 2147483647 h 730"/>
              <a:gd name="T34" fmla="*/ 2147483647 w 2357"/>
              <a:gd name="T35" fmla="*/ 2147483647 h 730"/>
              <a:gd name="T36" fmla="*/ 2147483647 w 2357"/>
              <a:gd name="T37" fmla="*/ 2147483647 h 730"/>
              <a:gd name="T38" fmla="*/ 2147483647 w 2357"/>
              <a:gd name="T39" fmla="*/ 2147483647 h 730"/>
              <a:gd name="T40" fmla="*/ 2147483647 w 2357"/>
              <a:gd name="T41" fmla="*/ 2147483647 h 730"/>
              <a:gd name="T42" fmla="*/ 2147483647 w 2357"/>
              <a:gd name="T43" fmla="*/ 0 h 730"/>
              <a:gd name="T44" fmla="*/ 2147483647 w 2357"/>
              <a:gd name="T45" fmla="*/ 2147483647 h 730"/>
              <a:gd name="T46" fmla="*/ 2147483647 w 2357"/>
              <a:gd name="T47" fmla="*/ 2147483647 h 730"/>
              <a:gd name="T48" fmla="*/ 2147483647 w 2357"/>
              <a:gd name="T49" fmla="*/ 2147483647 h 730"/>
              <a:gd name="T50" fmla="*/ 2147483647 w 2357"/>
              <a:gd name="T51" fmla="*/ 2147483647 h 730"/>
              <a:gd name="T52" fmla="*/ 2147483647 w 2357"/>
              <a:gd name="T53" fmla="*/ 2147483647 h 730"/>
              <a:gd name="T54" fmla="*/ 2147483647 w 2357"/>
              <a:gd name="T55" fmla="*/ 2147483647 h 730"/>
              <a:gd name="T56" fmla="*/ 2147483647 w 2357"/>
              <a:gd name="T57" fmla="*/ 2147483647 h 730"/>
              <a:gd name="T58" fmla="*/ 2147483647 w 2357"/>
              <a:gd name="T59" fmla="*/ 2147483647 h 730"/>
              <a:gd name="T60" fmla="*/ 2147483647 w 2357"/>
              <a:gd name="T61" fmla="*/ 2147483647 h 730"/>
              <a:gd name="T62" fmla="*/ 2147483647 w 2357"/>
              <a:gd name="T63" fmla="*/ 2147483647 h 730"/>
              <a:gd name="T64" fmla="*/ 2147483647 w 2357"/>
              <a:gd name="T65" fmla="*/ 2147483647 h 730"/>
              <a:gd name="T66" fmla="*/ 2147483647 w 2357"/>
              <a:gd name="T67" fmla="*/ 2147483647 h 730"/>
              <a:gd name="T68" fmla="*/ 2147483647 w 2357"/>
              <a:gd name="T69" fmla="*/ 2147483647 h 730"/>
              <a:gd name="T70" fmla="*/ 2147483647 w 2357"/>
              <a:gd name="T71" fmla="*/ 2147483647 h 730"/>
              <a:gd name="T72" fmla="*/ 2147483647 w 2357"/>
              <a:gd name="T73" fmla="*/ 2147483647 h 730"/>
              <a:gd name="T74" fmla="*/ 2147483647 w 2357"/>
              <a:gd name="T75" fmla="*/ 2147483647 h 730"/>
              <a:gd name="T76" fmla="*/ 2147483647 w 2357"/>
              <a:gd name="T77" fmla="*/ 2147483647 h 730"/>
              <a:gd name="T78" fmla="*/ 2147483647 w 2357"/>
              <a:gd name="T79" fmla="*/ 2147483647 h 730"/>
              <a:gd name="T80" fmla="*/ 2147483647 w 2357"/>
              <a:gd name="T81" fmla="*/ 2147483647 h 730"/>
              <a:gd name="T82" fmla="*/ 2147483647 w 2357"/>
              <a:gd name="T83" fmla="*/ 2147483647 h 730"/>
              <a:gd name="T84" fmla="*/ 2147483647 w 2357"/>
              <a:gd name="T85" fmla="*/ 2147483647 h 730"/>
              <a:gd name="T86" fmla="*/ 0 w 2357"/>
              <a:gd name="T87" fmla="*/ 2147483647 h 73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357"/>
              <a:gd name="T133" fmla="*/ 0 h 730"/>
              <a:gd name="T134" fmla="*/ 2357 w 2357"/>
              <a:gd name="T135" fmla="*/ 730 h 73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357" h="730">
                <a:moveTo>
                  <a:pt x="0" y="704"/>
                </a:moveTo>
                <a:lnTo>
                  <a:pt x="55" y="699"/>
                </a:lnTo>
                <a:lnTo>
                  <a:pt x="109" y="695"/>
                </a:lnTo>
                <a:lnTo>
                  <a:pt x="164" y="693"/>
                </a:lnTo>
                <a:lnTo>
                  <a:pt x="219" y="689"/>
                </a:lnTo>
                <a:lnTo>
                  <a:pt x="274" y="685"/>
                </a:lnTo>
                <a:lnTo>
                  <a:pt x="329" y="676"/>
                </a:lnTo>
                <a:lnTo>
                  <a:pt x="383" y="662"/>
                </a:lnTo>
                <a:lnTo>
                  <a:pt x="438" y="633"/>
                </a:lnTo>
                <a:lnTo>
                  <a:pt x="493" y="598"/>
                </a:lnTo>
                <a:lnTo>
                  <a:pt x="548" y="544"/>
                </a:lnTo>
                <a:lnTo>
                  <a:pt x="603" y="489"/>
                </a:lnTo>
                <a:lnTo>
                  <a:pt x="658" y="420"/>
                </a:lnTo>
                <a:lnTo>
                  <a:pt x="713" y="373"/>
                </a:lnTo>
                <a:lnTo>
                  <a:pt x="767" y="321"/>
                </a:lnTo>
                <a:lnTo>
                  <a:pt x="822" y="303"/>
                </a:lnTo>
                <a:lnTo>
                  <a:pt x="877" y="281"/>
                </a:lnTo>
                <a:lnTo>
                  <a:pt x="932" y="275"/>
                </a:lnTo>
                <a:lnTo>
                  <a:pt x="987" y="262"/>
                </a:lnTo>
                <a:lnTo>
                  <a:pt x="1041" y="230"/>
                </a:lnTo>
                <a:lnTo>
                  <a:pt x="1096" y="240"/>
                </a:lnTo>
                <a:lnTo>
                  <a:pt x="1151" y="251"/>
                </a:lnTo>
                <a:lnTo>
                  <a:pt x="1206" y="285"/>
                </a:lnTo>
                <a:lnTo>
                  <a:pt x="1260" y="272"/>
                </a:lnTo>
                <a:lnTo>
                  <a:pt x="1316" y="251"/>
                </a:lnTo>
                <a:lnTo>
                  <a:pt x="1370" y="235"/>
                </a:lnTo>
                <a:lnTo>
                  <a:pt x="1425" y="233"/>
                </a:lnTo>
                <a:lnTo>
                  <a:pt x="1480" y="223"/>
                </a:lnTo>
                <a:lnTo>
                  <a:pt x="1535" y="252"/>
                </a:lnTo>
                <a:lnTo>
                  <a:pt x="1589" y="243"/>
                </a:lnTo>
                <a:lnTo>
                  <a:pt x="1644" y="251"/>
                </a:lnTo>
                <a:lnTo>
                  <a:pt x="1699" y="211"/>
                </a:lnTo>
                <a:lnTo>
                  <a:pt x="1754" y="211"/>
                </a:lnTo>
                <a:lnTo>
                  <a:pt x="1809" y="176"/>
                </a:lnTo>
                <a:lnTo>
                  <a:pt x="1864" y="176"/>
                </a:lnTo>
                <a:lnTo>
                  <a:pt x="1919" y="156"/>
                </a:lnTo>
                <a:lnTo>
                  <a:pt x="1973" y="66"/>
                </a:lnTo>
                <a:lnTo>
                  <a:pt x="2028" y="70"/>
                </a:lnTo>
                <a:lnTo>
                  <a:pt x="2083" y="64"/>
                </a:lnTo>
                <a:lnTo>
                  <a:pt x="2138" y="52"/>
                </a:lnTo>
                <a:lnTo>
                  <a:pt x="2192" y="34"/>
                </a:lnTo>
                <a:lnTo>
                  <a:pt x="2248" y="34"/>
                </a:lnTo>
                <a:lnTo>
                  <a:pt x="2302" y="16"/>
                </a:lnTo>
                <a:lnTo>
                  <a:pt x="2357" y="0"/>
                </a:lnTo>
                <a:lnTo>
                  <a:pt x="2357" y="67"/>
                </a:lnTo>
                <a:lnTo>
                  <a:pt x="2302" y="83"/>
                </a:lnTo>
                <a:lnTo>
                  <a:pt x="2248" y="102"/>
                </a:lnTo>
                <a:lnTo>
                  <a:pt x="2192" y="107"/>
                </a:lnTo>
                <a:lnTo>
                  <a:pt x="2138" y="129"/>
                </a:lnTo>
                <a:lnTo>
                  <a:pt x="2083" y="146"/>
                </a:lnTo>
                <a:lnTo>
                  <a:pt x="2028" y="153"/>
                </a:lnTo>
                <a:lnTo>
                  <a:pt x="1973" y="149"/>
                </a:lnTo>
                <a:lnTo>
                  <a:pt x="1919" y="238"/>
                </a:lnTo>
                <a:lnTo>
                  <a:pt x="1864" y="257"/>
                </a:lnTo>
                <a:lnTo>
                  <a:pt x="1809" y="255"/>
                </a:lnTo>
                <a:lnTo>
                  <a:pt x="1754" y="286"/>
                </a:lnTo>
                <a:lnTo>
                  <a:pt x="1699" y="285"/>
                </a:lnTo>
                <a:lnTo>
                  <a:pt x="1644" y="319"/>
                </a:lnTo>
                <a:lnTo>
                  <a:pt x="1589" y="311"/>
                </a:lnTo>
                <a:lnTo>
                  <a:pt x="1535" y="316"/>
                </a:lnTo>
                <a:lnTo>
                  <a:pt x="1480" y="289"/>
                </a:lnTo>
                <a:lnTo>
                  <a:pt x="1425" y="296"/>
                </a:lnTo>
                <a:lnTo>
                  <a:pt x="1370" y="295"/>
                </a:lnTo>
                <a:lnTo>
                  <a:pt x="1316" y="310"/>
                </a:lnTo>
                <a:lnTo>
                  <a:pt x="1260" y="329"/>
                </a:lnTo>
                <a:lnTo>
                  <a:pt x="1206" y="345"/>
                </a:lnTo>
                <a:lnTo>
                  <a:pt x="1151" y="310"/>
                </a:lnTo>
                <a:lnTo>
                  <a:pt x="1096" y="295"/>
                </a:lnTo>
                <a:lnTo>
                  <a:pt x="1041" y="289"/>
                </a:lnTo>
                <a:lnTo>
                  <a:pt x="987" y="319"/>
                </a:lnTo>
                <a:lnTo>
                  <a:pt x="932" y="330"/>
                </a:lnTo>
                <a:lnTo>
                  <a:pt x="877" y="339"/>
                </a:lnTo>
                <a:lnTo>
                  <a:pt x="822" y="361"/>
                </a:lnTo>
                <a:lnTo>
                  <a:pt x="767" y="380"/>
                </a:lnTo>
                <a:lnTo>
                  <a:pt x="713" y="432"/>
                </a:lnTo>
                <a:lnTo>
                  <a:pt x="658" y="476"/>
                </a:lnTo>
                <a:lnTo>
                  <a:pt x="603" y="541"/>
                </a:lnTo>
                <a:lnTo>
                  <a:pt x="548" y="595"/>
                </a:lnTo>
                <a:lnTo>
                  <a:pt x="493" y="645"/>
                </a:lnTo>
                <a:lnTo>
                  <a:pt x="438" y="677"/>
                </a:lnTo>
                <a:lnTo>
                  <a:pt x="383" y="703"/>
                </a:lnTo>
                <a:lnTo>
                  <a:pt x="329" y="714"/>
                </a:lnTo>
                <a:lnTo>
                  <a:pt x="274" y="720"/>
                </a:lnTo>
                <a:lnTo>
                  <a:pt x="219" y="724"/>
                </a:lnTo>
                <a:lnTo>
                  <a:pt x="164" y="727"/>
                </a:lnTo>
                <a:lnTo>
                  <a:pt x="109" y="728"/>
                </a:lnTo>
                <a:lnTo>
                  <a:pt x="55" y="729"/>
                </a:lnTo>
                <a:lnTo>
                  <a:pt x="0" y="730"/>
                </a:lnTo>
                <a:lnTo>
                  <a:pt x="0" y="704"/>
                </a:lnTo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888" name="Freeform 32"/>
          <p:cNvSpPr>
            <a:spLocks/>
          </p:cNvSpPr>
          <p:nvPr/>
        </p:nvSpPr>
        <p:spPr bwMode="auto">
          <a:xfrm>
            <a:off x="1622425" y="4413250"/>
            <a:ext cx="4173538" cy="1311275"/>
          </a:xfrm>
          <a:custGeom>
            <a:avLst/>
            <a:gdLst>
              <a:gd name="T0" fmla="*/ 2147483647 w 2357"/>
              <a:gd name="T1" fmla="*/ 2147483647 h 754"/>
              <a:gd name="T2" fmla="*/ 2147483647 w 2357"/>
              <a:gd name="T3" fmla="*/ 2147483647 h 754"/>
              <a:gd name="T4" fmla="*/ 2147483647 w 2357"/>
              <a:gd name="T5" fmla="*/ 2147483647 h 754"/>
              <a:gd name="T6" fmla="*/ 2147483647 w 2357"/>
              <a:gd name="T7" fmla="*/ 2147483647 h 754"/>
              <a:gd name="T8" fmla="*/ 2147483647 w 2357"/>
              <a:gd name="T9" fmla="*/ 2147483647 h 754"/>
              <a:gd name="T10" fmla="*/ 2147483647 w 2357"/>
              <a:gd name="T11" fmla="*/ 2147483647 h 754"/>
              <a:gd name="T12" fmla="*/ 2147483647 w 2357"/>
              <a:gd name="T13" fmla="*/ 2147483647 h 754"/>
              <a:gd name="T14" fmla="*/ 2147483647 w 2357"/>
              <a:gd name="T15" fmla="*/ 2147483647 h 754"/>
              <a:gd name="T16" fmla="*/ 2147483647 w 2357"/>
              <a:gd name="T17" fmla="*/ 2147483647 h 754"/>
              <a:gd name="T18" fmla="*/ 2147483647 w 2357"/>
              <a:gd name="T19" fmla="*/ 2147483647 h 754"/>
              <a:gd name="T20" fmla="*/ 2147483647 w 2357"/>
              <a:gd name="T21" fmla="*/ 2147483647 h 754"/>
              <a:gd name="T22" fmla="*/ 2147483647 w 2357"/>
              <a:gd name="T23" fmla="*/ 2147483647 h 754"/>
              <a:gd name="T24" fmla="*/ 2147483647 w 2357"/>
              <a:gd name="T25" fmla="*/ 2147483647 h 754"/>
              <a:gd name="T26" fmla="*/ 2147483647 w 2357"/>
              <a:gd name="T27" fmla="*/ 2147483647 h 754"/>
              <a:gd name="T28" fmla="*/ 2147483647 w 2357"/>
              <a:gd name="T29" fmla="*/ 2147483647 h 754"/>
              <a:gd name="T30" fmla="*/ 2147483647 w 2357"/>
              <a:gd name="T31" fmla="*/ 2147483647 h 754"/>
              <a:gd name="T32" fmla="*/ 2147483647 w 2357"/>
              <a:gd name="T33" fmla="*/ 2147483647 h 754"/>
              <a:gd name="T34" fmla="*/ 2147483647 w 2357"/>
              <a:gd name="T35" fmla="*/ 2147483647 h 754"/>
              <a:gd name="T36" fmla="*/ 2147483647 w 2357"/>
              <a:gd name="T37" fmla="*/ 2147483647 h 754"/>
              <a:gd name="T38" fmla="*/ 2147483647 w 2357"/>
              <a:gd name="T39" fmla="*/ 2147483647 h 754"/>
              <a:gd name="T40" fmla="*/ 2147483647 w 2357"/>
              <a:gd name="T41" fmla="*/ 2147483647 h 754"/>
              <a:gd name="T42" fmla="*/ 2147483647 w 2357"/>
              <a:gd name="T43" fmla="*/ 0 h 754"/>
              <a:gd name="T44" fmla="*/ 2147483647 w 2357"/>
              <a:gd name="T45" fmla="*/ 2147483647 h 754"/>
              <a:gd name="T46" fmla="*/ 2147483647 w 2357"/>
              <a:gd name="T47" fmla="*/ 2147483647 h 754"/>
              <a:gd name="T48" fmla="*/ 2147483647 w 2357"/>
              <a:gd name="T49" fmla="*/ 2147483647 h 754"/>
              <a:gd name="T50" fmla="*/ 2147483647 w 2357"/>
              <a:gd name="T51" fmla="*/ 2147483647 h 754"/>
              <a:gd name="T52" fmla="*/ 2147483647 w 2357"/>
              <a:gd name="T53" fmla="*/ 2147483647 h 754"/>
              <a:gd name="T54" fmla="*/ 2147483647 w 2357"/>
              <a:gd name="T55" fmla="*/ 2147483647 h 754"/>
              <a:gd name="T56" fmla="*/ 2147483647 w 2357"/>
              <a:gd name="T57" fmla="*/ 2147483647 h 754"/>
              <a:gd name="T58" fmla="*/ 2147483647 w 2357"/>
              <a:gd name="T59" fmla="*/ 2147483647 h 754"/>
              <a:gd name="T60" fmla="*/ 2147483647 w 2357"/>
              <a:gd name="T61" fmla="*/ 2147483647 h 754"/>
              <a:gd name="T62" fmla="*/ 2147483647 w 2357"/>
              <a:gd name="T63" fmla="*/ 2147483647 h 754"/>
              <a:gd name="T64" fmla="*/ 2147483647 w 2357"/>
              <a:gd name="T65" fmla="*/ 2147483647 h 754"/>
              <a:gd name="T66" fmla="*/ 2147483647 w 2357"/>
              <a:gd name="T67" fmla="*/ 2147483647 h 754"/>
              <a:gd name="T68" fmla="*/ 2147483647 w 2357"/>
              <a:gd name="T69" fmla="*/ 2147483647 h 754"/>
              <a:gd name="T70" fmla="*/ 2147483647 w 2357"/>
              <a:gd name="T71" fmla="*/ 2147483647 h 754"/>
              <a:gd name="T72" fmla="*/ 2147483647 w 2357"/>
              <a:gd name="T73" fmla="*/ 2147483647 h 754"/>
              <a:gd name="T74" fmla="*/ 2147483647 w 2357"/>
              <a:gd name="T75" fmla="*/ 2147483647 h 754"/>
              <a:gd name="T76" fmla="*/ 2147483647 w 2357"/>
              <a:gd name="T77" fmla="*/ 2147483647 h 754"/>
              <a:gd name="T78" fmla="*/ 2147483647 w 2357"/>
              <a:gd name="T79" fmla="*/ 2147483647 h 754"/>
              <a:gd name="T80" fmla="*/ 2147483647 w 2357"/>
              <a:gd name="T81" fmla="*/ 2147483647 h 754"/>
              <a:gd name="T82" fmla="*/ 2147483647 w 2357"/>
              <a:gd name="T83" fmla="*/ 2147483647 h 754"/>
              <a:gd name="T84" fmla="*/ 2147483647 w 2357"/>
              <a:gd name="T85" fmla="*/ 2147483647 h 754"/>
              <a:gd name="T86" fmla="*/ 0 w 2357"/>
              <a:gd name="T87" fmla="*/ 2147483647 h 754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357"/>
              <a:gd name="T133" fmla="*/ 0 h 754"/>
              <a:gd name="T134" fmla="*/ 2357 w 2357"/>
              <a:gd name="T135" fmla="*/ 754 h 754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357" h="754">
                <a:moveTo>
                  <a:pt x="0" y="723"/>
                </a:moveTo>
                <a:lnTo>
                  <a:pt x="55" y="716"/>
                </a:lnTo>
                <a:lnTo>
                  <a:pt x="109" y="708"/>
                </a:lnTo>
                <a:lnTo>
                  <a:pt x="164" y="703"/>
                </a:lnTo>
                <a:lnTo>
                  <a:pt x="219" y="695"/>
                </a:lnTo>
                <a:lnTo>
                  <a:pt x="274" y="686"/>
                </a:lnTo>
                <a:lnTo>
                  <a:pt x="329" y="671"/>
                </a:lnTo>
                <a:lnTo>
                  <a:pt x="383" y="651"/>
                </a:lnTo>
                <a:lnTo>
                  <a:pt x="438" y="615"/>
                </a:lnTo>
                <a:lnTo>
                  <a:pt x="493" y="570"/>
                </a:lnTo>
                <a:lnTo>
                  <a:pt x="548" y="510"/>
                </a:lnTo>
                <a:lnTo>
                  <a:pt x="603" y="449"/>
                </a:lnTo>
                <a:lnTo>
                  <a:pt x="658" y="377"/>
                </a:lnTo>
                <a:lnTo>
                  <a:pt x="713" y="323"/>
                </a:lnTo>
                <a:lnTo>
                  <a:pt x="767" y="270"/>
                </a:lnTo>
                <a:lnTo>
                  <a:pt x="822" y="244"/>
                </a:lnTo>
                <a:lnTo>
                  <a:pt x="877" y="211"/>
                </a:lnTo>
                <a:lnTo>
                  <a:pt x="932" y="204"/>
                </a:lnTo>
                <a:lnTo>
                  <a:pt x="987" y="186"/>
                </a:lnTo>
                <a:lnTo>
                  <a:pt x="1041" y="162"/>
                </a:lnTo>
                <a:lnTo>
                  <a:pt x="1096" y="172"/>
                </a:lnTo>
                <a:lnTo>
                  <a:pt x="1151" y="178"/>
                </a:lnTo>
                <a:lnTo>
                  <a:pt x="1206" y="211"/>
                </a:lnTo>
                <a:lnTo>
                  <a:pt x="1260" y="199"/>
                </a:lnTo>
                <a:lnTo>
                  <a:pt x="1316" y="174"/>
                </a:lnTo>
                <a:lnTo>
                  <a:pt x="1370" y="155"/>
                </a:lnTo>
                <a:lnTo>
                  <a:pt x="1425" y="149"/>
                </a:lnTo>
                <a:lnTo>
                  <a:pt x="1480" y="143"/>
                </a:lnTo>
                <a:lnTo>
                  <a:pt x="1535" y="174"/>
                </a:lnTo>
                <a:lnTo>
                  <a:pt x="1589" y="176"/>
                </a:lnTo>
                <a:lnTo>
                  <a:pt x="1644" y="203"/>
                </a:lnTo>
                <a:lnTo>
                  <a:pt x="1699" y="173"/>
                </a:lnTo>
                <a:lnTo>
                  <a:pt x="1754" y="178"/>
                </a:lnTo>
                <a:lnTo>
                  <a:pt x="1809" y="143"/>
                </a:lnTo>
                <a:lnTo>
                  <a:pt x="1864" y="147"/>
                </a:lnTo>
                <a:lnTo>
                  <a:pt x="1919" y="128"/>
                </a:lnTo>
                <a:lnTo>
                  <a:pt x="1973" y="42"/>
                </a:lnTo>
                <a:lnTo>
                  <a:pt x="2028" y="47"/>
                </a:lnTo>
                <a:lnTo>
                  <a:pt x="2083" y="52"/>
                </a:lnTo>
                <a:lnTo>
                  <a:pt x="2138" y="42"/>
                </a:lnTo>
                <a:lnTo>
                  <a:pt x="2192" y="28"/>
                </a:lnTo>
                <a:lnTo>
                  <a:pt x="2248" y="24"/>
                </a:lnTo>
                <a:lnTo>
                  <a:pt x="2302" y="12"/>
                </a:lnTo>
                <a:lnTo>
                  <a:pt x="2357" y="0"/>
                </a:lnTo>
                <a:lnTo>
                  <a:pt x="2357" y="51"/>
                </a:lnTo>
                <a:lnTo>
                  <a:pt x="2302" y="67"/>
                </a:lnTo>
                <a:lnTo>
                  <a:pt x="2248" y="84"/>
                </a:lnTo>
                <a:lnTo>
                  <a:pt x="2192" y="85"/>
                </a:lnTo>
                <a:lnTo>
                  <a:pt x="2138" y="103"/>
                </a:lnTo>
                <a:lnTo>
                  <a:pt x="2083" y="114"/>
                </a:lnTo>
                <a:lnTo>
                  <a:pt x="2028" y="120"/>
                </a:lnTo>
                <a:lnTo>
                  <a:pt x="1973" y="116"/>
                </a:lnTo>
                <a:lnTo>
                  <a:pt x="1919" y="207"/>
                </a:lnTo>
                <a:lnTo>
                  <a:pt x="1864" y="226"/>
                </a:lnTo>
                <a:lnTo>
                  <a:pt x="1809" y="226"/>
                </a:lnTo>
                <a:lnTo>
                  <a:pt x="1754" y="261"/>
                </a:lnTo>
                <a:lnTo>
                  <a:pt x="1699" y="262"/>
                </a:lnTo>
                <a:lnTo>
                  <a:pt x="1644" y="301"/>
                </a:lnTo>
                <a:lnTo>
                  <a:pt x="1589" y="293"/>
                </a:lnTo>
                <a:lnTo>
                  <a:pt x="1535" y="302"/>
                </a:lnTo>
                <a:lnTo>
                  <a:pt x="1480" y="274"/>
                </a:lnTo>
                <a:lnTo>
                  <a:pt x="1425" y="283"/>
                </a:lnTo>
                <a:lnTo>
                  <a:pt x="1370" y="285"/>
                </a:lnTo>
                <a:lnTo>
                  <a:pt x="1316" y="302"/>
                </a:lnTo>
                <a:lnTo>
                  <a:pt x="1260" y="322"/>
                </a:lnTo>
                <a:lnTo>
                  <a:pt x="1206" y="335"/>
                </a:lnTo>
                <a:lnTo>
                  <a:pt x="1151" y="302"/>
                </a:lnTo>
                <a:lnTo>
                  <a:pt x="1096" y="290"/>
                </a:lnTo>
                <a:lnTo>
                  <a:pt x="1041" y="280"/>
                </a:lnTo>
                <a:lnTo>
                  <a:pt x="987" y="312"/>
                </a:lnTo>
                <a:lnTo>
                  <a:pt x="932" y="325"/>
                </a:lnTo>
                <a:lnTo>
                  <a:pt x="877" y="331"/>
                </a:lnTo>
                <a:lnTo>
                  <a:pt x="822" y="353"/>
                </a:lnTo>
                <a:lnTo>
                  <a:pt x="767" y="372"/>
                </a:lnTo>
                <a:lnTo>
                  <a:pt x="713" y="424"/>
                </a:lnTo>
                <a:lnTo>
                  <a:pt x="658" y="471"/>
                </a:lnTo>
                <a:lnTo>
                  <a:pt x="603" y="539"/>
                </a:lnTo>
                <a:lnTo>
                  <a:pt x="548" y="595"/>
                </a:lnTo>
                <a:lnTo>
                  <a:pt x="493" y="648"/>
                </a:lnTo>
                <a:lnTo>
                  <a:pt x="438" y="683"/>
                </a:lnTo>
                <a:lnTo>
                  <a:pt x="383" y="712"/>
                </a:lnTo>
                <a:lnTo>
                  <a:pt x="329" y="726"/>
                </a:lnTo>
                <a:lnTo>
                  <a:pt x="274" y="735"/>
                </a:lnTo>
                <a:lnTo>
                  <a:pt x="219" y="739"/>
                </a:lnTo>
                <a:lnTo>
                  <a:pt x="164" y="743"/>
                </a:lnTo>
                <a:lnTo>
                  <a:pt x="109" y="745"/>
                </a:lnTo>
                <a:lnTo>
                  <a:pt x="55" y="749"/>
                </a:lnTo>
                <a:lnTo>
                  <a:pt x="0" y="754"/>
                </a:lnTo>
                <a:lnTo>
                  <a:pt x="0" y="723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889" name="Freeform 33"/>
          <p:cNvSpPr>
            <a:spLocks/>
          </p:cNvSpPr>
          <p:nvPr/>
        </p:nvSpPr>
        <p:spPr bwMode="auto">
          <a:xfrm>
            <a:off x="1622425" y="4413250"/>
            <a:ext cx="4183063" cy="1349375"/>
          </a:xfrm>
          <a:custGeom>
            <a:avLst/>
            <a:gdLst>
              <a:gd name="T0" fmla="*/ 2147483647 w 2362"/>
              <a:gd name="T1" fmla="*/ 2147483647 h 776"/>
              <a:gd name="T2" fmla="*/ 2147483647 w 2362"/>
              <a:gd name="T3" fmla="*/ 2147483647 h 776"/>
              <a:gd name="T4" fmla="*/ 2147483647 w 2362"/>
              <a:gd name="T5" fmla="*/ 2147483647 h 776"/>
              <a:gd name="T6" fmla="*/ 2147483647 w 2362"/>
              <a:gd name="T7" fmla="*/ 2147483647 h 776"/>
              <a:gd name="T8" fmla="*/ 2147483647 w 2362"/>
              <a:gd name="T9" fmla="*/ 2147483647 h 776"/>
              <a:gd name="T10" fmla="*/ 2147483647 w 2362"/>
              <a:gd name="T11" fmla="*/ 2147483647 h 776"/>
              <a:gd name="T12" fmla="*/ 2147483647 w 2362"/>
              <a:gd name="T13" fmla="*/ 2147483647 h 776"/>
              <a:gd name="T14" fmla="*/ 2147483647 w 2362"/>
              <a:gd name="T15" fmla="*/ 2147483647 h 776"/>
              <a:gd name="T16" fmla="*/ 2147483647 w 2362"/>
              <a:gd name="T17" fmla="*/ 2147483647 h 776"/>
              <a:gd name="T18" fmla="*/ 2147483647 w 2362"/>
              <a:gd name="T19" fmla="*/ 2147483647 h 776"/>
              <a:gd name="T20" fmla="*/ 2147483647 w 2362"/>
              <a:gd name="T21" fmla="*/ 2147483647 h 776"/>
              <a:gd name="T22" fmla="*/ 2147483647 w 2362"/>
              <a:gd name="T23" fmla="*/ 2147483647 h 776"/>
              <a:gd name="T24" fmla="*/ 2147483647 w 2362"/>
              <a:gd name="T25" fmla="*/ 2147483647 h 776"/>
              <a:gd name="T26" fmla="*/ 2147483647 w 2362"/>
              <a:gd name="T27" fmla="*/ 2147483647 h 776"/>
              <a:gd name="T28" fmla="*/ 2147483647 w 2362"/>
              <a:gd name="T29" fmla="*/ 2147483647 h 776"/>
              <a:gd name="T30" fmla="*/ 2147483647 w 2362"/>
              <a:gd name="T31" fmla="*/ 2147483647 h 776"/>
              <a:gd name="T32" fmla="*/ 2147483647 w 2362"/>
              <a:gd name="T33" fmla="*/ 2147483647 h 776"/>
              <a:gd name="T34" fmla="*/ 2147483647 w 2362"/>
              <a:gd name="T35" fmla="*/ 2147483647 h 776"/>
              <a:gd name="T36" fmla="*/ 2147483647 w 2362"/>
              <a:gd name="T37" fmla="*/ 2147483647 h 776"/>
              <a:gd name="T38" fmla="*/ 2147483647 w 2362"/>
              <a:gd name="T39" fmla="*/ 2147483647 h 776"/>
              <a:gd name="T40" fmla="*/ 2147483647 w 2362"/>
              <a:gd name="T41" fmla="*/ 2147483647 h 776"/>
              <a:gd name="T42" fmla="*/ 2147483647 w 2362"/>
              <a:gd name="T43" fmla="*/ 0 h 776"/>
              <a:gd name="T44" fmla="*/ 2147483647 w 2362"/>
              <a:gd name="T45" fmla="*/ 2147483647 h 776"/>
              <a:gd name="T46" fmla="*/ 2147483647 w 2362"/>
              <a:gd name="T47" fmla="*/ 2147483647 h 776"/>
              <a:gd name="T48" fmla="*/ 2147483647 w 2362"/>
              <a:gd name="T49" fmla="*/ 2147483647 h 776"/>
              <a:gd name="T50" fmla="*/ 2147483647 w 2362"/>
              <a:gd name="T51" fmla="*/ 2147483647 h 776"/>
              <a:gd name="T52" fmla="*/ 2147483647 w 2362"/>
              <a:gd name="T53" fmla="*/ 2147483647 h 776"/>
              <a:gd name="T54" fmla="*/ 2147483647 w 2362"/>
              <a:gd name="T55" fmla="*/ 2147483647 h 776"/>
              <a:gd name="T56" fmla="*/ 2147483647 w 2362"/>
              <a:gd name="T57" fmla="*/ 2147483647 h 776"/>
              <a:gd name="T58" fmla="*/ 2147483647 w 2362"/>
              <a:gd name="T59" fmla="*/ 2147483647 h 776"/>
              <a:gd name="T60" fmla="*/ 2147483647 w 2362"/>
              <a:gd name="T61" fmla="*/ 2147483647 h 776"/>
              <a:gd name="T62" fmla="*/ 2147483647 w 2362"/>
              <a:gd name="T63" fmla="*/ 2147483647 h 776"/>
              <a:gd name="T64" fmla="*/ 2147483647 w 2362"/>
              <a:gd name="T65" fmla="*/ 2147483647 h 776"/>
              <a:gd name="T66" fmla="*/ 2147483647 w 2362"/>
              <a:gd name="T67" fmla="*/ 2147483647 h 776"/>
              <a:gd name="T68" fmla="*/ 2147483647 w 2362"/>
              <a:gd name="T69" fmla="*/ 2147483647 h 776"/>
              <a:gd name="T70" fmla="*/ 2147483647 w 2362"/>
              <a:gd name="T71" fmla="*/ 2147483647 h 776"/>
              <a:gd name="T72" fmla="*/ 2147483647 w 2362"/>
              <a:gd name="T73" fmla="*/ 2147483647 h 776"/>
              <a:gd name="T74" fmla="*/ 2147483647 w 2362"/>
              <a:gd name="T75" fmla="*/ 2147483647 h 776"/>
              <a:gd name="T76" fmla="*/ 2147483647 w 2362"/>
              <a:gd name="T77" fmla="*/ 2147483647 h 776"/>
              <a:gd name="T78" fmla="*/ 2147483647 w 2362"/>
              <a:gd name="T79" fmla="*/ 2147483647 h 776"/>
              <a:gd name="T80" fmla="*/ 2147483647 w 2362"/>
              <a:gd name="T81" fmla="*/ 2147483647 h 776"/>
              <a:gd name="T82" fmla="*/ 2147483647 w 2362"/>
              <a:gd name="T83" fmla="*/ 2147483647 h 776"/>
              <a:gd name="T84" fmla="*/ 2147483647 w 2362"/>
              <a:gd name="T85" fmla="*/ 2147483647 h 776"/>
              <a:gd name="T86" fmla="*/ 2147483647 w 2362"/>
              <a:gd name="T87" fmla="*/ 2147483647 h 776"/>
              <a:gd name="T88" fmla="*/ 0 w 2362"/>
              <a:gd name="T89" fmla="*/ 2147483647 h 77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362"/>
              <a:gd name="T136" fmla="*/ 0 h 776"/>
              <a:gd name="T137" fmla="*/ 2362 w 2362"/>
              <a:gd name="T138" fmla="*/ 776 h 77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362" h="776">
                <a:moveTo>
                  <a:pt x="0" y="723"/>
                </a:moveTo>
                <a:lnTo>
                  <a:pt x="55" y="716"/>
                </a:lnTo>
                <a:lnTo>
                  <a:pt x="109" y="708"/>
                </a:lnTo>
                <a:lnTo>
                  <a:pt x="164" y="703"/>
                </a:lnTo>
                <a:lnTo>
                  <a:pt x="219" y="695"/>
                </a:lnTo>
                <a:lnTo>
                  <a:pt x="274" y="686"/>
                </a:lnTo>
                <a:lnTo>
                  <a:pt x="329" y="671"/>
                </a:lnTo>
                <a:lnTo>
                  <a:pt x="383" y="651"/>
                </a:lnTo>
                <a:lnTo>
                  <a:pt x="438" y="615"/>
                </a:lnTo>
                <a:lnTo>
                  <a:pt x="493" y="570"/>
                </a:lnTo>
                <a:lnTo>
                  <a:pt x="548" y="510"/>
                </a:lnTo>
                <a:lnTo>
                  <a:pt x="603" y="449"/>
                </a:lnTo>
                <a:lnTo>
                  <a:pt x="658" y="377"/>
                </a:lnTo>
                <a:lnTo>
                  <a:pt x="713" y="323"/>
                </a:lnTo>
                <a:lnTo>
                  <a:pt x="767" y="270"/>
                </a:lnTo>
                <a:lnTo>
                  <a:pt x="822" y="244"/>
                </a:lnTo>
                <a:lnTo>
                  <a:pt x="877" y="211"/>
                </a:lnTo>
                <a:lnTo>
                  <a:pt x="932" y="204"/>
                </a:lnTo>
                <a:lnTo>
                  <a:pt x="987" y="186"/>
                </a:lnTo>
                <a:lnTo>
                  <a:pt x="1041" y="162"/>
                </a:lnTo>
                <a:lnTo>
                  <a:pt x="1096" y="172"/>
                </a:lnTo>
                <a:lnTo>
                  <a:pt x="1151" y="178"/>
                </a:lnTo>
                <a:lnTo>
                  <a:pt x="1206" y="211"/>
                </a:lnTo>
                <a:lnTo>
                  <a:pt x="1260" y="199"/>
                </a:lnTo>
                <a:lnTo>
                  <a:pt x="1316" y="174"/>
                </a:lnTo>
                <a:lnTo>
                  <a:pt x="1370" y="155"/>
                </a:lnTo>
                <a:lnTo>
                  <a:pt x="1425" y="149"/>
                </a:lnTo>
                <a:lnTo>
                  <a:pt x="1480" y="143"/>
                </a:lnTo>
                <a:lnTo>
                  <a:pt x="1535" y="174"/>
                </a:lnTo>
                <a:lnTo>
                  <a:pt x="1589" y="176"/>
                </a:lnTo>
                <a:lnTo>
                  <a:pt x="1644" y="203"/>
                </a:lnTo>
                <a:lnTo>
                  <a:pt x="1699" y="173"/>
                </a:lnTo>
                <a:lnTo>
                  <a:pt x="1754" y="178"/>
                </a:lnTo>
                <a:lnTo>
                  <a:pt x="1809" y="143"/>
                </a:lnTo>
                <a:lnTo>
                  <a:pt x="1864" y="147"/>
                </a:lnTo>
                <a:lnTo>
                  <a:pt x="1919" y="128"/>
                </a:lnTo>
                <a:lnTo>
                  <a:pt x="1973" y="42"/>
                </a:lnTo>
                <a:lnTo>
                  <a:pt x="2028" y="47"/>
                </a:lnTo>
                <a:lnTo>
                  <a:pt x="2083" y="52"/>
                </a:lnTo>
                <a:lnTo>
                  <a:pt x="2138" y="42"/>
                </a:lnTo>
                <a:lnTo>
                  <a:pt x="2192" y="28"/>
                </a:lnTo>
                <a:lnTo>
                  <a:pt x="2248" y="24"/>
                </a:lnTo>
                <a:lnTo>
                  <a:pt x="2302" y="12"/>
                </a:lnTo>
                <a:lnTo>
                  <a:pt x="2357" y="0"/>
                </a:lnTo>
                <a:lnTo>
                  <a:pt x="2362" y="776"/>
                </a:lnTo>
                <a:lnTo>
                  <a:pt x="2356" y="770"/>
                </a:lnTo>
                <a:lnTo>
                  <a:pt x="2357" y="51"/>
                </a:lnTo>
                <a:lnTo>
                  <a:pt x="2302" y="67"/>
                </a:lnTo>
                <a:lnTo>
                  <a:pt x="2248" y="84"/>
                </a:lnTo>
                <a:lnTo>
                  <a:pt x="2192" y="85"/>
                </a:lnTo>
                <a:lnTo>
                  <a:pt x="2138" y="103"/>
                </a:lnTo>
                <a:lnTo>
                  <a:pt x="2083" y="114"/>
                </a:lnTo>
                <a:lnTo>
                  <a:pt x="2028" y="120"/>
                </a:lnTo>
                <a:lnTo>
                  <a:pt x="1973" y="116"/>
                </a:lnTo>
                <a:lnTo>
                  <a:pt x="1919" y="207"/>
                </a:lnTo>
                <a:lnTo>
                  <a:pt x="1864" y="226"/>
                </a:lnTo>
                <a:lnTo>
                  <a:pt x="1809" y="226"/>
                </a:lnTo>
                <a:lnTo>
                  <a:pt x="1754" y="261"/>
                </a:lnTo>
                <a:lnTo>
                  <a:pt x="1699" y="262"/>
                </a:lnTo>
                <a:lnTo>
                  <a:pt x="1644" y="301"/>
                </a:lnTo>
                <a:lnTo>
                  <a:pt x="1589" y="293"/>
                </a:lnTo>
                <a:lnTo>
                  <a:pt x="1535" y="302"/>
                </a:lnTo>
                <a:lnTo>
                  <a:pt x="1480" y="274"/>
                </a:lnTo>
                <a:lnTo>
                  <a:pt x="1425" y="283"/>
                </a:lnTo>
                <a:lnTo>
                  <a:pt x="1370" y="285"/>
                </a:lnTo>
                <a:lnTo>
                  <a:pt x="1316" y="302"/>
                </a:lnTo>
                <a:lnTo>
                  <a:pt x="1260" y="322"/>
                </a:lnTo>
                <a:lnTo>
                  <a:pt x="1206" y="335"/>
                </a:lnTo>
                <a:lnTo>
                  <a:pt x="1151" y="302"/>
                </a:lnTo>
                <a:lnTo>
                  <a:pt x="1096" y="290"/>
                </a:lnTo>
                <a:lnTo>
                  <a:pt x="1041" y="280"/>
                </a:lnTo>
                <a:lnTo>
                  <a:pt x="987" y="312"/>
                </a:lnTo>
                <a:lnTo>
                  <a:pt x="932" y="325"/>
                </a:lnTo>
                <a:lnTo>
                  <a:pt x="877" y="331"/>
                </a:lnTo>
                <a:lnTo>
                  <a:pt x="822" y="353"/>
                </a:lnTo>
                <a:lnTo>
                  <a:pt x="767" y="372"/>
                </a:lnTo>
                <a:lnTo>
                  <a:pt x="713" y="424"/>
                </a:lnTo>
                <a:lnTo>
                  <a:pt x="658" y="471"/>
                </a:lnTo>
                <a:lnTo>
                  <a:pt x="603" y="539"/>
                </a:lnTo>
                <a:lnTo>
                  <a:pt x="548" y="595"/>
                </a:lnTo>
                <a:lnTo>
                  <a:pt x="493" y="648"/>
                </a:lnTo>
                <a:lnTo>
                  <a:pt x="438" y="683"/>
                </a:lnTo>
                <a:lnTo>
                  <a:pt x="383" y="712"/>
                </a:lnTo>
                <a:lnTo>
                  <a:pt x="329" y="726"/>
                </a:lnTo>
                <a:lnTo>
                  <a:pt x="274" y="735"/>
                </a:lnTo>
                <a:lnTo>
                  <a:pt x="219" y="739"/>
                </a:lnTo>
                <a:lnTo>
                  <a:pt x="164" y="743"/>
                </a:lnTo>
                <a:lnTo>
                  <a:pt x="109" y="745"/>
                </a:lnTo>
                <a:lnTo>
                  <a:pt x="55" y="749"/>
                </a:lnTo>
                <a:lnTo>
                  <a:pt x="0" y="754"/>
                </a:lnTo>
                <a:lnTo>
                  <a:pt x="0" y="723"/>
                </a:lnTo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890" name="Freeform 34"/>
          <p:cNvSpPr>
            <a:spLocks/>
          </p:cNvSpPr>
          <p:nvPr/>
        </p:nvSpPr>
        <p:spPr bwMode="auto">
          <a:xfrm>
            <a:off x="1622425" y="4164013"/>
            <a:ext cx="4171950" cy="1506537"/>
          </a:xfrm>
          <a:custGeom>
            <a:avLst/>
            <a:gdLst>
              <a:gd name="T0" fmla="*/ 2147483647 w 7068"/>
              <a:gd name="T1" fmla="*/ 2147483647 h 2599"/>
              <a:gd name="T2" fmla="*/ 2147483647 w 7068"/>
              <a:gd name="T3" fmla="*/ 2147483647 h 2599"/>
              <a:gd name="T4" fmla="*/ 2147483647 w 7068"/>
              <a:gd name="T5" fmla="*/ 2147483647 h 2599"/>
              <a:gd name="T6" fmla="*/ 2147483647 w 7068"/>
              <a:gd name="T7" fmla="*/ 2147483647 h 2599"/>
              <a:gd name="T8" fmla="*/ 2147483647 w 7068"/>
              <a:gd name="T9" fmla="*/ 2147483647 h 2599"/>
              <a:gd name="T10" fmla="*/ 2147483647 w 7068"/>
              <a:gd name="T11" fmla="*/ 2147483647 h 2599"/>
              <a:gd name="T12" fmla="*/ 2147483647 w 7068"/>
              <a:gd name="T13" fmla="*/ 2147483647 h 2599"/>
              <a:gd name="T14" fmla="*/ 2147483647 w 7068"/>
              <a:gd name="T15" fmla="*/ 2147483647 h 2599"/>
              <a:gd name="T16" fmla="*/ 2147483647 w 7068"/>
              <a:gd name="T17" fmla="*/ 2147483647 h 2599"/>
              <a:gd name="T18" fmla="*/ 2147483647 w 7068"/>
              <a:gd name="T19" fmla="*/ 2147483647 h 2599"/>
              <a:gd name="T20" fmla="*/ 2147483647 w 7068"/>
              <a:gd name="T21" fmla="*/ 2147483647 h 2599"/>
              <a:gd name="T22" fmla="*/ 2147483647 w 7068"/>
              <a:gd name="T23" fmla="*/ 2147483647 h 2599"/>
              <a:gd name="T24" fmla="*/ 2147483647 w 7068"/>
              <a:gd name="T25" fmla="*/ 2147483647 h 2599"/>
              <a:gd name="T26" fmla="*/ 2147483647 w 7068"/>
              <a:gd name="T27" fmla="*/ 2147483647 h 2599"/>
              <a:gd name="T28" fmla="*/ 2147483647 w 7068"/>
              <a:gd name="T29" fmla="*/ 2147483647 h 2599"/>
              <a:gd name="T30" fmla="*/ 2147483647 w 7068"/>
              <a:gd name="T31" fmla="*/ 2147483647 h 2599"/>
              <a:gd name="T32" fmla="*/ 2147483647 w 7068"/>
              <a:gd name="T33" fmla="*/ 2147483647 h 2599"/>
              <a:gd name="T34" fmla="*/ 2147483647 w 7068"/>
              <a:gd name="T35" fmla="*/ 2147483647 h 2599"/>
              <a:gd name="T36" fmla="*/ 2147483647 w 7068"/>
              <a:gd name="T37" fmla="*/ 2147483647 h 2599"/>
              <a:gd name="T38" fmla="*/ 2147483647 w 7068"/>
              <a:gd name="T39" fmla="*/ 2147483647 h 2599"/>
              <a:gd name="T40" fmla="*/ 2147483647 w 7068"/>
              <a:gd name="T41" fmla="*/ 2147483647 h 2599"/>
              <a:gd name="T42" fmla="*/ 2147483647 w 7068"/>
              <a:gd name="T43" fmla="*/ 2147483647 h 2599"/>
              <a:gd name="T44" fmla="*/ 2147483647 w 7068"/>
              <a:gd name="T45" fmla="*/ 2147483647 h 2599"/>
              <a:gd name="T46" fmla="*/ 2147483647 w 7068"/>
              <a:gd name="T47" fmla="*/ 2147483647 h 2599"/>
              <a:gd name="T48" fmla="*/ 2147483647 w 7068"/>
              <a:gd name="T49" fmla="*/ 2147483647 h 2599"/>
              <a:gd name="T50" fmla="*/ 2147483647 w 7068"/>
              <a:gd name="T51" fmla="*/ 2147483647 h 2599"/>
              <a:gd name="T52" fmla="*/ 2147483647 w 7068"/>
              <a:gd name="T53" fmla="*/ 2147483647 h 2599"/>
              <a:gd name="T54" fmla="*/ 2147483647 w 7068"/>
              <a:gd name="T55" fmla="*/ 2147483647 h 2599"/>
              <a:gd name="T56" fmla="*/ 2147483647 w 7068"/>
              <a:gd name="T57" fmla="*/ 2147483647 h 2599"/>
              <a:gd name="T58" fmla="*/ 2147483647 w 7068"/>
              <a:gd name="T59" fmla="*/ 2147483647 h 2599"/>
              <a:gd name="T60" fmla="*/ 2147483647 w 7068"/>
              <a:gd name="T61" fmla="*/ 2147483647 h 2599"/>
              <a:gd name="T62" fmla="*/ 2147483647 w 7068"/>
              <a:gd name="T63" fmla="*/ 2147483647 h 2599"/>
              <a:gd name="T64" fmla="*/ 2147483647 w 7068"/>
              <a:gd name="T65" fmla="*/ 2147483647 h 2599"/>
              <a:gd name="T66" fmla="*/ 2147483647 w 7068"/>
              <a:gd name="T67" fmla="*/ 2147483647 h 2599"/>
              <a:gd name="T68" fmla="*/ 2147483647 w 7068"/>
              <a:gd name="T69" fmla="*/ 2147483647 h 2599"/>
              <a:gd name="T70" fmla="*/ 2147483647 w 7068"/>
              <a:gd name="T71" fmla="*/ 2147483647 h 2599"/>
              <a:gd name="T72" fmla="*/ 2147483647 w 7068"/>
              <a:gd name="T73" fmla="*/ 2147483647 h 2599"/>
              <a:gd name="T74" fmla="*/ 2147483647 w 7068"/>
              <a:gd name="T75" fmla="*/ 2147483647 h 2599"/>
              <a:gd name="T76" fmla="*/ 2147483647 w 7068"/>
              <a:gd name="T77" fmla="*/ 2147483647 h 2599"/>
              <a:gd name="T78" fmla="*/ 2147483647 w 7068"/>
              <a:gd name="T79" fmla="*/ 2147483647 h 2599"/>
              <a:gd name="T80" fmla="*/ 2147483647 w 7068"/>
              <a:gd name="T81" fmla="*/ 2147483647 h 2599"/>
              <a:gd name="T82" fmla="*/ 2147483647 w 7068"/>
              <a:gd name="T83" fmla="*/ 2147483647 h 2599"/>
              <a:gd name="T84" fmla="*/ 2147483647 w 7068"/>
              <a:gd name="T85" fmla="*/ 2147483647 h 2599"/>
              <a:gd name="T86" fmla="*/ 0 w 7068"/>
              <a:gd name="T87" fmla="*/ 2147483647 h 259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7068"/>
              <a:gd name="T133" fmla="*/ 0 h 2599"/>
              <a:gd name="T134" fmla="*/ 7068 w 7068"/>
              <a:gd name="T135" fmla="*/ 2599 h 2599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7068" h="2599">
                <a:moveTo>
                  <a:pt x="0" y="2599"/>
                </a:moveTo>
                <a:lnTo>
                  <a:pt x="164" y="2577"/>
                </a:lnTo>
                <a:lnTo>
                  <a:pt x="328" y="2553"/>
                </a:lnTo>
                <a:lnTo>
                  <a:pt x="493" y="2538"/>
                </a:lnTo>
                <a:lnTo>
                  <a:pt x="657" y="2513"/>
                </a:lnTo>
                <a:lnTo>
                  <a:pt x="822" y="2480"/>
                </a:lnTo>
                <a:lnTo>
                  <a:pt x="987" y="2436"/>
                </a:lnTo>
                <a:lnTo>
                  <a:pt x="1150" y="2373"/>
                </a:lnTo>
                <a:lnTo>
                  <a:pt x="1315" y="2262"/>
                </a:lnTo>
                <a:lnTo>
                  <a:pt x="1479" y="2125"/>
                </a:lnTo>
                <a:lnTo>
                  <a:pt x="1644" y="1948"/>
                </a:lnTo>
                <a:lnTo>
                  <a:pt x="1808" y="1767"/>
                </a:lnTo>
                <a:lnTo>
                  <a:pt x="1972" y="1550"/>
                </a:lnTo>
                <a:lnTo>
                  <a:pt x="2138" y="1388"/>
                </a:lnTo>
                <a:lnTo>
                  <a:pt x="2301" y="1224"/>
                </a:lnTo>
                <a:lnTo>
                  <a:pt x="2465" y="1133"/>
                </a:lnTo>
                <a:lnTo>
                  <a:pt x="2630" y="1036"/>
                </a:lnTo>
                <a:lnTo>
                  <a:pt x="2795" y="1010"/>
                </a:lnTo>
                <a:lnTo>
                  <a:pt x="2959" y="923"/>
                </a:lnTo>
                <a:lnTo>
                  <a:pt x="3123" y="844"/>
                </a:lnTo>
                <a:lnTo>
                  <a:pt x="3288" y="890"/>
                </a:lnTo>
                <a:lnTo>
                  <a:pt x="3452" y="906"/>
                </a:lnTo>
                <a:lnTo>
                  <a:pt x="3616" y="982"/>
                </a:lnTo>
                <a:lnTo>
                  <a:pt x="3780" y="918"/>
                </a:lnTo>
                <a:lnTo>
                  <a:pt x="3946" y="814"/>
                </a:lnTo>
                <a:lnTo>
                  <a:pt x="4110" y="746"/>
                </a:lnTo>
                <a:lnTo>
                  <a:pt x="4274" y="715"/>
                </a:lnTo>
                <a:lnTo>
                  <a:pt x="4439" y="692"/>
                </a:lnTo>
                <a:lnTo>
                  <a:pt x="4603" y="768"/>
                </a:lnTo>
                <a:lnTo>
                  <a:pt x="4767" y="758"/>
                </a:lnTo>
                <a:lnTo>
                  <a:pt x="4932" y="834"/>
                </a:lnTo>
                <a:lnTo>
                  <a:pt x="5096" y="710"/>
                </a:lnTo>
                <a:lnTo>
                  <a:pt x="5260" y="712"/>
                </a:lnTo>
                <a:lnTo>
                  <a:pt x="5425" y="616"/>
                </a:lnTo>
                <a:lnTo>
                  <a:pt x="5590" y="652"/>
                </a:lnTo>
                <a:lnTo>
                  <a:pt x="5754" y="543"/>
                </a:lnTo>
                <a:lnTo>
                  <a:pt x="5918" y="264"/>
                </a:lnTo>
                <a:lnTo>
                  <a:pt x="6083" y="248"/>
                </a:lnTo>
                <a:lnTo>
                  <a:pt x="6247" y="218"/>
                </a:lnTo>
                <a:lnTo>
                  <a:pt x="6411" y="133"/>
                </a:lnTo>
                <a:lnTo>
                  <a:pt x="6575" y="30"/>
                </a:lnTo>
                <a:lnTo>
                  <a:pt x="6741" y="27"/>
                </a:lnTo>
                <a:lnTo>
                  <a:pt x="6904" y="0"/>
                </a:lnTo>
                <a:lnTo>
                  <a:pt x="7068" y="429"/>
                </a:lnTo>
                <a:lnTo>
                  <a:pt x="6904" y="464"/>
                </a:lnTo>
                <a:lnTo>
                  <a:pt x="6741" y="501"/>
                </a:lnTo>
                <a:lnTo>
                  <a:pt x="6575" y="512"/>
                </a:lnTo>
                <a:lnTo>
                  <a:pt x="6411" y="554"/>
                </a:lnTo>
                <a:lnTo>
                  <a:pt x="6247" y="585"/>
                </a:lnTo>
                <a:lnTo>
                  <a:pt x="6083" y="571"/>
                </a:lnTo>
                <a:lnTo>
                  <a:pt x="5918" y="554"/>
                </a:lnTo>
                <a:lnTo>
                  <a:pt x="5754" y="814"/>
                </a:lnTo>
                <a:lnTo>
                  <a:pt x="5590" y="869"/>
                </a:lnTo>
                <a:lnTo>
                  <a:pt x="5425" y="857"/>
                </a:lnTo>
                <a:lnTo>
                  <a:pt x="5260" y="964"/>
                </a:lnTo>
                <a:lnTo>
                  <a:pt x="5096" y="947"/>
                </a:lnTo>
                <a:lnTo>
                  <a:pt x="4932" y="1037"/>
                </a:lnTo>
                <a:lnTo>
                  <a:pt x="4767" y="957"/>
                </a:lnTo>
                <a:lnTo>
                  <a:pt x="4603" y="951"/>
                </a:lnTo>
                <a:lnTo>
                  <a:pt x="4439" y="859"/>
                </a:lnTo>
                <a:lnTo>
                  <a:pt x="4274" y="875"/>
                </a:lnTo>
                <a:lnTo>
                  <a:pt x="4110" y="893"/>
                </a:lnTo>
                <a:lnTo>
                  <a:pt x="3946" y="951"/>
                </a:lnTo>
                <a:lnTo>
                  <a:pt x="3780" y="1025"/>
                </a:lnTo>
                <a:lnTo>
                  <a:pt x="3616" y="1062"/>
                </a:lnTo>
                <a:lnTo>
                  <a:pt x="3452" y="964"/>
                </a:lnTo>
                <a:lnTo>
                  <a:pt x="3288" y="946"/>
                </a:lnTo>
                <a:lnTo>
                  <a:pt x="3123" y="915"/>
                </a:lnTo>
                <a:lnTo>
                  <a:pt x="2959" y="988"/>
                </a:lnTo>
                <a:lnTo>
                  <a:pt x="2795" y="1042"/>
                </a:lnTo>
                <a:lnTo>
                  <a:pt x="2630" y="1061"/>
                </a:lnTo>
                <a:lnTo>
                  <a:pt x="2465" y="1161"/>
                </a:lnTo>
                <a:lnTo>
                  <a:pt x="2301" y="1238"/>
                </a:lnTo>
                <a:lnTo>
                  <a:pt x="2138" y="1398"/>
                </a:lnTo>
                <a:lnTo>
                  <a:pt x="1972" y="1560"/>
                </a:lnTo>
                <a:lnTo>
                  <a:pt x="1808" y="1776"/>
                </a:lnTo>
                <a:lnTo>
                  <a:pt x="1644" y="1958"/>
                </a:lnTo>
                <a:lnTo>
                  <a:pt x="1479" y="2138"/>
                </a:lnTo>
                <a:lnTo>
                  <a:pt x="1315" y="2273"/>
                </a:lnTo>
                <a:lnTo>
                  <a:pt x="1150" y="2382"/>
                </a:lnTo>
                <a:lnTo>
                  <a:pt x="987" y="2443"/>
                </a:lnTo>
                <a:lnTo>
                  <a:pt x="822" y="2486"/>
                </a:lnTo>
                <a:lnTo>
                  <a:pt x="657" y="2513"/>
                </a:lnTo>
                <a:lnTo>
                  <a:pt x="493" y="2538"/>
                </a:lnTo>
                <a:lnTo>
                  <a:pt x="328" y="2553"/>
                </a:lnTo>
                <a:lnTo>
                  <a:pt x="164" y="2577"/>
                </a:lnTo>
                <a:lnTo>
                  <a:pt x="0" y="2599"/>
                </a:lnTo>
                <a:close/>
              </a:path>
            </a:pathLst>
          </a:custGeom>
          <a:solidFill>
            <a:srgbClr val="FFC0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891" name="Freeform 35"/>
          <p:cNvSpPr>
            <a:spLocks/>
          </p:cNvSpPr>
          <p:nvPr/>
        </p:nvSpPr>
        <p:spPr bwMode="auto">
          <a:xfrm>
            <a:off x="1622425" y="4164013"/>
            <a:ext cx="4171950" cy="1506537"/>
          </a:xfrm>
          <a:custGeom>
            <a:avLst/>
            <a:gdLst>
              <a:gd name="T0" fmla="*/ 2147483647 w 7068"/>
              <a:gd name="T1" fmla="*/ 2147483647 h 2599"/>
              <a:gd name="T2" fmla="*/ 2147483647 w 7068"/>
              <a:gd name="T3" fmla="*/ 2147483647 h 2599"/>
              <a:gd name="T4" fmla="*/ 2147483647 w 7068"/>
              <a:gd name="T5" fmla="*/ 2147483647 h 2599"/>
              <a:gd name="T6" fmla="*/ 2147483647 w 7068"/>
              <a:gd name="T7" fmla="*/ 2147483647 h 2599"/>
              <a:gd name="T8" fmla="*/ 2147483647 w 7068"/>
              <a:gd name="T9" fmla="*/ 2147483647 h 2599"/>
              <a:gd name="T10" fmla="*/ 2147483647 w 7068"/>
              <a:gd name="T11" fmla="*/ 2147483647 h 2599"/>
              <a:gd name="T12" fmla="*/ 2147483647 w 7068"/>
              <a:gd name="T13" fmla="*/ 2147483647 h 2599"/>
              <a:gd name="T14" fmla="*/ 2147483647 w 7068"/>
              <a:gd name="T15" fmla="*/ 2147483647 h 2599"/>
              <a:gd name="T16" fmla="*/ 2147483647 w 7068"/>
              <a:gd name="T17" fmla="*/ 2147483647 h 2599"/>
              <a:gd name="T18" fmla="*/ 2147483647 w 7068"/>
              <a:gd name="T19" fmla="*/ 2147483647 h 2599"/>
              <a:gd name="T20" fmla="*/ 2147483647 w 7068"/>
              <a:gd name="T21" fmla="*/ 2147483647 h 2599"/>
              <a:gd name="T22" fmla="*/ 2147483647 w 7068"/>
              <a:gd name="T23" fmla="*/ 2147483647 h 2599"/>
              <a:gd name="T24" fmla="*/ 2147483647 w 7068"/>
              <a:gd name="T25" fmla="*/ 2147483647 h 2599"/>
              <a:gd name="T26" fmla="*/ 2147483647 w 7068"/>
              <a:gd name="T27" fmla="*/ 2147483647 h 2599"/>
              <a:gd name="T28" fmla="*/ 2147483647 w 7068"/>
              <a:gd name="T29" fmla="*/ 2147483647 h 2599"/>
              <a:gd name="T30" fmla="*/ 2147483647 w 7068"/>
              <a:gd name="T31" fmla="*/ 2147483647 h 2599"/>
              <a:gd name="T32" fmla="*/ 2147483647 w 7068"/>
              <a:gd name="T33" fmla="*/ 2147483647 h 2599"/>
              <a:gd name="T34" fmla="*/ 2147483647 w 7068"/>
              <a:gd name="T35" fmla="*/ 2147483647 h 2599"/>
              <a:gd name="T36" fmla="*/ 2147483647 w 7068"/>
              <a:gd name="T37" fmla="*/ 2147483647 h 2599"/>
              <a:gd name="T38" fmla="*/ 2147483647 w 7068"/>
              <a:gd name="T39" fmla="*/ 2147483647 h 2599"/>
              <a:gd name="T40" fmla="*/ 2147483647 w 7068"/>
              <a:gd name="T41" fmla="*/ 2147483647 h 2599"/>
              <a:gd name="T42" fmla="*/ 2147483647 w 7068"/>
              <a:gd name="T43" fmla="*/ 2147483647 h 2599"/>
              <a:gd name="T44" fmla="*/ 2147483647 w 7068"/>
              <a:gd name="T45" fmla="*/ 2147483647 h 2599"/>
              <a:gd name="T46" fmla="*/ 2147483647 w 7068"/>
              <a:gd name="T47" fmla="*/ 2147483647 h 2599"/>
              <a:gd name="T48" fmla="*/ 2147483647 w 7068"/>
              <a:gd name="T49" fmla="*/ 2147483647 h 2599"/>
              <a:gd name="T50" fmla="*/ 2147483647 w 7068"/>
              <a:gd name="T51" fmla="*/ 2147483647 h 2599"/>
              <a:gd name="T52" fmla="*/ 2147483647 w 7068"/>
              <a:gd name="T53" fmla="*/ 2147483647 h 2599"/>
              <a:gd name="T54" fmla="*/ 2147483647 w 7068"/>
              <a:gd name="T55" fmla="*/ 2147483647 h 2599"/>
              <a:gd name="T56" fmla="*/ 2147483647 w 7068"/>
              <a:gd name="T57" fmla="*/ 2147483647 h 2599"/>
              <a:gd name="T58" fmla="*/ 2147483647 w 7068"/>
              <a:gd name="T59" fmla="*/ 2147483647 h 2599"/>
              <a:gd name="T60" fmla="*/ 2147483647 w 7068"/>
              <a:gd name="T61" fmla="*/ 2147483647 h 2599"/>
              <a:gd name="T62" fmla="*/ 2147483647 w 7068"/>
              <a:gd name="T63" fmla="*/ 2147483647 h 2599"/>
              <a:gd name="T64" fmla="*/ 2147483647 w 7068"/>
              <a:gd name="T65" fmla="*/ 2147483647 h 2599"/>
              <a:gd name="T66" fmla="*/ 2147483647 w 7068"/>
              <a:gd name="T67" fmla="*/ 2147483647 h 2599"/>
              <a:gd name="T68" fmla="*/ 2147483647 w 7068"/>
              <a:gd name="T69" fmla="*/ 2147483647 h 2599"/>
              <a:gd name="T70" fmla="*/ 2147483647 w 7068"/>
              <a:gd name="T71" fmla="*/ 2147483647 h 2599"/>
              <a:gd name="T72" fmla="*/ 2147483647 w 7068"/>
              <a:gd name="T73" fmla="*/ 2147483647 h 2599"/>
              <a:gd name="T74" fmla="*/ 2147483647 w 7068"/>
              <a:gd name="T75" fmla="*/ 2147483647 h 2599"/>
              <a:gd name="T76" fmla="*/ 2147483647 w 7068"/>
              <a:gd name="T77" fmla="*/ 2147483647 h 2599"/>
              <a:gd name="T78" fmla="*/ 2147483647 w 7068"/>
              <a:gd name="T79" fmla="*/ 2147483647 h 2599"/>
              <a:gd name="T80" fmla="*/ 2147483647 w 7068"/>
              <a:gd name="T81" fmla="*/ 2147483647 h 2599"/>
              <a:gd name="T82" fmla="*/ 2147483647 w 7068"/>
              <a:gd name="T83" fmla="*/ 2147483647 h 2599"/>
              <a:gd name="T84" fmla="*/ 2147483647 w 7068"/>
              <a:gd name="T85" fmla="*/ 2147483647 h 2599"/>
              <a:gd name="T86" fmla="*/ 0 w 7068"/>
              <a:gd name="T87" fmla="*/ 2147483647 h 259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7068"/>
              <a:gd name="T133" fmla="*/ 0 h 2599"/>
              <a:gd name="T134" fmla="*/ 7068 w 7068"/>
              <a:gd name="T135" fmla="*/ 2599 h 2599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7068" h="2599">
                <a:moveTo>
                  <a:pt x="0" y="2599"/>
                </a:moveTo>
                <a:lnTo>
                  <a:pt x="164" y="2577"/>
                </a:lnTo>
                <a:lnTo>
                  <a:pt x="328" y="2553"/>
                </a:lnTo>
                <a:lnTo>
                  <a:pt x="493" y="2538"/>
                </a:lnTo>
                <a:lnTo>
                  <a:pt x="657" y="2513"/>
                </a:lnTo>
                <a:lnTo>
                  <a:pt x="822" y="2480"/>
                </a:lnTo>
                <a:lnTo>
                  <a:pt x="987" y="2436"/>
                </a:lnTo>
                <a:lnTo>
                  <a:pt x="1150" y="2373"/>
                </a:lnTo>
                <a:lnTo>
                  <a:pt x="1315" y="2262"/>
                </a:lnTo>
                <a:lnTo>
                  <a:pt x="1479" y="2125"/>
                </a:lnTo>
                <a:lnTo>
                  <a:pt x="1644" y="1948"/>
                </a:lnTo>
                <a:lnTo>
                  <a:pt x="1808" y="1767"/>
                </a:lnTo>
                <a:lnTo>
                  <a:pt x="1972" y="1550"/>
                </a:lnTo>
                <a:lnTo>
                  <a:pt x="2138" y="1388"/>
                </a:lnTo>
                <a:lnTo>
                  <a:pt x="2301" y="1224"/>
                </a:lnTo>
                <a:lnTo>
                  <a:pt x="2465" y="1133"/>
                </a:lnTo>
                <a:lnTo>
                  <a:pt x="2630" y="1036"/>
                </a:lnTo>
                <a:lnTo>
                  <a:pt x="2795" y="1010"/>
                </a:lnTo>
                <a:lnTo>
                  <a:pt x="2959" y="923"/>
                </a:lnTo>
                <a:lnTo>
                  <a:pt x="3123" y="844"/>
                </a:lnTo>
                <a:lnTo>
                  <a:pt x="3288" y="890"/>
                </a:lnTo>
                <a:lnTo>
                  <a:pt x="3452" y="906"/>
                </a:lnTo>
                <a:lnTo>
                  <a:pt x="3616" y="982"/>
                </a:lnTo>
                <a:lnTo>
                  <a:pt x="3780" y="918"/>
                </a:lnTo>
                <a:lnTo>
                  <a:pt x="3946" y="814"/>
                </a:lnTo>
                <a:lnTo>
                  <a:pt x="4110" y="746"/>
                </a:lnTo>
                <a:lnTo>
                  <a:pt x="4274" y="715"/>
                </a:lnTo>
                <a:lnTo>
                  <a:pt x="4439" y="692"/>
                </a:lnTo>
                <a:lnTo>
                  <a:pt x="4603" y="768"/>
                </a:lnTo>
                <a:lnTo>
                  <a:pt x="4767" y="758"/>
                </a:lnTo>
                <a:lnTo>
                  <a:pt x="4932" y="834"/>
                </a:lnTo>
                <a:lnTo>
                  <a:pt x="5096" y="710"/>
                </a:lnTo>
                <a:lnTo>
                  <a:pt x="5260" y="712"/>
                </a:lnTo>
                <a:lnTo>
                  <a:pt x="5425" y="616"/>
                </a:lnTo>
                <a:lnTo>
                  <a:pt x="5590" y="652"/>
                </a:lnTo>
                <a:lnTo>
                  <a:pt x="5754" y="543"/>
                </a:lnTo>
                <a:lnTo>
                  <a:pt x="5918" y="264"/>
                </a:lnTo>
                <a:lnTo>
                  <a:pt x="6083" y="248"/>
                </a:lnTo>
                <a:lnTo>
                  <a:pt x="6247" y="218"/>
                </a:lnTo>
                <a:lnTo>
                  <a:pt x="6411" y="133"/>
                </a:lnTo>
                <a:lnTo>
                  <a:pt x="6575" y="30"/>
                </a:lnTo>
                <a:lnTo>
                  <a:pt x="6741" y="27"/>
                </a:lnTo>
                <a:lnTo>
                  <a:pt x="6904" y="0"/>
                </a:lnTo>
                <a:lnTo>
                  <a:pt x="7068" y="429"/>
                </a:lnTo>
                <a:lnTo>
                  <a:pt x="6904" y="464"/>
                </a:lnTo>
                <a:lnTo>
                  <a:pt x="6741" y="501"/>
                </a:lnTo>
                <a:lnTo>
                  <a:pt x="6575" y="512"/>
                </a:lnTo>
                <a:lnTo>
                  <a:pt x="6411" y="554"/>
                </a:lnTo>
                <a:lnTo>
                  <a:pt x="6247" y="585"/>
                </a:lnTo>
                <a:lnTo>
                  <a:pt x="6083" y="571"/>
                </a:lnTo>
                <a:lnTo>
                  <a:pt x="5918" y="554"/>
                </a:lnTo>
                <a:lnTo>
                  <a:pt x="5754" y="814"/>
                </a:lnTo>
                <a:lnTo>
                  <a:pt x="5590" y="869"/>
                </a:lnTo>
                <a:lnTo>
                  <a:pt x="5425" y="857"/>
                </a:lnTo>
                <a:lnTo>
                  <a:pt x="5260" y="964"/>
                </a:lnTo>
                <a:lnTo>
                  <a:pt x="5096" y="947"/>
                </a:lnTo>
                <a:lnTo>
                  <a:pt x="4932" y="1037"/>
                </a:lnTo>
                <a:lnTo>
                  <a:pt x="4767" y="957"/>
                </a:lnTo>
                <a:lnTo>
                  <a:pt x="4603" y="951"/>
                </a:lnTo>
                <a:lnTo>
                  <a:pt x="4439" y="859"/>
                </a:lnTo>
                <a:lnTo>
                  <a:pt x="4274" y="875"/>
                </a:lnTo>
                <a:lnTo>
                  <a:pt x="4110" y="893"/>
                </a:lnTo>
                <a:lnTo>
                  <a:pt x="3946" y="951"/>
                </a:lnTo>
                <a:lnTo>
                  <a:pt x="3780" y="1025"/>
                </a:lnTo>
                <a:lnTo>
                  <a:pt x="3616" y="1062"/>
                </a:lnTo>
                <a:lnTo>
                  <a:pt x="3452" y="964"/>
                </a:lnTo>
                <a:lnTo>
                  <a:pt x="3288" y="946"/>
                </a:lnTo>
                <a:lnTo>
                  <a:pt x="3123" y="915"/>
                </a:lnTo>
                <a:lnTo>
                  <a:pt x="2959" y="988"/>
                </a:lnTo>
                <a:lnTo>
                  <a:pt x="2795" y="1042"/>
                </a:lnTo>
                <a:lnTo>
                  <a:pt x="2630" y="1061"/>
                </a:lnTo>
                <a:lnTo>
                  <a:pt x="2465" y="1161"/>
                </a:lnTo>
                <a:lnTo>
                  <a:pt x="2301" y="1238"/>
                </a:lnTo>
                <a:lnTo>
                  <a:pt x="2138" y="1398"/>
                </a:lnTo>
                <a:lnTo>
                  <a:pt x="1972" y="1560"/>
                </a:lnTo>
                <a:lnTo>
                  <a:pt x="1808" y="1776"/>
                </a:lnTo>
                <a:lnTo>
                  <a:pt x="1644" y="1958"/>
                </a:lnTo>
                <a:lnTo>
                  <a:pt x="1479" y="2138"/>
                </a:lnTo>
                <a:lnTo>
                  <a:pt x="1315" y="2273"/>
                </a:lnTo>
                <a:lnTo>
                  <a:pt x="1150" y="2382"/>
                </a:lnTo>
                <a:lnTo>
                  <a:pt x="987" y="2443"/>
                </a:lnTo>
                <a:lnTo>
                  <a:pt x="822" y="2486"/>
                </a:lnTo>
                <a:lnTo>
                  <a:pt x="657" y="2513"/>
                </a:lnTo>
                <a:lnTo>
                  <a:pt x="493" y="2538"/>
                </a:lnTo>
                <a:lnTo>
                  <a:pt x="328" y="2553"/>
                </a:lnTo>
                <a:lnTo>
                  <a:pt x="164" y="2577"/>
                </a:lnTo>
                <a:lnTo>
                  <a:pt x="0" y="2599"/>
                </a:lnTo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892" name="Freeform 36"/>
          <p:cNvSpPr>
            <a:spLocks/>
          </p:cNvSpPr>
          <p:nvPr/>
        </p:nvSpPr>
        <p:spPr bwMode="auto">
          <a:xfrm>
            <a:off x="1622425" y="3606800"/>
            <a:ext cx="4171950" cy="2063750"/>
          </a:xfrm>
          <a:custGeom>
            <a:avLst/>
            <a:gdLst>
              <a:gd name="T0" fmla="*/ 2147483647 w 7068"/>
              <a:gd name="T1" fmla="*/ 2147483647 h 3557"/>
              <a:gd name="T2" fmla="*/ 2147483647 w 7068"/>
              <a:gd name="T3" fmla="*/ 2147483647 h 3557"/>
              <a:gd name="T4" fmla="*/ 2147483647 w 7068"/>
              <a:gd name="T5" fmla="*/ 2147483647 h 3557"/>
              <a:gd name="T6" fmla="*/ 2147483647 w 7068"/>
              <a:gd name="T7" fmla="*/ 2147483647 h 3557"/>
              <a:gd name="T8" fmla="*/ 2147483647 w 7068"/>
              <a:gd name="T9" fmla="*/ 2147483647 h 3557"/>
              <a:gd name="T10" fmla="*/ 2147483647 w 7068"/>
              <a:gd name="T11" fmla="*/ 2147483647 h 3557"/>
              <a:gd name="T12" fmla="*/ 2147483647 w 7068"/>
              <a:gd name="T13" fmla="*/ 2147483647 h 3557"/>
              <a:gd name="T14" fmla="*/ 2147483647 w 7068"/>
              <a:gd name="T15" fmla="*/ 2147483647 h 3557"/>
              <a:gd name="T16" fmla="*/ 2147483647 w 7068"/>
              <a:gd name="T17" fmla="*/ 2147483647 h 3557"/>
              <a:gd name="T18" fmla="*/ 2147483647 w 7068"/>
              <a:gd name="T19" fmla="*/ 2147483647 h 3557"/>
              <a:gd name="T20" fmla="*/ 2147483647 w 7068"/>
              <a:gd name="T21" fmla="*/ 2147483647 h 3557"/>
              <a:gd name="T22" fmla="*/ 2147483647 w 7068"/>
              <a:gd name="T23" fmla="*/ 2147483647 h 3557"/>
              <a:gd name="T24" fmla="*/ 2147483647 w 7068"/>
              <a:gd name="T25" fmla="*/ 2147483647 h 3557"/>
              <a:gd name="T26" fmla="*/ 2147483647 w 7068"/>
              <a:gd name="T27" fmla="*/ 2147483647 h 3557"/>
              <a:gd name="T28" fmla="*/ 2147483647 w 7068"/>
              <a:gd name="T29" fmla="*/ 2147483647 h 3557"/>
              <a:gd name="T30" fmla="*/ 2147483647 w 7068"/>
              <a:gd name="T31" fmla="*/ 2147483647 h 3557"/>
              <a:gd name="T32" fmla="*/ 2147483647 w 7068"/>
              <a:gd name="T33" fmla="*/ 2147483647 h 3557"/>
              <a:gd name="T34" fmla="*/ 2147483647 w 7068"/>
              <a:gd name="T35" fmla="*/ 2147483647 h 3557"/>
              <a:gd name="T36" fmla="*/ 2147483647 w 7068"/>
              <a:gd name="T37" fmla="*/ 2147483647 h 3557"/>
              <a:gd name="T38" fmla="*/ 2147483647 w 7068"/>
              <a:gd name="T39" fmla="*/ 2147483647 h 3557"/>
              <a:gd name="T40" fmla="*/ 2147483647 w 7068"/>
              <a:gd name="T41" fmla="*/ 2147483647 h 3557"/>
              <a:gd name="T42" fmla="*/ 2147483647 w 7068"/>
              <a:gd name="T43" fmla="*/ 2147483647 h 3557"/>
              <a:gd name="T44" fmla="*/ 2147483647 w 7068"/>
              <a:gd name="T45" fmla="*/ 2147483647 h 3557"/>
              <a:gd name="T46" fmla="*/ 2147483647 w 7068"/>
              <a:gd name="T47" fmla="*/ 2147483647 h 3557"/>
              <a:gd name="T48" fmla="*/ 2147483647 w 7068"/>
              <a:gd name="T49" fmla="*/ 2147483647 h 3557"/>
              <a:gd name="T50" fmla="*/ 2147483647 w 7068"/>
              <a:gd name="T51" fmla="*/ 2147483647 h 3557"/>
              <a:gd name="T52" fmla="*/ 2147483647 w 7068"/>
              <a:gd name="T53" fmla="*/ 2147483647 h 3557"/>
              <a:gd name="T54" fmla="*/ 2147483647 w 7068"/>
              <a:gd name="T55" fmla="*/ 2147483647 h 3557"/>
              <a:gd name="T56" fmla="*/ 2147483647 w 7068"/>
              <a:gd name="T57" fmla="*/ 2147483647 h 3557"/>
              <a:gd name="T58" fmla="*/ 2147483647 w 7068"/>
              <a:gd name="T59" fmla="*/ 2147483647 h 3557"/>
              <a:gd name="T60" fmla="*/ 2147483647 w 7068"/>
              <a:gd name="T61" fmla="*/ 2147483647 h 3557"/>
              <a:gd name="T62" fmla="*/ 2147483647 w 7068"/>
              <a:gd name="T63" fmla="*/ 2147483647 h 3557"/>
              <a:gd name="T64" fmla="*/ 2147483647 w 7068"/>
              <a:gd name="T65" fmla="*/ 2147483647 h 3557"/>
              <a:gd name="T66" fmla="*/ 2147483647 w 7068"/>
              <a:gd name="T67" fmla="*/ 2147483647 h 3557"/>
              <a:gd name="T68" fmla="*/ 2147483647 w 7068"/>
              <a:gd name="T69" fmla="*/ 2147483647 h 3557"/>
              <a:gd name="T70" fmla="*/ 2147483647 w 7068"/>
              <a:gd name="T71" fmla="*/ 2147483647 h 3557"/>
              <a:gd name="T72" fmla="*/ 2147483647 w 7068"/>
              <a:gd name="T73" fmla="*/ 2147483647 h 3557"/>
              <a:gd name="T74" fmla="*/ 2147483647 w 7068"/>
              <a:gd name="T75" fmla="*/ 2147483647 h 3557"/>
              <a:gd name="T76" fmla="*/ 2147483647 w 7068"/>
              <a:gd name="T77" fmla="*/ 2147483647 h 3557"/>
              <a:gd name="T78" fmla="*/ 2147483647 w 7068"/>
              <a:gd name="T79" fmla="*/ 2147483647 h 3557"/>
              <a:gd name="T80" fmla="*/ 2147483647 w 7068"/>
              <a:gd name="T81" fmla="*/ 2147483647 h 3557"/>
              <a:gd name="T82" fmla="*/ 2147483647 w 7068"/>
              <a:gd name="T83" fmla="*/ 2147483647 h 3557"/>
              <a:gd name="T84" fmla="*/ 2147483647 w 7068"/>
              <a:gd name="T85" fmla="*/ 2147483647 h 3557"/>
              <a:gd name="T86" fmla="*/ 0 w 7068"/>
              <a:gd name="T87" fmla="*/ 2147483647 h 355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7068"/>
              <a:gd name="T133" fmla="*/ 0 h 3557"/>
              <a:gd name="T134" fmla="*/ 7068 w 7068"/>
              <a:gd name="T135" fmla="*/ 3557 h 355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7068" h="3557">
                <a:moveTo>
                  <a:pt x="0" y="3556"/>
                </a:moveTo>
                <a:lnTo>
                  <a:pt x="164" y="3533"/>
                </a:lnTo>
                <a:lnTo>
                  <a:pt x="328" y="3509"/>
                </a:lnTo>
                <a:lnTo>
                  <a:pt x="493" y="3494"/>
                </a:lnTo>
                <a:lnTo>
                  <a:pt x="657" y="3469"/>
                </a:lnTo>
                <a:lnTo>
                  <a:pt x="822" y="3436"/>
                </a:lnTo>
                <a:lnTo>
                  <a:pt x="987" y="3387"/>
                </a:lnTo>
                <a:lnTo>
                  <a:pt x="1150" y="3322"/>
                </a:lnTo>
                <a:lnTo>
                  <a:pt x="1315" y="3208"/>
                </a:lnTo>
                <a:lnTo>
                  <a:pt x="1479" y="3064"/>
                </a:lnTo>
                <a:lnTo>
                  <a:pt x="1644" y="2882"/>
                </a:lnTo>
                <a:lnTo>
                  <a:pt x="1808" y="2692"/>
                </a:lnTo>
                <a:lnTo>
                  <a:pt x="1972" y="2471"/>
                </a:lnTo>
                <a:lnTo>
                  <a:pt x="2138" y="2296"/>
                </a:lnTo>
                <a:lnTo>
                  <a:pt x="2301" y="2080"/>
                </a:lnTo>
                <a:lnTo>
                  <a:pt x="2465" y="1951"/>
                </a:lnTo>
                <a:lnTo>
                  <a:pt x="2630" y="1807"/>
                </a:lnTo>
                <a:lnTo>
                  <a:pt x="2795" y="1748"/>
                </a:lnTo>
                <a:lnTo>
                  <a:pt x="2959" y="1619"/>
                </a:lnTo>
                <a:lnTo>
                  <a:pt x="3123" y="1479"/>
                </a:lnTo>
                <a:lnTo>
                  <a:pt x="3288" y="1460"/>
                </a:lnTo>
                <a:lnTo>
                  <a:pt x="3452" y="1439"/>
                </a:lnTo>
                <a:lnTo>
                  <a:pt x="3616" y="1510"/>
                </a:lnTo>
                <a:lnTo>
                  <a:pt x="3780" y="1442"/>
                </a:lnTo>
                <a:lnTo>
                  <a:pt x="3946" y="1282"/>
                </a:lnTo>
                <a:lnTo>
                  <a:pt x="4110" y="1204"/>
                </a:lnTo>
                <a:lnTo>
                  <a:pt x="4274" y="1097"/>
                </a:lnTo>
                <a:lnTo>
                  <a:pt x="4439" y="1037"/>
                </a:lnTo>
                <a:lnTo>
                  <a:pt x="4603" y="1086"/>
                </a:lnTo>
                <a:lnTo>
                  <a:pt x="4767" y="980"/>
                </a:lnTo>
                <a:lnTo>
                  <a:pt x="4932" y="998"/>
                </a:lnTo>
                <a:lnTo>
                  <a:pt x="5096" y="821"/>
                </a:lnTo>
                <a:lnTo>
                  <a:pt x="5260" y="907"/>
                </a:lnTo>
                <a:lnTo>
                  <a:pt x="5425" y="816"/>
                </a:lnTo>
                <a:lnTo>
                  <a:pt x="5590" y="813"/>
                </a:lnTo>
                <a:lnTo>
                  <a:pt x="5754" y="616"/>
                </a:lnTo>
                <a:lnTo>
                  <a:pt x="5918" y="290"/>
                </a:lnTo>
                <a:lnTo>
                  <a:pt x="6083" y="327"/>
                </a:lnTo>
                <a:lnTo>
                  <a:pt x="6247" y="266"/>
                </a:lnTo>
                <a:lnTo>
                  <a:pt x="6411" y="138"/>
                </a:lnTo>
                <a:lnTo>
                  <a:pt x="6575" y="35"/>
                </a:lnTo>
                <a:lnTo>
                  <a:pt x="6741" y="17"/>
                </a:lnTo>
                <a:lnTo>
                  <a:pt x="6904" y="0"/>
                </a:lnTo>
                <a:lnTo>
                  <a:pt x="7068" y="1387"/>
                </a:lnTo>
                <a:lnTo>
                  <a:pt x="6904" y="958"/>
                </a:lnTo>
                <a:lnTo>
                  <a:pt x="6741" y="985"/>
                </a:lnTo>
                <a:lnTo>
                  <a:pt x="6575" y="988"/>
                </a:lnTo>
                <a:lnTo>
                  <a:pt x="6411" y="1091"/>
                </a:lnTo>
                <a:lnTo>
                  <a:pt x="6247" y="1176"/>
                </a:lnTo>
                <a:lnTo>
                  <a:pt x="6083" y="1206"/>
                </a:lnTo>
                <a:lnTo>
                  <a:pt x="5918" y="1222"/>
                </a:lnTo>
                <a:lnTo>
                  <a:pt x="5754" y="1501"/>
                </a:lnTo>
                <a:lnTo>
                  <a:pt x="5590" y="1610"/>
                </a:lnTo>
                <a:lnTo>
                  <a:pt x="5425" y="1574"/>
                </a:lnTo>
                <a:lnTo>
                  <a:pt x="5260" y="1670"/>
                </a:lnTo>
                <a:lnTo>
                  <a:pt x="5096" y="1668"/>
                </a:lnTo>
                <a:lnTo>
                  <a:pt x="4932" y="1792"/>
                </a:lnTo>
                <a:lnTo>
                  <a:pt x="4767" y="1716"/>
                </a:lnTo>
                <a:lnTo>
                  <a:pt x="4603" y="1726"/>
                </a:lnTo>
                <a:lnTo>
                  <a:pt x="4439" y="1650"/>
                </a:lnTo>
                <a:lnTo>
                  <a:pt x="4274" y="1673"/>
                </a:lnTo>
                <a:lnTo>
                  <a:pt x="4110" y="1704"/>
                </a:lnTo>
                <a:lnTo>
                  <a:pt x="3946" y="1772"/>
                </a:lnTo>
                <a:lnTo>
                  <a:pt x="3780" y="1876"/>
                </a:lnTo>
                <a:lnTo>
                  <a:pt x="3616" y="1940"/>
                </a:lnTo>
                <a:lnTo>
                  <a:pt x="3452" y="1864"/>
                </a:lnTo>
                <a:lnTo>
                  <a:pt x="3288" y="1848"/>
                </a:lnTo>
                <a:lnTo>
                  <a:pt x="3123" y="1802"/>
                </a:lnTo>
                <a:lnTo>
                  <a:pt x="2959" y="1881"/>
                </a:lnTo>
                <a:lnTo>
                  <a:pt x="2795" y="1968"/>
                </a:lnTo>
                <a:lnTo>
                  <a:pt x="2630" y="1994"/>
                </a:lnTo>
                <a:lnTo>
                  <a:pt x="2465" y="2091"/>
                </a:lnTo>
                <a:lnTo>
                  <a:pt x="2301" y="2182"/>
                </a:lnTo>
                <a:lnTo>
                  <a:pt x="2138" y="2346"/>
                </a:lnTo>
                <a:lnTo>
                  <a:pt x="1972" y="2508"/>
                </a:lnTo>
                <a:lnTo>
                  <a:pt x="1808" y="2725"/>
                </a:lnTo>
                <a:lnTo>
                  <a:pt x="1644" y="2906"/>
                </a:lnTo>
                <a:lnTo>
                  <a:pt x="1479" y="3083"/>
                </a:lnTo>
                <a:lnTo>
                  <a:pt x="1315" y="3220"/>
                </a:lnTo>
                <a:lnTo>
                  <a:pt x="1150" y="3331"/>
                </a:lnTo>
                <a:lnTo>
                  <a:pt x="987" y="3394"/>
                </a:lnTo>
                <a:lnTo>
                  <a:pt x="822" y="3438"/>
                </a:lnTo>
                <a:lnTo>
                  <a:pt x="657" y="3471"/>
                </a:lnTo>
                <a:lnTo>
                  <a:pt x="493" y="3496"/>
                </a:lnTo>
                <a:lnTo>
                  <a:pt x="328" y="3511"/>
                </a:lnTo>
                <a:lnTo>
                  <a:pt x="164" y="3535"/>
                </a:lnTo>
                <a:lnTo>
                  <a:pt x="0" y="3557"/>
                </a:lnTo>
                <a:lnTo>
                  <a:pt x="0" y="3556"/>
                </a:lnTo>
                <a:close/>
              </a:path>
            </a:pathLst>
          </a:custGeom>
          <a:solidFill>
            <a:srgbClr val="FFC0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893" name="Freeform 37"/>
          <p:cNvSpPr>
            <a:spLocks/>
          </p:cNvSpPr>
          <p:nvPr/>
        </p:nvSpPr>
        <p:spPr bwMode="auto">
          <a:xfrm>
            <a:off x="1622425" y="3606800"/>
            <a:ext cx="4171950" cy="2063750"/>
          </a:xfrm>
          <a:custGeom>
            <a:avLst/>
            <a:gdLst>
              <a:gd name="T0" fmla="*/ 2147483647 w 7068"/>
              <a:gd name="T1" fmla="*/ 2147483647 h 3557"/>
              <a:gd name="T2" fmla="*/ 2147483647 w 7068"/>
              <a:gd name="T3" fmla="*/ 2147483647 h 3557"/>
              <a:gd name="T4" fmla="*/ 2147483647 w 7068"/>
              <a:gd name="T5" fmla="*/ 2147483647 h 3557"/>
              <a:gd name="T6" fmla="*/ 2147483647 w 7068"/>
              <a:gd name="T7" fmla="*/ 2147483647 h 3557"/>
              <a:gd name="T8" fmla="*/ 2147483647 w 7068"/>
              <a:gd name="T9" fmla="*/ 2147483647 h 3557"/>
              <a:gd name="T10" fmla="*/ 2147483647 w 7068"/>
              <a:gd name="T11" fmla="*/ 2147483647 h 3557"/>
              <a:gd name="T12" fmla="*/ 2147483647 w 7068"/>
              <a:gd name="T13" fmla="*/ 2147483647 h 3557"/>
              <a:gd name="T14" fmla="*/ 2147483647 w 7068"/>
              <a:gd name="T15" fmla="*/ 2147483647 h 3557"/>
              <a:gd name="T16" fmla="*/ 2147483647 w 7068"/>
              <a:gd name="T17" fmla="*/ 2147483647 h 3557"/>
              <a:gd name="T18" fmla="*/ 2147483647 w 7068"/>
              <a:gd name="T19" fmla="*/ 2147483647 h 3557"/>
              <a:gd name="T20" fmla="*/ 2147483647 w 7068"/>
              <a:gd name="T21" fmla="*/ 2147483647 h 3557"/>
              <a:gd name="T22" fmla="*/ 2147483647 w 7068"/>
              <a:gd name="T23" fmla="*/ 2147483647 h 3557"/>
              <a:gd name="T24" fmla="*/ 2147483647 w 7068"/>
              <a:gd name="T25" fmla="*/ 2147483647 h 3557"/>
              <a:gd name="T26" fmla="*/ 2147483647 w 7068"/>
              <a:gd name="T27" fmla="*/ 2147483647 h 3557"/>
              <a:gd name="T28" fmla="*/ 2147483647 w 7068"/>
              <a:gd name="T29" fmla="*/ 2147483647 h 3557"/>
              <a:gd name="T30" fmla="*/ 2147483647 w 7068"/>
              <a:gd name="T31" fmla="*/ 2147483647 h 3557"/>
              <a:gd name="T32" fmla="*/ 2147483647 w 7068"/>
              <a:gd name="T33" fmla="*/ 2147483647 h 3557"/>
              <a:gd name="T34" fmla="*/ 2147483647 w 7068"/>
              <a:gd name="T35" fmla="*/ 2147483647 h 3557"/>
              <a:gd name="T36" fmla="*/ 2147483647 w 7068"/>
              <a:gd name="T37" fmla="*/ 2147483647 h 3557"/>
              <a:gd name="T38" fmla="*/ 2147483647 w 7068"/>
              <a:gd name="T39" fmla="*/ 2147483647 h 3557"/>
              <a:gd name="T40" fmla="*/ 2147483647 w 7068"/>
              <a:gd name="T41" fmla="*/ 2147483647 h 3557"/>
              <a:gd name="T42" fmla="*/ 2147483647 w 7068"/>
              <a:gd name="T43" fmla="*/ 2147483647 h 3557"/>
              <a:gd name="T44" fmla="*/ 2147483647 w 7068"/>
              <a:gd name="T45" fmla="*/ 2147483647 h 3557"/>
              <a:gd name="T46" fmla="*/ 2147483647 w 7068"/>
              <a:gd name="T47" fmla="*/ 2147483647 h 3557"/>
              <a:gd name="T48" fmla="*/ 2147483647 w 7068"/>
              <a:gd name="T49" fmla="*/ 2147483647 h 3557"/>
              <a:gd name="T50" fmla="*/ 2147483647 w 7068"/>
              <a:gd name="T51" fmla="*/ 2147483647 h 3557"/>
              <a:gd name="T52" fmla="*/ 2147483647 w 7068"/>
              <a:gd name="T53" fmla="*/ 2147483647 h 3557"/>
              <a:gd name="T54" fmla="*/ 2147483647 w 7068"/>
              <a:gd name="T55" fmla="*/ 2147483647 h 3557"/>
              <a:gd name="T56" fmla="*/ 2147483647 w 7068"/>
              <a:gd name="T57" fmla="*/ 2147483647 h 3557"/>
              <a:gd name="T58" fmla="*/ 2147483647 w 7068"/>
              <a:gd name="T59" fmla="*/ 2147483647 h 3557"/>
              <a:gd name="T60" fmla="*/ 2147483647 w 7068"/>
              <a:gd name="T61" fmla="*/ 2147483647 h 3557"/>
              <a:gd name="T62" fmla="*/ 2147483647 w 7068"/>
              <a:gd name="T63" fmla="*/ 2147483647 h 3557"/>
              <a:gd name="T64" fmla="*/ 2147483647 w 7068"/>
              <a:gd name="T65" fmla="*/ 2147483647 h 3557"/>
              <a:gd name="T66" fmla="*/ 2147483647 w 7068"/>
              <a:gd name="T67" fmla="*/ 2147483647 h 3557"/>
              <a:gd name="T68" fmla="*/ 2147483647 w 7068"/>
              <a:gd name="T69" fmla="*/ 2147483647 h 3557"/>
              <a:gd name="T70" fmla="*/ 2147483647 w 7068"/>
              <a:gd name="T71" fmla="*/ 2147483647 h 3557"/>
              <a:gd name="T72" fmla="*/ 2147483647 w 7068"/>
              <a:gd name="T73" fmla="*/ 2147483647 h 3557"/>
              <a:gd name="T74" fmla="*/ 2147483647 w 7068"/>
              <a:gd name="T75" fmla="*/ 2147483647 h 3557"/>
              <a:gd name="T76" fmla="*/ 2147483647 w 7068"/>
              <a:gd name="T77" fmla="*/ 2147483647 h 3557"/>
              <a:gd name="T78" fmla="*/ 2147483647 w 7068"/>
              <a:gd name="T79" fmla="*/ 2147483647 h 3557"/>
              <a:gd name="T80" fmla="*/ 2147483647 w 7068"/>
              <a:gd name="T81" fmla="*/ 2147483647 h 3557"/>
              <a:gd name="T82" fmla="*/ 2147483647 w 7068"/>
              <a:gd name="T83" fmla="*/ 2147483647 h 3557"/>
              <a:gd name="T84" fmla="*/ 2147483647 w 7068"/>
              <a:gd name="T85" fmla="*/ 2147483647 h 3557"/>
              <a:gd name="T86" fmla="*/ 0 w 7068"/>
              <a:gd name="T87" fmla="*/ 2147483647 h 355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7068"/>
              <a:gd name="T133" fmla="*/ 0 h 3557"/>
              <a:gd name="T134" fmla="*/ 7068 w 7068"/>
              <a:gd name="T135" fmla="*/ 3557 h 355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7068" h="3557">
                <a:moveTo>
                  <a:pt x="0" y="3556"/>
                </a:moveTo>
                <a:lnTo>
                  <a:pt x="164" y="3533"/>
                </a:lnTo>
                <a:lnTo>
                  <a:pt x="328" y="3509"/>
                </a:lnTo>
                <a:lnTo>
                  <a:pt x="493" y="3494"/>
                </a:lnTo>
                <a:lnTo>
                  <a:pt x="657" y="3469"/>
                </a:lnTo>
                <a:lnTo>
                  <a:pt x="822" y="3436"/>
                </a:lnTo>
                <a:lnTo>
                  <a:pt x="987" y="3387"/>
                </a:lnTo>
                <a:lnTo>
                  <a:pt x="1150" y="3322"/>
                </a:lnTo>
                <a:lnTo>
                  <a:pt x="1315" y="3208"/>
                </a:lnTo>
                <a:lnTo>
                  <a:pt x="1479" y="3064"/>
                </a:lnTo>
                <a:lnTo>
                  <a:pt x="1644" y="2882"/>
                </a:lnTo>
                <a:lnTo>
                  <a:pt x="1808" y="2692"/>
                </a:lnTo>
                <a:lnTo>
                  <a:pt x="1972" y="2471"/>
                </a:lnTo>
                <a:lnTo>
                  <a:pt x="2138" y="2296"/>
                </a:lnTo>
                <a:lnTo>
                  <a:pt x="2301" y="2080"/>
                </a:lnTo>
                <a:lnTo>
                  <a:pt x="2465" y="1951"/>
                </a:lnTo>
                <a:lnTo>
                  <a:pt x="2630" y="1807"/>
                </a:lnTo>
                <a:lnTo>
                  <a:pt x="2795" y="1748"/>
                </a:lnTo>
                <a:lnTo>
                  <a:pt x="2959" y="1619"/>
                </a:lnTo>
                <a:lnTo>
                  <a:pt x="3123" y="1479"/>
                </a:lnTo>
                <a:lnTo>
                  <a:pt x="3288" y="1460"/>
                </a:lnTo>
                <a:lnTo>
                  <a:pt x="3452" y="1439"/>
                </a:lnTo>
                <a:lnTo>
                  <a:pt x="3616" y="1510"/>
                </a:lnTo>
                <a:lnTo>
                  <a:pt x="3780" y="1442"/>
                </a:lnTo>
                <a:lnTo>
                  <a:pt x="3946" y="1282"/>
                </a:lnTo>
                <a:lnTo>
                  <a:pt x="4110" y="1204"/>
                </a:lnTo>
                <a:lnTo>
                  <a:pt x="4274" y="1097"/>
                </a:lnTo>
                <a:lnTo>
                  <a:pt x="4439" y="1037"/>
                </a:lnTo>
                <a:lnTo>
                  <a:pt x="4603" y="1086"/>
                </a:lnTo>
                <a:lnTo>
                  <a:pt x="4767" y="980"/>
                </a:lnTo>
                <a:lnTo>
                  <a:pt x="4932" y="998"/>
                </a:lnTo>
                <a:lnTo>
                  <a:pt x="5096" y="821"/>
                </a:lnTo>
                <a:lnTo>
                  <a:pt x="5260" y="907"/>
                </a:lnTo>
                <a:lnTo>
                  <a:pt x="5425" y="816"/>
                </a:lnTo>
                <a:lnTo>
                  <a:pt x="5590" y="813"/>
                </a:lnTo>
                <a:lnTo>
                  <a:pt x="5754" y="616"/>
                </a:lnTo>
                <a:lnTo>
                  <a:pt x="5918" y="290"/>
                </a:lnTo>
                <a:lnTo>
                  <a:pt x="6083" y="327"/>
                </a:lnTo>
                <a:lnTo>
                  <a:pt x="6247" y="266"/>
                </a:lnTo>
                <a:lnTo>
                  <a:pt x="6411" y="138"/>
                </a:lnTo>
                <a:lnTo>
                  <a:pt x="6575" y="35"/>
                </a:lnTo>
                <a:lnTo>
                  <a:pt x="6741" y="17"/>
                </a:lnTo>
                <a:lnTo>
                  <a:pt x="6904" y="0"/>
                </a:lnTo>
                <a:lnTo>
                  <a:pt x="7068" y="1387"/>
                </a:lnTo>
                <a:lnTo>
                  <a:pt x="6904" y="958"/>
                </a:lnTo>
                <a:lnTo>
                  <a:pt x="6741" y="985"/>
                </a:lnTo>
                <a:lnTo>
                  <a:pt x="6575" y="988"/>
                </a:lnTo>
                <a:lnTo>
                  <a:pt x="6411" y="1091"/>
                </a:lnTo>
                <a:lnTo>
                  <a:pt x="6247" y="1176"/>
                </a:lnTo>
                <a:lnTo>
                  <a:pt x="6083" y="1206"/>
                </a:lnTo>
                <a:lnTo>
                  <a:pt x="5918" y="1222"/>
                </a:lnTo>
                <a:lnTo>
                  <a:pt x="5754" y="1501"/>
                </a:lnTo>
                <a:lnTo>
                  <a:pt x="5590" y="1610"/>
                </a:lnTo>
                <a:lnTo>
                  <a:pt x="5425" y="1574"/>
                </a:lnTo>
                <a:lnTo>
                  <a:pt x="5260" y="1670"/>
                </a:lnTo>
                <a:lnTo>
                  <a:pt x="5096" y="1668"/>
                </a:lnTo>
                <a:lnTo>
                  <a:pt x="4932" y="1792"/>
                </a:lnTo>
                <a:lnTo>
                  <a:pt x="4767" y="1716"/>
                </a:lnTo>
                <a:lnTo>
                  <a:pt x="4603" y="1726"/>
                </a:lnTo>
                <a:lnTo>
                  <a:pt x="4439" y="1650"/>
                </a:lnTo>
                <a:lnTo>
                  <a:pt x="4274" y="1673"/>
                </a:lnTo>
                <a:lnTo>
                  <a:pt x="4110" y="1704"/>
                </a:lnTo>
                <a:lnTo>
                  <a:pt x="3946" y="1772"/>
                </a:lnTo>
                <a:lnTo>
                  <a:pt x="3780" y="1876"/>
                </a:lnTo>
                <a:lnTo>
                  <a:pt x="3616" y="1940"/>
                </a:lnTo>
                <a:lnTo>
                  <a:pt x="3452" y="1864"/>
                </a:lnTo>
                <a:lnTo>
                  <a:pt x="3288" y="1848"/>
                </a:lnTo>
                <a:lnTo>
                  <a:pt x="3123" y="1802"/>
                </a:lnTo>
                <a:lnTo>
                  <a:pt x="2959" y="1881"/>
                </a:lnTo>
                <a:lnTo>
                  <a:pt x="2795" y="1968"/>
                </a:lnTo>
                <a:lnTo>
                  <a:pt x="2630" y="1994"/>
                </a:lnTo>
                <a:lnTo>
                  <a:pt x="2465" y="2091"/>
                </a:lnTo>
                <a:lnTo>
                  <a:pt x="2301" y="2182"/>
                </a:lnTo>
                <a:lnTo>
                  <a:pt x="2138" y="2346"/>
                </a:lnTo>
                <a:lnTo>
                  <a:pt x="1972" y="2508"/>
                </a:lnTo>
                <a:lnTo>
                  <a:pt x="1808" y="2725"/>
                </a:lnTo>
                <a:lnTo>
                  <a:pt x="1644" y="2906"/>
                </a:lnTo>
                <a:lnTo>
                  <a:pt x="1479" y="3083"/>
                </a:lnTo>
                <a:lnTo>
                  <a:pt x="1315" y="3220"/>
                </a:lnTo>
                <a:lnTo>
                  <a:pt x="1150" y="3331"/>
                </a:lnTo>
                <a:lnTo>
                  <a:pt x="987" y="3394"/>
                </a:lnTo>
                <a:lnTo>
                  <a:pt x="822" y="3438"/>
                </a:lnTo>
                <a:lnTo>
                  <a:pt x="657" y="3471"/>
                </a:lnTo>
                <a:lnTo>
                  <a:pt x="493" y="3496"/>
                </a:lnTo>
                <a:lnTo>
                  <a:pt x="328" y="3511"/>
                </a:lnTo>
                <a:lnTo>
                  <a:pt x="164" y="3535"/>
                </a:lnTo>
                <a:lnTo>
                  <a:pt x="0" y="3557"/>
                </a:lnTo>
                <a:lnTo>
                  <a:pt x="0" y="3556"/>
                </a:lnTo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894" name="Freeform 38"/>
          <p:cNvSpPr>
            <a:spLocks/>
          </p:cNvSpPr>
          <p:nvPr/>
        </p:nvSpPr>
        <p:spPr bwMode="auto">
          <a:xfrm>
            <a:off x="1622425" y="3576638"/>
            <a:ext cx="4171950" cy="2093912"/>
          </a:xfrm>
          <a:custGeom>
            <a:avLst/>
            <a:gdLst>
              <a:gd name="T0" fmla="*/ 2147483647 w 7068"/>
              <a:gd name="T1" fmla="*/ 2147483647 h 3608"/>
              <a:gd name="T2" fmla="*/ 2147483647 w 7068"/>
              <a:gd name="T3" fmla="*/ 2147483647 h 3608"/>
              <a:gd name="T4" fmla="*/ 2147483647 w 7068"/>
              <a:gd name="T5" fmla="*/ 2147483647 h 3608"/>
              <a:gd name="T6" fmla="*/ 2147483647 w 7068"/>
              <a:gd name="T7" fmla="*/ 2147483647 h 3608"/>
              <a:gd name="T8" fmla="*/ 2147483647 w 7068"/>
              <a:gd name="T9" fmla="*/ 2147483647 h 3608"/>
              <a:gd name="T10" fmla="*/ 2147483647 w 7068"/>
              <a:gd name="T11" fmla="*/ 2147483647 h 3608"/>
              <a:gd name="T12" fmla="*/ 2147483647 w 7068"/>
              <a:gd name="T13" fmla="*/ 2147483647 h 3608"/>
              <a:gd name="T14" fmla="*/ 2147483647 w 7068"/>
              <a:gd name="T15" fmla="*/ 2147483647 h 3608"/>
              <a:gd name="T16" fmla="*/ 2147483647 w 7068"/>
              <a:gd name="T17" fmla="*/ 2147483647 h 3608"/>
              <a:gd name="T18" fmla="*/ 2147483647 w 7068"/>
              <a:gd name="T19" fmla="*/ 2147483647 h 3608"/>
              <a:gd name="T20" fmla="*/ 2147483647 w 7068"/>
              <a:gd name="T21" fmla="*/ 2147483647 h 3608"/>
              <a:gd name="T22" fmla="*/ 2147483647 w 7068"/>
              <a:gd name="T23" fmla="*/ 2147483647 h 3608"/>
              <a:gd name="T24" fmla="*/ 2147483647 w 7068"/>
              <a:gd name="T25" fmla="*/ 2147483647 h 3608"/>
              <a:gd name="T26" fmla="*/ 2147483647 w 7068"/>
              <a:gd name="T27" fmla="*/ 2147483647 h 3608"/>
              <a:gd name="T28" fmla="*/ 2147483647 w 7068"/>
              <a:gd name="T29" fmla="*/ 2147483647 h 3608"/>
              <a:gd name="T30" fmla="*/ 2147483647 w 7068"/>
              <a:gd name="T31" fmla="*/ 2147483647 h 3608"/>
              <a:gd name="T32" fmla="*/ 2147483647 w 7068"/>
              <a:gd name="T33" fmla="*/ 2147483647 h 3608"/>
              <a:gd name="T34" fmla="*/ 2147483647 w 7068"/>
              <a:gd name="T35" fmla="*/ 2147483647 h 3608"/>
              <a:gd name="T36" fmla="*/ 2147483647 w 7068"/>
              <a:gd name="T37" fmla="*/ 2147483647 h 3608"/>
              <a:gd name="T38" fmla="*/ 2147483647 w 7068"/>
              <a:gd name="T39" fmla="*/ 2147483647 h 3608"/>
              <a:gd name="T40" fmla="*/ 2147483647 w 7068"/>
              <a:gd name="T41" fmla="*/ 2147483647 h 3608"/>
              <a:gd name="T42" fmla="*/ 2147483647 w 7068"/>
              <a:gd name="T43" fmla="*/ 2147483647 h 3608"/>
              <a:gd name="T44" fmla="*/ 2147483647 w 7068"/>
              <a:gd name="T45" fmla="*/ 2147483647 h 3608"/>
              <a:gd name="T46" fmla="*/ 2147483647 w 7068"/>
              <a:gd name="T47" fmla="*/ 2147483647 h 3608"/>
              <a:gd name="T48" fmla="*/ 2147483647 w 7068"/>
              <a:gd name="T49" fmla="*/ 2147483647 h 3608"/>
              <a:gd name="T50" fmla="*/ 2147483647 w 7068"/>
              <a:gd name="T51" fmla="*/ 2147483647 h 3608"/>
              <a:gd name="T52" fmla="*/ 2147483647 w 7068"/>
              <a:gd name="T53" fmla="*/ 2147483647 h 3608"/>
              <a:gd name="T54" fmla="*/ 2147483647 w 7068"/>
              <a:gd name="T55" fmla="*/ 2147483647 h 3608"/>
              <a:gd name="T56" fmla="*/ 2147483647 w 7068"/>
              <a:gd name="T57" fmla="*/ 2147483647 h 3608"/>
              <a:gd name="T58" fmla="*/ 2147483647 w 7068"/>
              <a:gd name="T59" fmla="*/ 2147483647 h 3608"/>
              <a:gd name="T60" fmla="*/ 2147483647 w 7068"/>
              <a:gd name="T61" fmla="*/ 2147483647 h 3608"/>
              <a:gd name="T62" fmla="*/ 2147483647 w 7068"/>
              <a:gd name="T63" fmla="*/ 2147483647 h 3608"/>
              <a:gd name="T64" fmla="*/ 2147483647 w 7068"/>
              <a:gd name="T65" fmla="*/ 2147483647 h 3608"/>
              <a:gd name="T66" fmla="*/ 2147483647 w 7068"/>
              <a:gd name="T67" fmla="*/ 2147483647 h 3608"/>
              <a:gd name="T68" fmla="*/ 2147483647 w 7068"/>
              <a:gd name="T69" fmla="*/ 2147483647 h 3608"/>
              <a:gd name="T70" fmla="*/ 2147483647 w 7068"/>
              <a:gd name="T71" fmla="*/ 2147483647 h 3608"/>
              <a:gd name="T72" fmla="*/ 2147483647 w 7068"/>
              <a:gd name="T73" fmla="*/ 2147483647 h 3608"/>
              <a:gd name="T74" fmla="*/ 2147483647 w 7068"/>
              <a:gd name="T75" fmla="*/ 2147483647 h 3608"/>
              <a:gd name="T76" fmla="*/ 2147483647 w 7068"/>
              <a:gd name="T77" fmla="*/ 2147483647 h 3608"/>
              <a:gd name="T78" fmla="*/ 2147483647 w 7068"/>
              <a:gd name="T79" fmla="*/ 2147483647 h 3608"/>
              <a:gd name="T80" fmla="*/ 2147483647 w 7068"/>
              <a:gd name="T81" fmla="*/ 2147483647 h 3608"/>
              <a:gd name="T82" fmla="*/ 2147483647 w 7068"/>
              <a:gd name="T83" fmla="*/ 2147483647 h 3608"/>
              <a:gd name="T84" fmla="*/ 2147483647 w 7068"/>
              <a:gd name="T85" fmla="*/ 2147483647 h 3608"/>
              <a:gd name="T86" fmla="*/ 0 w 7068"/>
              <a:gd name="T87" fmla="*/ 2147483647 h 360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7068"/>
              <a:gd name="T133" fmla="*/ 0 h 3608"/>
              <a:gd name="T134" fmla="*/ 7068 w 7068"/>
              <a:gd name="T135" fmla="*/ 3608 h 3608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7068" h="3608">
                <a:moveTo>
                  <a:pt x="0" y="3608"/>
                </a:moveTo>
                <a:lnTo>
                  <a:pt x="164" y="3585"/>
                </a:lnTo>
                <a:lnTo>
                  <a:pt x="328" y="3561"/>
                </a:lnTo>
                <a:lnTo>
                  <a:pt x="493" y="3546"/>
                </a:lnTo>
                <a:lnTo>
                  <a:pt x="657" y="3521"/>
                </a:lnTo>
                <a:lnTo>
                  <a:pt x="822" y="3488"/>
                </a:lnTo>
                <a:lnTo>
                  <a:pt x="987" y="3439"/>
                </a:lnTo>
                <a:lnTo>
                  <a:pt x="1150" y="3374"/>
                </a:lnTo>
                <a:lnTo>
                  <a:pt x="1315" y="3260"/>
                </a:lnTo>
                <a:lnTo>
                  <a:pt x="1479" y="3116"/>
                </a:lnTo>
                <a:lnTo>
                  <a:pt x="1644" y="2934"/>
                </a:lnTo>
                <a:lnTo>
                  <a:pt x="1808" y="2744"/>
                </a:lnTo>
                <a:lnTo>
                  <a:pt x="1972" y="2523"/>
                </a:lnTo>
                <a:lnTo>
                  <a:pt x="2138" y="2348"/>
                </a:lnTo>
                <a:lnTo>
                  <a:pt x="2301" y="2132"/>
                </a:lnTo>
                <a:lnTo>
                  <a:pt x="2465" y="2003"/>
                </a:lnTo>
                <a:lnTo>
                  <a:pt x="2630" y="1859"/>
                </a:lnTo>
                <a:lnTo>
                  <a:pt x="2795" y="1800"/>
                </a:lnTo>
                <a:lnTo>
                  <a:pt x="2959" y="1671"/>
                </a:lnTo>
                <a:lnTo>
                  <a:pt x="3123" y="1531"/>
                </a:lnTo>
                <a:lnTo>
                  <a:pt x="3288" y="1512"/>
                </a:lnTo>
                <a:lnTo>
                  <a:pt x="3452" y="1491"/>
                </a:lnTo>
                <a:lnTo>
                  <a:pt x="3616" y="1562"/>
                </a:lnTo>
                <a:lnTo>
                  <a:pt x="3780" y="1494"/>
                </a:lnTo>
                <a:lnTo>
                  <a:pt x="3946" y="1334"/>
                </a:lnTo>
                <a:lnTo>
                  <a:pt x="4110" y="1256"/>
                </a:lnTo>
                <a:lnTo>
                  <a:pt x="4274" y="1149"/>
                </a:lnTo>
                <a:lnTo>
                  <a:pt x="4439" y="1089"/>
                </a:lnTo>
                <a:lnTo>
                  <a:pt x="4603" y="1138"/>
                </a:lnTo>
                <a:lnTo>
                  <a:pt x="4767" y="1032"/>
                </a:lnTo>
                <a:lnTo>
                  <a:pt x="4932" y="1050"/>
                </a:lnTo>
                <a:lnTo>
                  <a:pt x="5096" y="873"/>
                </a:lnTo>
                <a:lnTo>
                  <a:pt x="5260" y="959"/>
                </a:lnTo>
                <a:lnTo>
                  <a:pt x="5425" y="868"/>
                </a:lnTo>
                <a:lnTo>
                  <a:pt x="5590" y="862"/>
                </a:lnTo>
                <a:lnTo>
                  <a:pt x="5754" y="653"/>
                </a:lnTo>
                <a:lnTo>
                  <a:pt x="5918" y="334"/>
                </a:lnTo>
                <a:lnTo>
                  <a:pt x="6083" y="368"/>
                </a:lnTo>
                <a:lnTo>
                  <a:pt x="6247" y="305"/>
                </a:lnTo>
                <a:lnTo>
                  <a:pt x="6411" y="161"/>
                </a:lnTo>
                <a:lnTo>
                  <a:pt x="6575" y="76"/>
                </a:lnTo>
                <a:lnTo>
                  <a:pt x="6741" y="19"/>
                </a:lnTo>
                <a:lnTo>
                  <a:pt x="6904" y="0"/>
                </a:lnTo>
                <a:lnTo>
                  <a:pt x="7068" y="1439"/>
                </a:lnTo>
                <a:lnTo>
                  <a:pt x="6904" y="52"/>
                </a:lnTo>
                <a:lnTo>
                  <a:pt x="6741" y="69"/>
                </a:lnTo>
                <a:lnTo>
                  <a:pt x="6575" y="87"/>
                </a:lnTo>
                <a:lnTo>
                  <a:pt x="6411" y="190"/>
                </a:lnTo>
                <a:lnTo>
                  <a:pt x="6247" y="318"/>
                </a:lnTo>
                <a:lnTo>
                  <a:pt x="6083" y="379"/>
                </a:lnTo>
                <a:lnTo>
                  <a:pt x="5918" y="342"/>
                </a:lnTo>
                <a:lnTo>
                  <a:pt x="5754" y="668"/>
                </a:lnTo>
                <a:lnTo>
                  <a:pt x="5590" y="865"/>
                </a:lnTo>
                <a:lnTo>
                  <a:pt x="5425" y="868"/>
                </a:lnTo>
                <a:lnTo>
                  <a:pt x="5260" y="959"/>
                </a:lnTo>
                <a:lnTo>
                  <a:pt x="5096" y="873"/>
                </a:lnTo>
                <a:lnTo>
                  <a:pt x="4932" y="1050"/>
                </a:lnTo>
                <a:lnTo>
                  <a:pt x="4767" y="1032"/>
                </a:lnTo>
                <a:lnTo>
                  <a:pt x="4603" y="1138"/>
                </a:lnTo>
                <a:lnTo>
                  <a:pt x="4439" y="1089"/>
                </a:lnTo>
                <a:lnTo>
                  <a:pt x="4274" y="1149"/>
                </a:lnTo>
                <a:lnTo>
                  <a:pt x="4110" y="1256"/>
                </a:lnTo>
                <a:lnTo>
                  <a:pt x="3946" y="1334"/>
                </a:lnTo>
                <a:lnTo>
                  <a:pt x="3780" y="1494"/>
                </a:lnTo>
                <a:lnTo>
                  <a:pt x="3616" y="1562"/>
                </a:lnTo>
                <a:lnTo>
                  <a:pt x="3452" y="1491"/>
                </a:lnTo>
                <a:lnTo>
                  <a:pt x="3288" y="1512"/>
                </a:lnTo>
                <a:lnTo>
                  <a:pt x="3123" y="1531"/>
                </a:lnTo>
                <a:lnTo>
                  <a:pt x="2959" y="1671"/>
                </a:lnTo>
                <a:lnTo>
                  <a:pt x="2795" y="1800"/>
                </a:lnTo>
                <a:lnTo>
                  <a:pt x="2630" y="1859"/>
                </a:lnTo>
                <a:lnTo>
                  <a:pt x="2465" y="2003"/>
                </a:lnTo>
                <a:lnTo>
                  <a:pt x="2301" y="2132"/>
                </a:lnTo>
                <a:lnTo>
                  <a:pt x="2138" y="2348"/>
                </a:lnTo>
                <a:lnTo>
                  <a:pt x="1972" y="2523"/>
                </a:lnTo>
                <a:lnTo>
                  <a:pt x="1808" y="2744"/>
                </a:lnTo>
                <a:lnTo>
                  <a:pt x="1644" y="2934"/>
                </a:lnTo>
                <a:lnTo>
                  <a:pt x="1479" y="3116"/>
                </a:lnTo>
                <a:lnTo>
                  <a:pt x="1315" y="3260"/>
                </a:lnTo>
                <a:lnTo>
                  <a:pt x="1150" y="3374"/>
                </a:lnTo>
                <a:lnTo>
                  <a:pt x="987" y="3439"/>
                </a:lnTo>
                <a:lnTo>
                  <a:pt x="822" y="3488"/>
                </a:lnTo>
                <a:lnTo>
                  <a:pt x="657" y="3521"/>
                </a:lnTo>
                <a:lnTo>
                  <a:pt x="493" y="3546"/>
                </a:lnTo>
                <a:lnTo>
                  <a:pt x="328" y="3561"/>
                </a:lnTo>
                <a:lnTo>
                  <a:pt x="164" y="3585"/>
                </a:lnTo>
                <a:lnTo>
                  <a:pt x="0" y="3608"/>
                </a:lnTo>
                <a:close/>
              </a:path>
            </a:pathLst>
          </a:custGeom>
          <a:solidFill>
            <a:srgbClr val="FF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895" name="Freeform 39"/>
          <p:cNvSpPr>
            <a:spLocks/>
          </p:cNvSpPr>
          <p:nvPr/>
        </p:nvSpPr>
        <p:spPr bwMode="auto">
          <a:xfrm>
            <a:off x="1622425" y="3576638"/>
            <a:ext cx="4171950" cy="2093912"/>
          </a:xfrm>
          <a:custGeom>
            <a:avLst/>
            <a:gdLst>
              <a:gd name="T0" fmla="*/ 2147483647 w 7068"/>
              <a:gd name="T1" fmla="*/ 2147483647 h 3608"/>
              <a:gd name="T2" fmla="*/ 2147483647 w 7068"/>
              <a:gd name="T3" fmla="*/ 2147483647 h 3608"/>
              <a:gd name="T4" fmla="*/ 2147483647 w 7068"/>
              <a:gd name="T5" fmla="*/ 2147483647 h 3608"/>
              <a:gd name="T6" fmla="*/ 2147483647 w 7068"/>
              <a:gd name="T7" fmla="*/ 2147483647 h 3608"/>
              <a:gd name="T8" fmla="*/ 2147483647 w 7068"/>
              <a:gd name="T9" fmla="*/ 2147483647 h 3608"/>
              <a:gd name="T10" fmla="*/ 2147483647 w 7068"/>
              <a:gd name="T11" fmla="*/ 2147483647 h 3608"/>
              <a:gd name="T12" fmla="*/ 2147483647 w 7068"/>
              <a:gd name="T13" fmla="*/ 2147483647 h 3608"/>
              <a:gd name="T14" fmla="*/ 2147483647 w 7068"/>
              <a:gd name="T15" fmla="*/ 2147483647 h 3608"/>
              <a:gd name="T16" fmla="*/ 2147483647 w 7068"/>
              <a:gd name="T17" fmla="*/ 2147483647 h 3608"/>
              <a:gd name="T18" fmla="*/ 2147483647 w 7068"/>
              <a:gd name="T19" fmla="*/ 2147483647 h 3608"/>
              <a:gd name="T20" fmla="*/ 2147483647 w 7068"/>
              <a:gd name="T21" fmla="*/ 2147483647 h 3608"/>
              <a:gd name="T22" fmla="*/ 2147483647 w 7068"/>
              <a:gd name="T23" fmla="*/ 2147483647 h 3608"/>
              <a:gd name="T24" fmla="*/ 2147483647 w 7068"/>
              <a:gd name="T25" fmla="*/ 2147483647 h 3608"/>
              <a:gd name="T26" fmla="*/ 2147483647 w 7068"/>
              <a:gd name="T27" fmla="*/ 2147483647 h 3608"/>
              <a:gd name="T28" fmla="*/ 2147483647 w 7068"/>
              <a:gd name="T29" fmla="*/ 2147483647 h 3608"/>
              <a:gd name="T30" fmla="*/ 2147483647 w 7068"/>
              <a:gd name="T31" fmla="*/ 2147483647 h 3608"/>
              <a:gd name="T32" fmla="*/ 2147483647 w 7068"/>
              <a:gd name="T33" fmla="*/ 2147483647 h 3608"/>
              <a:gd name="T34" fmla="*/ 2147483647 w 7068"/>
              <a:gd name="T35" fmla="*/ 2147483647 h 3608"/>
              <a:gd name="T36" fmla="*/ 2147483647 w 7068"/>
              <a:gd name="T37" fmla="*/ 2147483647 h 3608"/>
              <a:gd name="T38" fmla="*/ 2147483647 w 7068"/>
              <a:gd name="T39" fmla="*/ 2147483647 h 3608"/>
              <a:gd name="T40" fmla="*/ 2147483647 w 7068"/>
              <a:gd name="T41" fmla="*/ 2147483647 h 3608"/>
              <a:gd name="T42" fmla="*/ 2147483647 w 7068"/>
              <a:gd name="T43" fmla="*/ 2147483647 h 3608"/>
              <a:gd name="T44" fmla="*/ 2147483647 w 7068"/>
              <a:gd name="T45" fmla="*/ 2147483647 h 3608"/>
              <a:gd name="T46" fmla="*/ 2147483647 w 7068"/>
              <a:gd name="T47" fmla="*/ 2147483647 h 3608"/>
              <a:gd name="T48" fmla="*/ 2147483647 w 7068"/>
              <a:gd name="T49" fmla="*/ 2147483647 h 3608"/>
              <a:gd name="T50" fmla="*/ 2147483647 w 7068"/>
              <a:gd name="T51" fmla="*/ 2147483647 h 3608"/>
              <a:gd name="T52" fmla="*/ 2147483647 w 7068"/>
              <a:gd name="T53" fmla="*/ 2147483647 h 3608"/>
              <a:gd name="T54" fmla="*/ 2147483647 w 7068"/>
              <a:gd name="T55" fmla="*/ 2147483647 h 3608"/>
              <a:gd name="T56" fmla="*/ 2147483647 w 7068"/>
              <a:gd name="T57" fmla="*/ 2147483647 h 3608"/>
              <a:gd name="T58" fmla="*/ 2147483647 w 7068"/>
              <a:gd name="T59" fmla="*/ 2147483647 h 3608"/>
              <a:gd name="T60" fmla="*/ 2147483647 w 7068"/>
              <a:gd name="T61" fmla="*/ 2147483647 h 3608"/>
              <a:gd name="T62" fmla="*/ 2147483647 w 7068"/>
              <a:gd name="T63" fmla="*/ 2147483647 h 3608"/>
              <a:gd name="T64" fmla="*/ 2147483647 w 7068"/>
              <a:gd name="T65" fmla="*/ 2147483647 h 3608"/>
              <a:gd name="T66" fmla="*/ 2147483647 w 7068"/>
              <a:gd name="T67" fmla="*/ 2147483647 h 3608"/>
              <a:gd name="T68" fmla="*/ 2147483647 w 7068"/>
              <a:gd name="T69" fmla="*/ 2147483647 h 3608"/>
              <a:gd name="T70" fmla="*/ 2147483647 w 7068"/>
              <a:gd name="T71" fmla="*/ 2147483647 h 3608"/>
              <a:gd name="T72" fmla="*/ 2147483647 w 7068"/>
              <a:gd name="T73" fmla="*/ 2147483647 h 3608"/>
              <a:gd name="T74" fmla="*/ 2147483647 w 7068"/>
              <a:gd name="T75" fmla="*/ 2147483647 h 3608"/>
              <a:gd name="T76" fmla="*/ 2147483647 w 7068"/>
              <a:gd name="T77" fmla="*/ 2147483647 h 3608"/>
              <a:gd name="T78" fmla="*/ 2147483647 w 7068"/>
              <a:gd name="T79" fmla="*/ 2147483647 h 3608"/>
              <a:gd name="T80" fmla="*/ 2147483647 w 7068"/>
              <a:gd name="T81" fmla="*/ 2147483647 h 3608"/>
              <a:gd name="T82" fmla="*/ 2147483647 w 7068"/>
              <a:gd name="T83" fmla="*/ 2147483647 h 3608"/>
              <a:gd name="T84" fmla="*/ 2147483647 w 7068"/>
              <a:gd name="T85" fmla="*/ 2147483647 h 3608"/>
              <a:gd name="T86" fmla="*/ 0 w 7068"/>
              <a:gd name="T87" fmla="*/ 2147483647 h 360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7068"/>
              <a:gd name="T133" fmla="*/ 0 h 3608"/>
              <a:gd name="T134" fmla="*/ 7068 w 7068"/>
              <a:gd name="T135" fmla="*/ 3608 h 3608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7068" h="3608">
                <a:moveTo>
                  <a:pt x="0" y="3608"/>
                </a:moveTo>
                <a:lnTo>
                  <a:pt x="164" y="3585"/>
                </a:lnTo>
                <a:lnTo>
                  <a:pt x="328" y="3561"/>
                </a:lnTo>
                <a:lnTo>
                  <a:pt x="493" y="3546"/>
                </a:lnTo>
                <a:lnTo>
                  <a:pt x="657" y="3521"/>
                </a:lnTo>
                <a:lnTo>
                  <a:pt x="822" y="3488"/>
                </a:lnTo>
                <a:lnTo>
                  <a:pt x="987" y="3439"/>
                </a:lnTo>
                <a:lnTo>
                  <a:pt x="1150" y="3374"/>
                </a:lnTo>
                <a:lnTo>
                  <a:pt x="1315" y="3260"/>
                </a:lnTo>
                <a:lnTo>
                  <a:pt x="1479" y="3116"/>
                </a:lnTo>
                <a:lnTo>
                  <a:pt x="1644" y="2934"/>
                </a:lnTo>
                <a:lnTo>
                  <a:pt x="1808" y="2744"/>
                </a:lnTo>
                <a:lnTo>
                  <a:pt x="1972" y="2523"/>
                </a:lnTo>
                <a:lnTo>
                  <a:pt x="2138" y="2348"/>
                </a:lnTo>
                <a:lnTo>
                  <a:pt x="2301" y="2132"/>
                </a:lnTo>
                <a:lnTo>
                  <a:pt x="2465" y="2003"/>
                </a:lnTo>
                <a:lnTo>
                  <a:pt x="2630" y="1859"/>
                </a:lnTo>
                <a:lnTo>
                  <a:pt x="2795" y="1800"/>
                </a:lnTo>
                <a:lnTo>
                  <a:pt x="2959" y="1671"/>
                </a:lnTo>
                <a:lnTo>
                  <a:pt x="3123" y="1531"/>
                </a:lnTo>
                <a:lnTo>
                  <a:pt x="3288" y="1512"/>
                </a:lnTo>
                <a:lnTo>
                  <a:pt x="3452" y="1491"/>
                </a:lnTo>
                <a:lnTo>
                  <a:pt x="3616" y="1562"/>
                </a:lnTo>
                <a:lnTo>
                  <a:pt x="3780" y="1494"/>
                </a:lnTo>
                <a:lnTo>
                  <a:pt x="3946" y="1334"/>
                </a:lnTo>
                <a:lnTo>
                  <a:pt x="4110" y="1256"/>
                </a:lnTo>
                <a:lnTo>
                  <a:pt x="4274" y="1149"/>
                </a:lnTo>
                <a:lnTo>
                  <a:pt x="4439" y="1089"/>
                </a:lnTo>
                <a:lnTo>
                  <a:pt x="4603" y="1138"/>
                </a:lnTo>
                <a:lnTo>
                  <a:pt x="4767" y="1032"/>
                </a:lnTo>
                <a:lnTo>
                  <a:pt x="4932" y="1050"/>
                </a:lnTo>
                <a:lnTo>
                  <a:pt x="5096" y="873"/>
                </a:lnTo>
                <a:lnTo>
                  <a:pt x="5260" y="959"/>
                </a:lnTo>
                <a:lnTo>
                  <a:pt x="5425" y="868"/>
                </a:lnTo>
                <a:lnTo>
                  <a:pt x="5590" y="862"/>
                </a:lnTo>
                <a:lnTo>
                  <a:pt x="5754" y="653"/>
                </a:lnTo>
                <a:lnTo>
                  <a:pt x="5918" y="334"/>
                </a:lnTo>
                <a:lnTo>
                  <a:pt x="6083" y="368"/>
                </a:lnTo>
                <a:lnTo>
                  <a:pt x="6247" y="305"/>
                </a:lnTo>
                <a:lnTo>
                  <a:pt x="6411" y="161"/>
                </a:lnTo>
                <a:lnTo>
                  <a:pt x="6575" y="76"/>
                </a:lnTo>
                <a:lnTo>
                  <a:pt x="6741" y="19"/>
                </a:lnTo>
                <a:lnTo>
                  <a:pt x="6904" y="0"/>
                </a:lnTo>
                <a:lnTo>
                  <a:pt x="7068" y="1439"/>
                </a:lnTo>
                <a:lnTo>
                  <a:pt x="6904" y="52"/>
                </a:lnTo>
                <a:lnTo>
                  <a:pt x="6741" y="69"/>
                </a:lnTo>
                <a:lnTo>
                  <a:pt x="6575" y="87"/>
                </a:lnTo>
                <a:lnTo>
                  <a:pt x="6411" y="190"/>
                </a:lnTo>
                <a:lnTo>
                  <a:pt x="6247" y="318"/>
                </a:lnTo>
                <a:lnTo>
                  <a:pt x="6083" y="379"/>
                </a:lnTo>
                <a:lnTo>
                  <a:pt x="5918" y="342"/>
                </a:lnTo>
                <a:lnTo>
                  <a:pt x="5754" y="668"/>
                </a:lnTo>
                <a:lnTo>
                  <a:pt x="5590" y="865"/>
                </a:lnTo>
                <a:lnTo>
                  <a:pt x="5425" y="868"/>
                </a:lnTo>
                <a:lnTo>
                  <a:pt x="5260" y="959"/>
                </a:lnTo>
                <a:lnTo>
                  <a:pt x="5096" y="873"/>
                </a:lnTo>
                <a:lnTo>
                  <a:pt x="4932" y="1050"/>
                </a:lnTo>
                <a:lnTo>
                  <a:pt x="4767" y="1032"/>
                </a:lnTo>
                <a:lnTo>
                  <a:pt x="4603" y="1138"/>
                </a:lnTo>
                <a:lnTo>
                  <a:pt x="4439" y="1089"/>
                </a:lnTo>
                <a:lnTo>
                  <a:pt x="4274" y="1149"/>
                </a:lnTo>
                <a:lnTo>
                  <a:pt x="4110" y="1256"/>
                </a:lnTo>
                <a:lnTo>
                  <a:pt x="3946" y="1334"/>
                </a:lnTo>
                <a:lnTo>
                  <a:pt x="3780" y="1494"/>
                </a:lnTo>
                <a:lnTo>
                  <a:pt x="3616" y="1562"/>
                </a:lnTo>
                <a:lnTo>
                  <a:pt x="3452" y="1491"/>
                </a:lnTo>
                <a:lnTo>
                  <a:pt x="3288" y="1512"/>
                </a:lnTo>
                <a:lnTo>
                  <a:pt x="3123" y="1531"/>
                </a:lnTo>
                <a:lnTo>
                  <a:pt x="2959" y="1671"/>
                </a:lnTo>
                <a:lnTo>
                  <a:pt x="2795" y="1800"/>
                </a:lnTo>
                <a:lnTo>
                  <a:pt x="2630" y="1859"/>
                </a:lnTo>
                <a:lnTo>
                  <a:pt x="2465" y="2003"/>
                </a:lnTo>
                <a:lnTo>
                  <a:pt x="2301" y="2132"/>
                </a:lnTo>
                <a:lnTo>
                  <a:pt x="2138" y="2348"/>
                </a:lnTo>
                <a:lnTo>
                  <a:pt x="1972" y="2523"/>
                </a:lnTo>
                <a:lnTo>
                  <a:pt x="1808" y="2744"/>
                </a:lnTo>
                <a:lnTo>
                  <a:pt x="1644" y="2934"/>
                </a:lnTo>
                <a:lnTo>
                  <a:pt x="1479" y="3116"/>
                </a:lnTo>
                <a:lnTo>
                  <a:pt x="1315" y="3260"/>
                </a:lnTo>
                <a:lnTo>
                  <a:pt x="1150" y="3374"/>
                </a:lnTo>
                <a:lnTo>
                  <a:pt x="987" y="3439"/>
                </a:lnTo>
                <a:lnTo>
                  <a:pt x="822" y="3488"/>
                </a:lnTo>
                <a:lnTo>
                  <a:pt x="657" y="3521"/>
                </a:lnTo>
                <a:lnTo>
                  <a:pt x="493" y="3546"/>
                </a:lnTo>
                <a:lnTo>
                  <a:pt x="328" y="3561"/>
                </a:lnTo>
                <a:lnTo>
                  <a:pt x="164" y="3585"/>
                </a:lnTo>
                <a:lnTo>
                  <a:pt x="0" y="3608"/>
                </a:lnTo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42728" name="Freeform 40"/>
          <p:cNvSpPr>
            <a:spLocks/>
          </p:cNvSpPr>
          <p:nvPr/>
        </p:nvSpPr>
        <p:spPr bwMode="auto">
          <a:xfrm>
            <a:off x="5738813" y="2897188"/>
            <a:ext cx="2676525" cy="1208087"/>
          </a:xfrm>
          <a:custGeom>
            <a:avLst/>
            <a:gdLst>
              <a:gd name="T0" fmla="*/ 0 w 1686"/>
              <a:gd name="T1" fmla="*/ 2147483647 h 761"/>
              <a:gd name="T2" fmla="*/ 2147483647 w 1686"/>
              <a:gd name="T3" fmla="*/ 2147483647 h 761"/>
              <a:gd name="T4" fmla="*/ 2147483647 w 1686"/>
              <a:gd name="T5" fmla="*/ 2147483647 h 761"/>
              <a:gd name="T6" fmla="*/ 2147483647 w 1686"/>
              <a:gd name="T7" fmla="*/ 0 h 761"/>
              <a:gd name="T8" fmla="*/ 0 60000 65536"/>
              <a:gd name="T9" fmla="*/ 0 60000 65536"/>
              <a:gd name="T10" fmla="*/ 0 60000 65536"/>
              <a:gd name="T11" fmla="*/ 0 60000 65536"/>
              <a:gd name="T12" fmla="*/ 0 w 1686"/>
              <a:gd name="T13" fmla="*/ 0 h 761"/>
              <a:gd name="T14" fmla="*/ 1686 w 1686"/>
              <a:gd name="T15" fmla="*/ 761 h 76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86" h="761">
                <a:moveTo>
                  <a:pt x="0" y="761"/>
                </a:moveTo>
                <a:lnTo>
                  <a:pt x="464" y="484"/>
                </a:lnTo>
                <a:lnTo>
                  <a:pt x="1075" y="146"/>
                </a:lnTo>
                <a:lnTo>
                  <a:pt x="1686" y="0"/>
                </a:lnTo>
              </a:path>
            </a:pathLst>
          </a:custGeom>
          <a:noFill/>
          <a:ln w="39688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42729" name="Freeform 41"/>
          <p:cNvSpPr>
            <a:spLocks/>
          </p:cNvSpPr>
          <p:nvPr/>
        </p:nvSpPr>
        <p:spPr bwMode="auto">
          <a:xfrm>
            <a:off x="5684838" y="2393950"/>
            <a:ext cx="2730500" cy="1174750"/>
          </a:xfrm>
          <a:custGeom>
            <a:avLst/>
            <a:gdLst>
              <a:gd name="T0" fmla="*/ 0 w 1542"/>
              <a:gd name="T1" fmla="*/ 2147483647 h 675"/>
              <a:gd name="T2" fmla="*/ 2147483647 w 1542"/>
              <a:gd name="T3" fmla="*/ 2147483647 h 675"/>
              <a:gd name="T4" fmla="*/ 2147483647 w 1542"/>
              <a:gd name="T5" fmla="*/ 2147483647 h 675"/>
              <a:gd name="T6" fmla="*/ 2147483647 w 1542"/>
              <a:gd name="T7" fmla="*/ 0 h 675"/>
              <a:gd name="T8" fmla="*/ 0 60000 65536"/>
              <a:gd name="T9" fmla="*/ 0 60000 65536"/>
              <a:gd name="T10" fmla="*/ 0 60000 65536"/>
              <a:gd name="T11" fmla="*/ 0 60000 65536"/>
              <a:gd name="T12" fmla="*/ 0 w 1542"/>
              <a:gd name="T13" fmla="*/ 0 h 675"/>
              <a:gd name="T14" fmla="*/ 1542 w 1542"/>
              <a:gd name="T15" fmla="*/ 675 h 6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42" h="675">
                <a:moveTo>
                  <a:pt x="0" y="675"/>
                </a:moveTo>
                <a:lnTo>
                  <a:pt x="446" y="439"/>
                </a:lnTo>
                <a:lnTo>
                  <a:pt x="994" y="206"/>
                </a:lnTo>
                <a:lnTo>
                  <a:pt x="1542" y="0"/>
                </a:lnTo>
              </a:path>
            </a:pathLst>
          </a:custGeom>
          <a:noFill/>
          <a:ln w="28575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42730" name="Freeform 42"/>
          <p:cNvSpPr>
            <a:spLocks/>
          </p:cNvSpPr>
          <p:nvPr/>
        </p:nvSpPr>
        <p:spPr bwMode="auto">
          <a:xfrm>
            <a:off x="5776913" y="4438650"/>
            <a:ext cx="2638425" cy="258763"/>
          </a:xfrm>
          <a:custGeom>
            <a:avLst/>
            <a:gdLst>
              <a:gd name="T0" fmla="*/ 0 w 1490"/>
              <a:gd name="T1" fmla="*/ 0 h 149"/>
              <a:gd name="T2" fmla="*/ 2147483647 w 1490"/>
              <a:gd name="T3" fmla="*/ 2147483647 h 149"/>
              <a:gd name="T4" fmla="*/ 2147483647 w 1490"/>
              <a:gd name="T5" fmla="*/ 2147483647 h 149"/>
              <a:gd name="T6" fmla="*/ 2147483647 w 1490"/>
              <a:gd name="T7" fmla="*/ 2147483647 h 149"/>
              <a:gd name="T8" fmla="*/ 0 60000 65536"/>
              <a:gd name="T9" fmla="*/ 0 60000 65536"/>
              <a:gd name="T10" fmla="*/ 0 60000 65536"/>
              <a:gd name="T11" fmla="*/ 0 60000 65536"/>
              <a:gd name="T12" fmla="*/ 0 w 1490"/>
              <a:gd name="T13" fmla="*/ 0 h 149"/>
              <a:gd name="T14" fmla="*/ 1490 w 1490"/>
              <a:gd name="T15" fmla="*/ 149 h 1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90" h="149">
                <a:moveTo>
                  <a:pt x="0" y="0"/>
                </a:moveTo>
                <a:lnTo>
                  <a:pt x="394" y="16"/>
                </a:lnTo>
                <a:lnTo>
                  <a:pt x="942" y="120"/>
                </a:lnTo>
                <a:lnTo>
                  <a:pt x="1490" y="149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899" name="Freeform 43"/>
          <p:cNvSpPr>
            <a:spLocks/>
          </p:cNvSpPr>
          <p:nvPr/>
        </p:nvSpPr>
        <p:spPr bwMode="auto">
          <a:xfrm>
            <a:off x="1622425" y="4102100"/>
            <a:ext cx="4129088" cy="1644650"/>
          </a:xfrm>
          <a:custGeom>
            <a:avLst/>
            <a:gdLst>
              <a:gd name="T0" fmla="*/ 0 w 2332"/>
              <a:gd name="T1" fmla="*/ 2147483647 h 945"/>
              <a:gd name="T2" fmla="*/ 2147483647 w 2332"/>
              <a:gd name="T3" fmla="*/ 2147483647 h 945"/>
              <a:gd name="T4" fmla="*/ 2147483647 w 2332"/>
              <a:gd name="T5" fmla="*/ 2147483647 h 945"/>
              <a:gd name="T6" fmla="*/ 2147483647 w 2332"/>
              <a:gd name="T7" fmla="*/ 2147483647 h 945"/>
              <a:gd name="T8" fmla="*/ 2147483647 w 2332"/>
              <a:gd name="T9" fmla="*/ 2147483647 h 945"/>
              <a:gd name="T10" fmla="*/ 2147483647 w 2332"/>
              <a:gd name="T11" fmla="*/ 2147483647 h 945"/>
              <a:gd name="T12" fmla="*/ 2147483647 w 2332"/>
              <a:gd name="T13" fmla="*/ 2147483647 h 945"/>
              <a:gd name="T14" fmla="*/ 2147483647 w 2332"/>
              <a:gd name="T15" fmla="*/ 2147483647 h 945"/>
              <a:gd name="T16" fmla="*/ 2147483647 w 2332"/>
              <a:gd name="T17" fmla="*/ 2147483647 h 945"/>
              <a:gd name="T18" fmla="*/ 2147483647 w 2332"/>
              <a:gd name="T19" fmla="*/ 2147483647 h 945"/>
              <a:gd name="T20" fmla="*/ 2147483647 w 2332"/>
              <a:gd name="T21" fmla="*/ 2147483647 h 945"/>
              <a:gd name="T22" fmla="*/ 2147483647 w 2332"/>
              <a:gd name="T23" fmla="*/ 2147483647 h 945"/>
              <a:gd name="T24" fmla="*/ 2147483647 w 2332"/>
              <a:gd name="T25" fmla="*/ 2147483647 h 945"/>
              <a:gd name="T26" fmla="*/ 2147483647 w 2332"/>
              <a:gd name="T27" fmla="*/ 2147483647 h 945"/>
              <a:gd name="T28" fmla="*/ 2147483647 w 2332"/>
              <a:gd name="T29" fmla="*/ 2147483647 h 945"/>
              <a:gd name="T30" fmla="*/ 2147483647 w 2332"/>
              <a:gd name="T31" fmla="*/ 2147483647 h 945"/>
              <a:gd name="T32" fmla="*/ 2147483647 w 2332"/>
              <a:gd name="T33" fmla="*/ 2147483647 h 945"/>
              <a:gd name="T34" fmla="*/ 2147483647 w 2332"/>
              <a:gd name="T35" fmla="*/ 2147483647 h 945"/>
              <a:gd name="T36" fmla="*/ 2147483647 w 2332"/>
              <a:gd name="T37" fmla="*/ 2147483647 h 945"/>
              <a:gd name="T38" fmla="*/ 2147483647 w 2332"/>
              <a:gd name="T39" fmla="*/ 2147483647 h 945"/>
              <a:gd name="T40" fmla="*/ 2147483647 w 2332"/>
              <a:gd name="T41" fmla="*/ 2147483647 h 945"/>
              <a:gd name="T42" fmla="*/ 2147483647 w 2332"/>
              <a:gd name="T43" fmla="*/ 2147483647 h 945"/>
              <a:gd name="T44" fmla="*/ 2147483647 w 2332"/>
              <a:gd name="T45" fmla="*/ 2147483647 h 945"/>
              <a:gd name="T46" fmla="*/ 2147483647 w 2332"/>
              <a:gd name="T47" fmla="*/ 2147483647 h 945"/>
              <a:gd name="T48" fmla="*/ 2147483647 w 2332"/>
              <a:gd name="T49" fmla="*/ 2147483647 h 945"/>
              <a:gd name="T50" fmla="*/ 2147483647 w 2332"/>
              <a:gd name="T51" fmla="*/ 2147483647 h 945"/>
              <a:gd name="T52" fmla="*/ 2147483647 w 2332"/>
              <a:gd name="T53" fmla="*/ 2147483647 h 945"/>
              <a:gd name="T54" fmla="*/ 2147483647 w 2332"/>
              <a:gd name="T55" fmla="*/ 2147483647 h 945"/>
              <a:gd name="T56" fmla="*/ 2147483647 w 2332"/>
              <a:gd name="T57" fmla="*/ 2147483647 h 945"/>
              <a:gd name="T58" fmla="*/ 2147483647 w 2332"/>
              <a:gd name="T59" fmla="*/ 2147483647 h 945"/>
              <a:gd name="T60" fmla="*/ 2147483647 w 2332"/>
              <a:gd name="T61" fmla="*/ 2147483647 h 945"/>
              <a:gd name="T62" fmla="*/ 2147483647 w 2332"/>
              <a:gd name="T63" fmla="*/ 2147483647 h 945"/>
              <a:gd name="T64" fmla="*/ 2147483647 w 2332"/>
              <a:gd name="T65" fmla="*/ 2147483647 h 945"/>
              <a:gd name="T66" fmla="*/ 2147483647 w 2332"/>
              <a:gd name="T67" fmla="*/ 2147483647 h 945"/>
              <a:gd name="T68" fmla="*/ 2147483647 w 2332"/>
              <a:gd name="T69" fmla="*/ 2147483647 h 945"/>
              <a:gd name="T70" fmla="*/ 2147483647 w 2332"/>
              <a:gd name="T71" fmla="*/ 2147483647 h 945"/>
              <a:gd name="T72" fmla="*/ 2147483647 w 2332"/>
              <a:gd name="T73" fmla="*/ 2147483647 h 945"/>
              <a:gd name="T74" fmla="*/ 2147483647 w 2332"/>
              <a:gd name="T75" fmla="*/ 2147483647 h 945"/>
              <a:gd name="T76" fmla="*/ 2147483647 w 2332"/>
              <a:gd name="T77" fmla="*/ 2147483647 h 945"/>
              <a:gd name="T78" fmla="*/ 2147483647 w 2332"/>
              <a:gd name="T79" fmla="*/ 2147483647 h 945"/>
              <a:gd name="T80" fmla="*/ 2147483647 w 2332"/>
              <a:gd name="T81" fmla="*/ 2147483647 h 945"/>
              <a:gd name="T82" fmla="*/ 2147483647 w 2332"/>
              <a:gd name="T83" fmla="*/ 0 h 945"/>
              <a:gd name="T84" fmla="*/ 2147483647 w 2332"/>
              <a:gd name="T85" fmla="*/ 2147483647 h 94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332"/>
              <a:gd name="T130" fmla="*/ 0 h 945"/>
              <a:gd name="T131" fmla="*/ 2332 w 2332"/>
              <a:gd name="T132" fmla="*/ 945 h 945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332" h="945">
                <a:moveTo>
                  <a:pt x="0" y="945"/>
                </a:moveTo>
                <a:lnTo>
                  <a:pt x="55" y="930"/>
                </a:lnTo>
                <a:lnTo>
                  <a:pt x="109" y="935"/>
                </a:lnTo>
                <a:lnTo>
                  <a:pt x="164" y="938"/>
                </a:lnTo>
                <a:lnTo>
                  <a:pt x="219" y="940"/>
                </a:lnTo>
                <a:lnTo>
                  <a:pt x="274" y="897"/>
                </a:lnTo>
                <a:lnTo>
                  <a:pt x="329" y="862"/>
                </a:lnTo>
                <a:lnTo>
                  <a:pt x="383" y="850"/>
                </a:lnTo>
                <a:lnTo>
                  <a:pt x="438" y="853"/>
                </a:lnTo>
                <a:lnTo>
                  <a:pt x="493" y="843"/>
                </a:lnTo>
                <a:lnTo>
                  <a:pt x="548" y="862"/>
                </a:lnTo>
                <a:lnTo>
                  <a:pt x="603" y="860"/>
                </a:lnTo>
                <a:lnTo>
                  <a:pt x="658" y="870"/>
                </a:lnTo>
                <a:lnTo>
                  <a:pt x="713" y="857"/>
                </a:lnTo>
                <a:lnTo>
                  <a:pt x="767" y="790"/>
                </a:lnTo>
                <a:lnTo>
                  <a:pt x="822" y="732"/>
                </a:lnTo>
                <a:lnTo>
                  <a:pt x="877" y="693"/>
                </a:lnTo>
                <a:lnTo>
                  <a:pt x="932" y="652"/>
                </a:lnTo>
                <a:lnTo>
                  <a:pt x="987" y="587"/>
                </a:lnTo>
                <a:lnTo>
                  <a:pt x="1041" y="538"/>
                </a:lnTo>
                <a:lnTo>
                  <a:pt x="1096" y="487"/>
                </a:lnTo>
                <a:lnTo>
                  <a:pt x="1151" y="448"/>
                </a:lnTo>
                <a:lnTo>
                  <a:pt x="1206" y="405"/>
                </a:lnTo>
                <a:lnTo>
                  <a:pt x="1260" y="388"/>
                </a:lnTo>
                <a:lnTo>
                  <a:pt x="1316" y="339"/>
                </a:lnTo>
                <a:lnTo>
                  <a:pt x="1370" y="339"/>
                </a:lnTo>
                <a:lnTo>
                  <a:pt x="1425" y="284"/>
                </a:lnTo>
                <a:lnTo>
                  <a:pt x="1480" y="257"/>
                </a:lnTo>
                <a:lnTo>
                  <a:pt x="1535" y="206"/>
                </a:lnTo>
                <a:lnTo>
                  <a:pt x="1589" y="136"/>
                </a:lnTo>
                <a:lnTo>
                  <a:pt x="1644" y="78"/>
                </a:lnTo>
                <a:lnTo>
                  <a:pt x="1699" y="59"/>
                </a:lnTo>
                <a:lnTo>
                  <a:pt x="1754" y="90"/>
                </a:lnTo>
                <a:lnTo>
                  <a:pt x="1809" y="131"/>
                </a:lnTo>
                <a:lnTo>
                  <a:pt x="1864" y="117"/>
                </a:lnTo>
                <a:lnTo>
                  <a:pt x="1919" y="54"/>
                </a:lnTo>
                <a:lnTo>
                  <a:pt x="1973" y="97"/>
                </a:lnTo>
                <a:lnTo>
                  <a:pt x="2028" y="100"/>
                </a:lnTo>
                <a:lnTo>
                  <a:pt x="2083" y="63"/>
                </a:lnTo>
                <a:lnTo>
                  <a:pt x="2138" y="22"/>
                </a:lnTo>
                <a:lnTo>
                  <a:pt x="2192" y="15"/>
                </a:lnTo>
                <a:lnTo>
                  <a:pt x="2248" y="0"/>
                </a:lnTo>
                <a:lnTo>
                  <a:pt x="2332" y="12"/>
                </a:lnTo>
              </a:path>
            </a:pathLst>
          </a:custGeom>
          <a:noFill/>
          <a:ln w="39688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00" name="Line 44"/>
          <p:cNvSpPr>
            <a:spLocks noChangeShapeType="1"/>
          </p:cNvSpPr>
          <p:nvPr/>
        </p:nvSpPr>
        <p:spPr bwMode="auto">
          <a:xfrm flipV="1">
            <a:off x="1622425" y="5773738"/>
            <a:ext cx="1588" cy="984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01" name="Line 45"/>
          <p:cNvSpPr>
            <a:spLocks noChangeShapeType="1"/>
          </p:cNvSpPr>
          <p:nvPr/>
        </p:nvSpPr>
        <p:spPr bwMode="auto">
          <a:xfrm flipV="1">
            <a:off x="1720850" y="5773738"/>
            <a:ext cx="1588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02" name="Line 46"/>
          <p:cNvSpPr>
            <a:spLocks noChangeShapeType="1"/>
          </p:cNvSpPr>
          <p:nvPr/>
        </p:nvSpPr>
        <p:spPr bwMode="auto">
          <a:xfrm flipV="1">
            <a:off x="1817688" y="5773738"/>
            <a:ext cx="1587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03" name="Line 47"/>
          <p:cNvSpPr>
            <a:spLocks noChangeShapeType="1"/>
          </p:cNvSpPr>
          <p:nvPr/>
        </p:nvSpPr>
        <p:spPr bwMode="auto">
          <a:xfrm flipV="1">
            <a:off x="1914525" y="5773738"/>
            <a:ext cx="1588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04" name="Line 48"/>
          <p:cNvSpPr>
            <a:spLocks noChangeShapeType="1"/>
          </p:cNvSpPr>
          <p:nvPr/>
        </p:nvSpPr>
        <p:spPr bwMode="auto">
          <a:xfrm flipV="1">
            <a:off x="2009775" y="5773738"/>
            <a:ext cx="3175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05" name="Line 49"/>
          <p:cNvSpPr>
            <a:spLocks noChangeShapeType="1"/>
          </p:cNvSpPr>
          <p:nvPr/>
        </p:nvSpPr>
        <p:spPr bwMode="auto">
          <a:xfrm flipV="1">
            <a:off x="2108200" y="5773738"/>
            <a:ext cx="1588" cy="984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06" name="Line 50"/>
          <p:cNvSpPr>
            <a:spLocks noChangeShapeType="1"/>
          </p:cNvSpPr>
          <p:nvPr/>
        </p:nvSpPr>
        <p:spPr bwMode="auto">
          <a:xfrm flipV="1">
            <a:off x="2205038" y="5773738"/>
            <a:ext cx="1587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07" name="Line 51"/>
          <p:cNvSpPr>
            <a:spLocks noChangeShapeType="1"/>
          </p:cNvSpPr>
          <p:nvPr/>
        </p:nvSpPr>
        <p:spPr bwMode="auto">
          <a:xfrm flipV="1">
            <a:off x="2303463" y="5773738"/>
            <a:ext cx="1587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08" name="Line 52"/>
          <p:cNvSpPr>
            <a:spLocks noChangeShapeType="1"/>
          </p:cNvSpPr>
          <p:nvPr/>
        </p:nvSpPr>
        <p:spPr bwMode="auto">
          <a:xfrm flipV="1">
            <a:off x="2400300" y="5773738"/>
            <a:ext cx="1588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09" name="Line 53"/>
          <p:cNvSpPr>
            <a:spLocks noChangeShapeType="1"/>
          </p:cNvSpPr>
          <p:nvPr/>
        </p:nvSpPr>
        <p:spPr bwMode="auto">
          <a:xfrm flipV="1">
            <a:off x="2495550" y="5773738"/>
            <a:ext cx="1588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10" name="Line 54"/>
          <p:cNvSpPr>
            <a:spLocks noChangeShapeType="1"/>
          </p:cNvSpPr>
          <p:nvPr/>
        </p:nvSpPr>
        <p:spPr bwMode="auto">
          <a:xfrm flipV="1">
            <a:off x="2592388" y="5773738"/>
            <a:ext cx="3175" cy="984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11" name="Line 55"/>
          <p:cNvSpPr>
            <a:spLocks noChangeShapeType="1"/>
          </p:cNvSpPr>
          <p:nvPr/>
        </p:nvSpPr>
        <p:spPr bwMode="auto">
          <a:xfrm flipV="1">
            <a:off x="2690813" y="5773738"/>
            <a:ext cx="1587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12" name="Line 56"/>
          <p:cNvSpPr>
            <a:spLocks noChangeShapeType="1"/>
          </p:cNvSpPr>
          <p:nvPr/>
        </p:nvSpPr>
        <p:spPr bwMode="auto">
          <a:xfrm flipV="1">
            <a:off x="2787650" y="5773738"/>
            <a:ext cx="1588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13" name="Line 57"/>
          <p:cNvSpPr>
            <a:spLocks noChangeShapeType="1"/>
          </p:cNvSpPr>
          <p:nvPr/>
        </p:nvSpPr>
        <p:spPr bwMode="auto">
          <a:xfrm flipV="1">
            <a:off x="2884488" y="5773738"/>
            <a:ext cx="3175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14" name="Line 58"/>
          <p:cNvSpPr>
            <a:spLocks noChangeShapeType="1"/>
          </p:cNvSpPr>
          <p:nvPr/>
        </p:nvSpPr>
        <p:spPr bwMode="auto">
          <a:xfrm flipV="1">
            <a:off x="2981325" y="5773738"/>
            <a:ext cx="1588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15" name="Line 59"/>
          <p:cNvSpPr>
            <a:spLocks noChangeShapeType="1"/>
          </p:cNvSpPr>
          <p:nvPr/>
        </p:nvSpPr>
        <p:spPr bwMode="auto">
          <a:xfrm flipV="1">
            <a:off x="3078163" y="5773738"/>
            <a:ext cx="1587" cy="984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16" name="Line 60"/>
          <p:cNvSpPr>
            <a:spLocks noChangeShapeType="1"/>
          </p:cNvSpPr>
          <p:nvPr/>
        </p:nvSpPr>
        <p:spPr bwMode="auto">
          <a:xfrm flipV="1">
            <a:off x="3175000" y="5773738"/>
            <a:ext cx="3175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17" name="Line 61"/>
          <p:cNvSpPr>
            <a:spLocks noChangeShapeType="1"/>
          </p:cNvSpPr>
          <p:nvPr/>
        </p:nvSpPr>
        <p:spPr bwMode="auto">
          <a:xfrm flipV="1">
            <a:off x="3273425" y="5773738"/>
            <a:ext cx="1588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18" name="Line 62"/>
          <p:cNvSpPr>
            <a:spLocks noChangeShapeType="1"/>
          </p:cNvSpPr>
          <p:nvPr/>
        </p:nvSpPr>
        <p:spPr bwMode="auto">
          <a:xfrm flipV="1">
            <a:off x="3370263" y="5773738"/>
            <a:ext cx="1587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19" name="Line 63"/>
          <p:cNvSpPr>
            <a:spLocks noChangeShapeType="1"/>
          </p:cNvSpPr>
          <p:nvPr/>
        </p:nvSpPr>
        <p:spPr bwMode="auto">
          <a:xfrm flipV="1">
            <a:off x="3465513" y="5773738"/>
            <a:ext cx="1587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20" name="Line 64"/>
          <p:cNvSpPr>
            <a:spLocks noChangeShapeType="1"/>
          </p:cNvSpPr>
          <p:nvPr/>
        </p:nvSpPr>
        <p:spPr bwMode="auto">
          <a:xfrm flipV="1">
            <a:off x="3563938" y="5773738"/>
            <a:ext cx="1587" cy="984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21" name="Line 65"/>
          <p:cNvSpPr>
            <a:spLocks noChangeShapeType="1"/>
          </p:cNvSpPr>
          <p:nvPr/>
        </p:nvSpPr>
        <p:spPr bwMode="auto">
          <a:xfrm flipV="1">
            <a:off x="3660775" y="5773738"/>
            <a:ext cx="1588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22" name="Line 66"/>
          <p:cNvSpPr>
            <a:spLocks noChangeShapeType="1"/>
          </p:cNvSpPr>
          <p:nvPr/>
        </p:nvSpPr>
        <p:spPr bwMode="auto">
          <a:xfrm flipV="1">
            <a:off x="3757613" y="5773738"/>
            <a:ext cx="1587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23" name="Line 67"/>
          <p:cNvSpPr>
            <a:spLocks noChangeShapeType="1"/>
          </p:cNvSpPr>
          <p:nvPr/>
        </p:nvSpPr>
        <p:spPr bwMode="auto">
          <a:xfrm flipV="1">
            <a:off x="3854450" y="5773738"/>
            <a:ext cx="1588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24" name="Line 68"/>
          <p:cNvSpPr>
            <a:spLocks noChangeShapeType="1"/>
          </p:cNvSpPr>
          <p:nvPr/>
        </p:nvSpPr>
        <p:spPr bwMode="auto">
          <a:xfrm flipV="1">
            <a:off x="3952875" y="5773738"/>
            <a:ext cx="1588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25" name="Line 69"/>
          <p:cNvSpPr>
            <a:spLocks noChangeShapeType="1"/>
          </p:cNvSpPr>
          <p:nvPr/>
        </p:nvSpPr>
        <p:spPr bwMode="auto">
          <a:xfrm flipV="1">
            <a:off x="4048125" y="5773738"/>
            <a:ext cx="1588" cy="984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26" name="Line 70"/>
          <p:cNvSpPr>
            <a:spLocks noChangeShapeType="1"/>
          </p:cNvSpPr>
          <p:nvPr/>
        </p:nvSpPr>
        <p:spPr bwMode="auto">
          <a:xfrm flipV="1">
            <a:off x="4146550" y="5773738"/>
            <a:ext cx="1588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27" name="Line 71"/>
          <p:cNvSpPr>
            <a:spLocks noChangeShapeType="1"/>
          </p:cNvSpPr>
          <p:nvPr/>
        </p:nvSpPr>
        <p:spPr bwMode="auto">
          <a:xfrm flipV="1">
            <a:off x="4243388" y="5773738"/>
            <a:ext cx="1587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28" name="Line 72"/>
          <p:cNvSpPr>
            <a:spLocks noChangeShapeType="1"/>
          </p:cNvSpPr>
          <p:nvPr/>
        </p:nvSpPr>
        <p:spPr bwMode="auto">
          <a:xfrm flipV="1">
            <a:off x="4340225" y="5773738"/>
            <a:ext cx="1588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29" name="Line 73"/>
          <p:cNvSpPr>
            <a:spLocks noChangeShapeType="1"/>
          </p:cNvSpPr>
          <p:nvPr/>
        </p:nvSpPr>
        <p:spPr bwMode="auto">
          <a:xfrm flipV="1">
            <a:off x="4437063" y="5773738"/>
            <a:ext cx="1587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30" name="Line 74"/>
          <p:cNvSpPr>
            <a:spLocks noChangeShapeType="1"/>
          </p:cNvSpPr>
          <p:nvPr/>
        </p:nvSpPr>
        <p:spPr bwMode="auto">
          <a:xfrm flipV="1">
            <a:off x="4533900" y="5773738"/>
            <a:ext cx="1588" cy="984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31" name="Line 75"/>
          <p:cNvSpPr>
            <a:spLocks noChangeShapeType="1"/>
          </p:cNvSpPr>
          <p:nvPr/>
        </p:nvSpPr>
        <p:spPr bwMode="auto">
          <a:xfrm flipV="1">
            <a:off x="4630738" y="5773738"/>
            <a:ext cx="1587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32" name="Line 76"/>
          <p:cNvSpPr>
            <a:spLocks noChangeShapeType="1"/>
          </p:cNvSpPr>
          <p:nvPr/>
        </p:nvSpPr>
        <p:spPr bwMode="auto">
          <a:xfrm flipV="1">
            <a:off x="4729163" y="5773738"/>
            <a:ext cx="1587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33" name="Line 77"/>
          <p:cNvSpPr>
            <a:spLocks noChangeShapeType="1"/>
          </p:cNvSpPr>
          <p:nvPr/>
        </p:nvSpPr>
        <p:spPr bwMode="auto">
          <a:xfrm flipV="1">
            <a:off x="4826000" y="5773738"/>
            <a:ext cx="1588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34" name="Line 78"/>
          <p:cNvSpPr>
            <a:spLocks noChangeShapeType="1"/>
          </p:cNvSpPr>
          <p:nvPr/>
        </p:nvSpPr>
        <p:spPr bwMode="auto">
          <a:xfrm flipV="1">
            <a:off x="4922838" y="5773738"/>
            <a:ext cx="1587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35" name="Line 79"/>
          <p:cNvSpPr>
            <a:spLocks noChangeShapeType="1"/>
          </p:cNvSpPr>
          <p:nvPr/>
        </p:nvSpPr>
        <p:spPr bwMode="auto">
          <a:xfrm flipV="1">
            <a:off x="5018088" y="5773738"/>
            <a:ext cx="3175" cy="984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36" name="Line 80"/>
          <p:cNvSpPr>
            <a:spLocks noChangeShapeType="1"/>
          </p:cNvSpPr>
          <p:nvPr/>
        </p:nvSpPr>
        <p:spPr bwMode="auto">
          <a:xfrm flipV="1">
            <a:off x="5116513" y="5773738"/>
            <a:ext cx="1587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37" name="Line 81"/>
          <p:cNvSpPr>
            <a:spLocks noChangeShapeType="1"/>
          </p:cNvSpPr>
          <p:nvPr/>
        </p:nvSpPr>
        <p:spPr bwMode="auto">
          <a:xfrm flipV="1">
            <a:off x="5213350" y="5773738"/>
            <a:ext cx="1588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38" name="Line 82"/>
          <p:cNvSpPr>
            <a:spLocks noChangeShapeType="1"/>
          </p:cNvSpPr>
          <p:nvPr/>
        </p:nvSpPr>
        <p:spPr bwMode="auto">
          <a:xfrm flipV="1">
            <a:off x="5311775" y="5773738"/>
            <a:ext cx="1588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39" name="Line 83"/>
          <p:cNvSpPr>
            <a:spLocks noChangeShapeType="1"/>
          </p:cNvSpPr>
          <p:nvPr/>
        </p:nvSpPr>
        <p:spPr bwMode="auto">
          <a:xfrm flipV="1">
            <a:off x="5407025" y="5773738"/>
            <a:ext cx="1588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40" name="Line 84"/>
          <p:cNvSpPr>
            <a:spLocks noChangeShapeType="1"/>
          </p:cNvSpPr>
          <p:nvPr/>
        </p:nvSpPr>
        <p:spPr bwMode="auto">
          <a:xfrm flipV="1">
            <a:off x="5503863" y="5773738"/>
            <a:ext cx="1587" cy="984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41" name="Line 85"/>
          <p:cNvSpPr>
            <a:spLocks noChangeShapeType="1"/>
          </p:cNvSpPr>
          <p:nvPr/>
        </p:nvSpPr>
        <p:spPr bwMode="auto">
          <a:xfrm flipV="1">
            <a:off x="5600700" y="5773738"/>
            <a:ext cx="3175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42" name="Line 86"/>
          <p:cNvSpPr>
            <a:spLocks noChangeShapeType="1"/>
          </p:cNvSpPr>
          <p:nvPr/>
        </p:nvSpPr>
        <p:spPr bwMode="auto">
          <a:xfrm flipV="1">
            <a:off x="5989638" y="5773738"/>
            <a:ext cx="1587" cy="984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43" name="Line 87"/>
          <p:cNvSpPr>
            <a:spLocks noChangeShapeType="1"/>
          </p:cNvSpPr>
          <p:nvPr/>
        </p:nvSpPr>
        <p:spPr bwMode="auto">
          <a:xfrm flipV="1">
            <a:off x="6086475" y="5773738"/>
            <a:ext cx="1588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44" name="Line 88"/>
          <p:cNvSpPr>
            <a:spLocks noChangeShapeType="1"/>
          </p:cNvSpPr>
          <p:nvPr/>
        </p:nvSpPr>
        <p:spPr bwMode="auto">
          <a:xfrm flipV="1">
            <a:off x="6183313" y="5773738"/>
            <a:ext cx="3175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45" name="Line 89"/>
          <p:cNvSpPr>
            <a:spLocks noChangeShapeType="1"/>
          </p:cNvSpPr>
          <p:nvPr/>
        </p:nvSpPr>
        <p:spPr bwMode="auto">
          <a:xfrm flipV="1">
            <a:off x="6281738" y="5773738"/>
            <a:ext cx="1587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46" name="Line 90"/>
          <p:cNvSpPr>
            <a:spLocks noChangeShapeType="1"/>
          </p:cNvSpPr>
          <p:nvPr/>
        </p:nvSpPr>
        <p:spPr bwMode="auto">
          <a:xfrm flipV="1">
            <a:off x="6376988" y="5773738"/>
            <a:ext cx="1587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47" name="Line 91"/>
          <p:cNvSpPr>
            <a:spLocks noChangeShapeType="1"/>
          </p:cNvSpPr>
          <p:nvPr/>
        </p:nvSpPr>
        <p:spPr bwMode="auto">
          <a:xfrm flipV="1">
            <a:off x="6473825" y="5773738"/>
            <a:ext cx="1588" cy="984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48" name="Line 92"/>
          <p:cNvSpPr>
            <a:spLocks noChangeShapeType="1"/>
          </p:cNvSpPr>
          <p:nvPr/>
        </p:nvSpPr>
        <p:spPr bwMode="auto">
          <a:xfrm flipV="1">
            <a:off x="6572250" y="5773738"/>
            <a:ext cx="1588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49" name="Line 93"/>
          <p:cNvSpPr>
            <a:spLocks noChangeShapeType="1"/>
          </p:cNvSpPr>
          <p:nvPr/>
        </p:nvSpPr>
        <p:spPr bwMode="auto">
          <a:xfrm flipV="1">
            <a:off x="6669088" y="5773738"/>
            <a:ext cx="1587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50" name="Line 94"/>
          <p:cNvSpPr>
            <a:spLocks noChangeShapeType="1"/>
          </p:cNvSpPr>
          <p:nvPr/>
        </p:nvSpPr>
        <p:spPr bwMode="auto">
          <a:xfrm flipV="1">
            <a:off x="6765925" y="5773738"/>
            <a:ext cx="1588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51" name="Line 95"/>
          <p:cNvSpPr>
            <a:spLocks noChangeShapeType="1"/>
          </p:cNvSpPr>
          <p:nvPr/>
        </p:nvSpPr>
        <p:spPr bwMode="auto">
          <a:xfrm flipV="1">
            <a:off x="6862763" y="5773738"/>
            <a:ext cx="1587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52" name="Line 96"/>
          <p:cNvSpPr>
            <a:spLocks noChangeShapeType="1"/>
          </p:cNvSpPr>
          <p:nvPr/>
        </p:nvSpPr>
        <p:spPr bwMode="auto">
          <a:xfrm flipV="1">
            <a:off x="6959600" y="5773738"/>
            <a:ext cx="1588" cy="984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53" name="Line 97"/>
          <p:cNvSpPr>
            <a:spLocks noChangeShapeType="1"/>
          </p:cNvSpPr>
          <p:nvPr/>
        </p:nvSpPr>
        <p:spPr bwMode="auto">
          <a:xfrm flipV="1">
            <a:off x="7056438" y="5773738"/>
            <a:ext cx="1587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54" name="Line 98"/>
          <p:cNvSpPr>
            <a:spLocks noChangeShapeType="1"/>
          </p:cNvSpPr>
          <p:nvPr/>
        </p:nvSpPr>
        <p:spPr bwMode="auto">
          <a:xfrm flipV="1">
            <a:off x="7154863" y="5773738"/>
            <a:ext cx="1587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55" name="Line 99"/>
          <p:cNvSpPr>
            <a:spLocks noChangeShapeType="1"/>
          </p:cNvSpPr>
          <p:nvPr/>
        </p:nvSpPr>
        <p:spPr bwMode="auto">
          <a:xfrm flipV="1">
            <a:off x="7251700" y="5773738"/>
            <a:ext cx="1588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56" name="Line 100"/>
          <p:cNvSpPr>
            <a:spLocks noChangeShapeType="1"/>
          </p:cNvSpPr>
          <p:nvPr/>
        </p:nvSpPr>
        <p:spPr bwMode="auto">
          <a:xfrm flipV="1">
            <a:off x="7346950" y="5773738"/>
            <a:ext cx="1588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57" name="Line 101"/>
          <p:cNvSpPr>
            <a:spLocks noChangeShapeType="1"/>
          </p:cNvSpPr>
          <p:nvPr/>
        </p:nvSpPr>
        <p:spPr bwMode="auto">
          <a:xfrm flipV="1">
            <a:off x="7445375" y="5773738"/>
            <a:ext cx="1588" cy="984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58" name="Line 102"/>
          <p:cNvSpPr>
            <a:spLocks noChangeShapeType="1"/>
          </p:cNvSpPr>
          <p:nvPr/>
        </p:nvSpPr>
        <p:spPr bwMode="auto">
          <a:xfrm flipV="1">
            <a:off x="7542213" y="5773738"/>
            <a:ext cx="1587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59" name="Line 103"/>
          <p:cNvSpPr>
            <a:spLocks noChangeShapeType="1"/>
          </p:cNvSpPr>
          <p:nvPr/>
        </p:nvSpPr>
        <p:spPr bwMode="auto">
          <a:xfrm flipV="1">
            <a:off x="7639050" y="5773738"/>
            <a:ext cx="1588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60" name="Line 104"/>
          <p:cNvSpPr>
            <a:spLocks noChangeShapeType="1"/>
          </p:cNvSpPr>
          <p:nvPr/>
        </p:nvSpPr>
        <p:spPr bwMode="auto">
          <a:xfrm flipV="1">
            <a:off x="7737475" y="5773738"/>
            <a:ext cx="1588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61" name="Line 105"/>
          <p:cNvSpPr>
            <a:spLocks noChangeShapeType="1"/>
          </p:cNvSpPr>
          <p:nvPr/>
        </p:nvSpPr>
        <p:spPr bwMode="auto">
          <a:xfrm flipV="1">
            <a:off x="7832725" y="5773738"/>
            <a:ext cx="1588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62" name="Line 106"/>
          <p:cNvSpPr>
            <a:spLocks noChangeShapeType="1"/>
          </p:cNvSpPr>
          <p:nvPr/>
        </p:nvSpPr>
        <p:spPr bwMode="auto">
          <a:xfrm flipV="1">
            <a:off x="7929563" y="5773738"/>
            <a:ext cx="1587" cy="984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63" name="Line 107"/>
          <p:cNvSpPr>
            <a:spLocks noChangeShapeType="1"/>
          </p:cNvSpPr>
          <p:nvPr/>
        </p:nvSpPr>
        <p:spPr bwMode="auto">
          <a:xfrm flipV="1">
            <a:off x="8026400" y="5773738"/>
            <a:ext cx="3175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64" name="Line 108"/>
          <p:cNvSpPr>
            <a:spLocks noChangeShapeType="1"/>
          </p:cNvSpPr>
          <p:nvPr/>
        </p:nvSpPr>
        <p:spPr bwMode="auto">
          <a:xfrm flipV="1">
            <a:off x="8124825" y="5773738"/>
            <a:ext cx="1588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65" name="Line 109"/>
          <p:cNvSpPr>
            <a:spLocks noChangeShapeType="1"/>
          </p:cNvSpPr>
          <p:nvPr/>
        </p:nvSpPr>
        <p:spPr bwMode="auto">
          <a:xfrm flipV="1">
            <a:off x="8220075" y="5773738"/>
            <a:ext cx="1588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66" name="Line 110"/>
          <p:cNvSpPr>
            <a:spLocks noChangeShapeType="1"/>
          </p:cNvSpPr>
          <p:nvPr/>
        </p:nvSpPr>
        <p:spPr bwMode="auto">
          <a:xfrm flipV="1">
            <a:off x="8320088" y="5773738"/>
            <a:ext cx="1587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67" name="Line 111"/>
          <p:cNvSpPr>
            <a:spLocks noChangeShapeType="1"/>
          </p:cNvSpPr>
          <p:nvPr/>
        </p:nvSpPr>
        <p:spPr bwMode="auto">
          <a:xfrm flipV="1">
            <a:off x="8415338" y="5773738"/>
            <a:ext cx="1587" cy="984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68" name="Line 112"/>
          <p:cNvSpPr>
            <a:spLocks noChangeShapeType="1"/>
          </p:cNvSpPr>
          <p:nvPr/>
        </p:nvSpPr>
        <p:spPr bwMode="auto">
          <a:xfrm>
            <a:off x="1522413" y="5773738"/>
            <a:ext cx="10001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69" name="Line 113"/>
          <p:cNvSpPr>
            <a:spLocks noChangeShapeType="1"/>
          </p:cNvSpPr>
          <p:nvPr/>
        </p:nvSpPr>
        <p:spPr bwMode="auto">
          <a:xfrm>
            <a:off x="1522413" y="4929188"/>
            <a:ext cx="10001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70" name="Line 114"/>
          <p:cNvSpPr>
            <a:spLocks noChangeShapeType="1"/>
          </p:cNvSpPr>
          <p:nvPr/>
        </p:nvSpPr>
        <p:spPr bwMode="auto">
          <a:xfrm>
            <a:off x="1522413" y="4086225"/>
            <a:ext cx="100012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71" name="Line 115"/>
          <p:cNvSpPr>
            <a:spLocks noChangeShapeType="1"/>
          </p:cNvSpPr>
          <p:nvPr/>
        </p:nvSpPr>
        <p:spPr bwMode="auto">
          <a:xfrm>
            <a:off x="1522413" y="3241675"/>
            <a:ext cx="100012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72" name="Line 116"/>
          <p:cNvSpPr>
            <a:spLocks noChangeShapeType="1"/>
          </p:cNvSpPr>
          <p:nvPr/>
        </p:nvSpPr>
        <p:spPr bwMode="auto">
          <a:xfrm>
            <a:off x="1522413" y="2397125"/>
            <a:ext cx="100012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73" name="Line 117"/>
          <p:cNvSpPr>
            <a:spLocks noChangeShapeType="1"/>
          </p:cNvSpPr>
          <p:nvPr/>
        </p:nvSpPr>
        <p:spPr bwMode="auto">
          <a:xfrm>
            <a:off x="1522413" y="1555750"/>
            <a:ext cx="100012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74" name="Line 118"/>
          <p:cNvSpPr>
            <a:spLocks noChangeShapeType="1"/>
          </p:cNvSpPr>
          <p:nvPr/>
        </p:nvSpPr>
        <p:spPr bwMode="auto">
          <a:xfrm>
            <a:off x="8415338" y="5773738"/>
            <a:ext cx="10001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75" name="Line 119"/>
          <p:cNvSpPr>
            <a:spLocks noChangeShapeType="1"/>
          </p:cNvSpPr>
          <p:nvPr/>
        </p:nvSpPr>
        <p:spPr bwMode="auto">
          <a:xfrm>
            <a:off x="8415338" y="4929188"/>
            <a:ext cx="10001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76" name="Line 120"/>
          <p:cNvSpPr>
            <a:spLocks noChangeShapeType="1"/>
          </p:cNvSpPr>
          <p:nvPr/>
        </p:nvSpPr>
        <p:spPr bwMode="auto">
          <a:xfrm>
            <a:off x="8415338" y="4086225"/>
            <a:ext cx="100012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77" name="Line 121"/>
          <p:cNvSpPr>
            <a:spLocks noChangeShapeType="1"/>
          </p:cNvSpPr>
          <p:nvPr/>
        </p:nvSpPr>
        <p:spPr bwMode="auto">
          <a:xfrm>
            <a:off x="8415338" y="3241675"/>
            <a:ext cx="100012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78" name="Line 122"/>
          <p:cNvSpPr>
            <a:spLocks noChangeShapeType="1"/>
          </p:cNvSpPr>
          <p:nvPr/>
        </p:nvSpPr>
        <p:spPr bwMode="auto">
          <a:xfrm>
            <a:off x="8415338" y="1555750"/>
            <a:ext cx="100012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79" name="Line 123"/>
          <p:cNvSpPr>
            <a:spLocks noChangeShapeType="1"/>
          </p:cNvSpPr>
          <p:nvPr/>
        </p:nvSpPr>
        <p:spPr bwMode="auto">
          <a:xfrm>
            <a:off x="1622425" y="5773738"/>
            <a:ext cx="6792913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80" name="Line 124"/>
          <p:cNvSpPr>
            <a:spLocks noChangeShapeType="1"/>
          </p:cNvSpPr>
          <p:nvPr/>
        </p:nvSpPr>
        <p:spPr bwMode="auto">
          <a:xfrm flipV="1">
            <a:off x="8415338" y="1555750"/>
            <a:ext cx="1587" cy="42179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81" name="Line 125"/>
          <p:cNvSpPr>
            <a:spLocks noChangeShapeType="1"/>
          </p:cNvSpPr>
          <p:nvPr/>
        </p:nvSpPr>
        <p:spPr bwMode="auto">
          <a:xfrm flipH="1">
            <a:off x="1622425" y="1555750"/>
            <a:ext cx="6792913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82" name="Line 126"/>
          <p:cNvSpPr>
            <a:spLocks noChangeShapeType="1"/>
          </p:cNvSpPr>
          <p:nvPr/>
        </p:nvSpPr>
        <p:spPr bwMode="auto">
          <a:xfrm>
            <a:off x="1622425" y="1555750"/>
            <a:ext cx="1588" cy="42179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1983" name="Rectangle 127"/>
          <p:cNvSpPr>
            <a:spLocks noChangeArrowheads="1"/>
          </p:cNvSpPr>
          <p:nvPr/>
        </p:nvSpPr>
        <p:spPr bwMode="auto">
          <a:xfrm>
            <a:off x="1422400" y="5927725"/>
            <a:ext cx="36830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300" b="1">
                <a:solidFill>
                  <a:srgbClr val="000000"/>
                </a:solidFill>
              </a:rPr>
              <a:t>1960</a:t>
            </a:r>
            <a:endParaRPr lang="de-DE" altLang="hu-HU" sz="2400">
              <a:latin typeface="Times New Roman" pitchFamily="18" charset="0"/>
            </a:endParaRPr>
          </a:p>
        </p:txBody>
      </p:sp>
      <p:sp>
        <p:nvSpPr>
          <p:cNvPr id="121984" name="Rectangle 128"/>
          <p:cNvSpPr>
            <a:spLocks noChangeArrowheads="1"/>
          </p:cNvSpPr>
          <p:nvPr/>
        </p:nvSpPr>
        <p:spPr bwMode="auto">
          <a:xfrm>
            <a:off x="2392363" y="5927725"/>
            <a:ext cx="36830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300" b="1">
                <a:solidFill>
                  <a:srgbClr val="000000"/>
                </a:solidFill>
              </a:rPr>
              <a:t>1970</a:t>
            </a:r>
            <a:endParaRPr lang="de-DE" altLang="hu-HU" sz="2400">
              <a:latin typeface="Times New Roman" pitchFamily="18" charset="0"/>
            </a:endParaRPr>
          </a:p>
        </p:txBody>
      </p:sp>
      <p:sp>
        <p:nvSpPr>
          <p:cNvPr id="121985" name="Rectangle 129"/>
          <p:cNvSpPr>
            <a:spLocks noChangeArrowheads="1"/>
          </p:cNvSpPr>
          <p:nvPr/>
        </p:nvSpPr>
        <p:spPr bwMode="auto">
          <a:xfrm>
            <a:off x="3363913" y="5927725"/>
            <a:ext cx="36830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300" b="1">
                <a:solidFill>
                  <a:srgbClr val="000000"/>
                </a:solidFill>
              </a:rPr>
              <a:t>1980</a:t>
            </a:r>
            <a:endParaRPr lang="de-DE" altLang="hu-HU" sz="2400">
              <a:latin typeface="Times New Roman" pitchFamily="18" charset="0"/>
            </a:endParaRPr>
          </a:p>
        </p:txBody>
      </p:sp>
      <p:sp>
        <p:nvSpPr>
          <p:cNvPr id="121986" name="Rectangle 130"/>
          <p:cNvSpPr>
            <a:spLocks noChangeArrowheads="1"/>
          </p:cNvSpPr>
          <p:nvPr/>
        </p:nvSpPr>
        <p:spPr bwMode="auto">
          <a:xfrm>
            <a:off x="4333875" y="5927725"/>
            <a:ext cx="36830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300" b="1">
                <a:solidFill>
                  <a:srgbClr val="000000"/>
                </a:solidFill>
              </a:rPr>
              <a:t>1990</a:t>
            </a:r>
            <a:endParaRPr lang="de-DE" altLang="hu-HU" sz="2400">
              <a:latin typeface="Times New Roman" pitchFamily="18" charset="0"/>
            </a:endParaRPr>
          </a:p>
        </p:txBody>
      </p:sp>
      <p:sp>
        <p:nvSpPr>
          <p:cNvPr id="121987" name="Rectangle 131"/>
          <p:cNvSpPr>
            <a:spLocks noChangeArrowheads="1"/>
          </p:cNvSpPr>
          <p:nvPr/>
        </p:nvSpPr>
        <p:spPr bwMode="auto">
          <a:xfrm>
            <a:off x="5303838" y="5927725"/>
            <a:ext cx="36830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300" b="1">
                <a:solidFill>
                  <a:srgbClr val="000000"/>
                </a:solidFill>
              </a:rPr>
              <a:t>2000</a:t>
            </a:r>
            <a:endParaRPr lang="de-DE" altLang="hu-HU" sz="2400">
              <a:latin typeface="Times New Roman" pitchFamily="18" charset="0"/>
            </a:endParaRPr>
          </a:p>
        </p:txBody>
      </p:sp>
      <p:sp>
        <p:nvSpPr>
          <p:cNvPr id="121988" name="Rectangle 132"/>
          <p:cNvSpPr>
            <a:spLocks noChangeArrowheads="1"/>
          </p:cNvSpPr>
          <p:nvPr/>
        </p:nvSpPr>
        <p:spPr bwMode="auto">
          <a:xfrm>
            <a:off x="6273800" y="5927725"/>
            <a:ext cx="36830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300" b="1">
                <a:solidFill>
                  <a:srgbClr val="000000"/>
                </a:solidFill>
              </a:rPr>
              <a:t>2010</a:t>
            </a:r>
            <a:endParaRPr lang="de-DE" altLang="hu-HU" sz="2400">
              <a:latin typeface="Times New Roman" pitchFamily="18" charset="0"/>
            </a:endParaRPr>
          </a:p>
        </p:txBody>
      </p:sp>
      <p:sp>
        <p:nvSpPr>
          <p:cNvPr id="121989" name="Rectangle 133"/>
          <p:cNvSpPr>
            <a:spLocks noChangeArrowheads="1"/>
          </p:cNvSpPr>
          <p:nvPr/>
        </p:nvSpPr>
        <p:spPr bwMode="auto">
          <a:xfrm>
            <a:off x="7243763" y="5927725"/>
            <a:ext cx="36830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300" b="1">
                <a:solidFill>
                  <a:srgbClr val="000000"/>
                </a:solidFill>
              </a:rPr>
              <a:t>2020</a:t>
            </a:r>
            <a:endParaRPr lang="de-DE" altLang="hu-HU" sz="2400">
              <a:latin typeface="Times New Roman" pitchFamily="18" charset="0"/>
            </a:endParaRPr>
          </a:p>
        </p:txBody>
      </p:sp>
      <p:sp>
        <p:nvSpPr>
          <p:cNvPr id="121990" name="Rectangle 134"/>
          <p:cNvSpPr>
            <a:spLocks noChangeArrowheads="1"/>
          </p:cNvSpPr>
          <p:nvPr/>
        </p:nvSpPr>
        <p:spPr bwMode="auto">
          <a:xfrm>
            <a:off x="8215313" y="5927725"/>
            <a:ext cx="36830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300" b="1">
                <a:solidFill>
                  <a:srgbClr val="000000"/>
                </a:solidFill>
              </a:rPr>
              <a:t>2030</a:t>
            </a:r>
            <a:endParaRPr lang="de-DE" altLang="hu-HU" sz="2400">
              <a:latin typeface="Times New Roman" pitchFamily="18" charset="0"/>
            </a:endParaRPr>
          </a:p>
        </p:txBody>
      </p:sp>
      <p:sp>
        <p:nvSpPr>
          <p:cNvPr id="121991" name="Rectangle 135"/>
          <p:cNvSpPr>
            <a:spLocks noChangeArrowheads="1"/>
          </p:cNvSpPr>
          <p:nvPr/>
        </p:nvSpPr>
        <p:spPr bwMode="auto">
          <a:xfrm>
            <a:off x="1319213" y="5675313"/>
            <a:ext cx="9207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300" b="1">
                <a:solidFill>
                  <a:srgbClr val="000000"/>
                </a:solidFill>
              </a:rPr>
              <a:t>0</a:t>
            </a:r>
            <a:endParaRPr lang="de-DE" altLang="hu-HU" sz="2400">
              <a:latin typeface="Times New Roman" pitchFamily="18" charset="0"/>
            </a:endParaRPr>
          </a:p>
        </p:txBody>
      </p:sp>
      <p:sp>
        <p:nvSpPr>
          <p:cNvPr id="121992" name="Rectangle 136"/>
          <p:cNvSpPr>
            <a:spLocks noChangeArrowheads="1"/>
          </p:cNvSpPr>
          <p:nvPr/>
        </p:nvSpPr>
        <p:spPr bwMode="auto">
          <a:xfrm>
            <a:off x="1119188" y="4832350"/>
            <a:ext cx="2762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300" b="1">
                <a:solidFill>
                  <a:srgbClr val="000000"/>
                </a:solidFill>
              </a:rPr>
              <a:t>200</a:t>
            </a:r>
            <a:endParaRPr lang="de-DE" altLang="hu-HU" sz="2400">
              <a:latin typeface="Times New Roman" pitchFamily="18" charset="0"/>
            </a:endParaRPr>
          </a:p>
        </p:txBody>
      </p:sp>
      <p:sp>
        <p:nvSpPr>
          <p:cNvPr id="121993" name="Rectangle 137"/>
          <p:cNvSpPr>
            <a:spLocks noChangeArrowheads="1"/>
          </p:cNvSpPr>
          <p:nvPr/>
        </p:nvSpPr>
        <p:spPr bwMode="auto">
          <a:xfrm>
            <a:off x="1119188" y="3987800"/>
            <a:ext cx="2762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300" b="1">
                <a:solidFill>
                  <a:srgbClr val="000000"/>
                </a:solidFill>
              </a:rPr>
              <a:t>400</a:t>
            </a:r>
            <a:endParaRPr lang="de-DE" altLang="hu-HU" sz="2400">
              <a:latin typeface="Times New Roman" pitchFamily="18" charset="0"/>
            </a:endParaRPr>
          </a:p>
        </p:txBody>
      </p:sp>
      <p:sp>
        <p:nvSpPr>
          <p:cNvPr id="121994" name="Rectangle 138"/>
          <p:cNvSpPr>
            <a:spLocks noChangeArrowheads="1"/>
          </p:cNvSpPr>
          <p:nvPr/>
        </p:nvSpPr>
        <p:spPr bwMode="auto">
          <a:xfrm>
            <a:off x="1119188" y="3146425"/>
            <a:ext cx="2762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300" b="1">
                <a:solidFill>
                  <a:srgbClr val="000000"/>
                </a:solidFill>
              </a:rPr>
              <a:t>600</a:t>
            </a:r>
            <a:endParaRPr lang="de-DE" altLang="hu-HU" sz="2400">
              <a:latin typeface="Times New Roman" pitchFamily="18" charset="0"/>
            </a:endParaRPr>
          </a:p>
        </p:txBody>
      </p:sp>
      <p:sp>
        <p:nvSpPr>
          <p:cNvPr id="121995" name="Rectangle 139"/>
          <p:cNvSpPr>
            <a:spLocks noChangeArrowheads="1"/>
          </p:cNvSpPr>
          <p:nvPr/>
        </p:nvSpPr>
        <p:spPr bwMode="auto">
          <a:xfrm>
            <a:off x="1119188" y="2301875"/>
            <a:ext cx="2762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300" b="1">
                <a:solidFill>
                  <a:srgbClr val="000000"/>
                </a:solidFill>
              </a:rPr>
              <a:t>800</a:t>
            </a:r>
            <a:endParaRPr lang="de-DE" altLang="hu-HU" sz="2400">
              <a:latin typeface="Times New Roman" pitchFamily="18" charset="0"/>
            </a:endParaRPr>
          </a:p>
        </p:txBody>
      </p:sp>
      <p:sp>
        <p:nvSpPr>
          <p:cNvPr id="121996" name="Rectangle 140"/>
          <p:cNvSpPr>
            <a:spLocks noChangeArrowheads="1"/>
          </p:cNvSpPr>
          <p:nvPr/>
        </p:nvSpPr>
        <p:spPr bwMode="auto">
          <a:xfrm>
            <a:off x="1020763" y="1458913"/>
            <a:ext cx="36830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300" b="1">
                <a:solidFill>
                  <a:srgbClr val="000000"/>
                </a:solidFill>
              </a:rPr>
              <a:t>1000</a:t>
            </a:r>
            <a:endParaRPr lang="de-DE" altLang="hu-HU" sz="2400">
              <a:latin typeface="Times New Roman" pitchFamily="18" charset="0"/>
            </a:endParaRPr>
          </a:p>
        </p:txBody>
      </p:sp>
      <p:sp>
        <p:nvSpPr>
          <p:cNvPr id="121997" name="Rectangle 141"/>
          <p:cNvSpPr>
            <a:spLocks noChangeArrowheads="1"/>
          </p:cNvSpPr>
          <p:nvPr/>
        </p:nvSpPr>
        <p:spPr bwMode="auto">
          <a:xfrm>
            <a:off x="8618538" y="5675313"/>
            <a:ext cx="98425" cy="212725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400" b="1">
                <a:solidFill>
                  <a:srgbClr val="008000"/>
                </a:solidFill>
              </a:rPr>
              <a:t>0</a:t>
            </a:r>
            <a:endParaRPr lang="de-DE" altLang="hu-HU" sz="14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21998" name="Rectangle 142"/>
          <p:cNvSpPr>
            <a:spLocks noChangeArrowheads="1"/>
          </p:cNvSpPr>
          <p:nvPr/>
        </p:nvSpPr>
        <p:spPr bwMode="auto">
          <a:xfrm>
            <a:off x="8618538" y="4832350"/>
            <a:ext cx="246062" cy="212725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400" b="1">
                <a:solidFill>
                  <a:srgbClr val="008000"/>
                </a:solidFill>
              </a:rPr>
              <a:t>0,2</a:t>
            </a:r>
            <a:endParaRPr lang="de-DE" altLang="hu-HU" sz="14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21999" name="Rectangle 143"/>
          <p:cNvSpPr>
            <a:spLocks noChangeArrowheads="1"/>
          </p:cNvSpPr>
          <p:nvPr/>
        </p:nvSpPr>
        <p:spPr bwMode="auto">
          <a:xfrm>
            <a:off x="8618538" y="3987800"/>
            <a:ext cx="246062" cy="212725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400" b="1">
                <a:solidFill>
                  <a:srgbClr val="008000"/>
                </a:solidFill>
              </a:rPr>
              <a:t>0,4</a:t>
            </a:r>
            <a:endParaRPr lang="de-DE" altLang="hu-HU" sz="14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22000" name="Rectangle 144"/>
          <p:cNvSpPr>
            <a:spLocks noChangeArrowheads="1"/>
          </p:cNvSpPr>
          <p:nvPr/>
        </p:nvSpPr>
        <p:spPr bwMode="auto">
          <a:xfrm>
            <a:off x="8618538" y="3146425"/>
            <a:ext cx="246062" cy="212725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400" b="1">
                <a:solidFill>
                  <a:srgbClr val="008000"/>
                </a:solidFill>
              </a:rPr>
              <a:t>0,6</a:t>
            </a:r>
            <a:endParaRPr lang="de-DE" altLang="hu-HU" sz="14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22001" name="Rectangle 145"/>
          <p:cNvSpPr>
            <a:spLocks noChangeArrowheads="1"/>
          </p:cNvSpPr>
          <p:nvPr/>
        </p:nvSpPr>
        <p:spPr bwMode="auto">
          <a:xfrm>
            <a:off x="8618538" y="1458913"/>
            <a:ext cx="98425" cy="212725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400" b="1">
                <a:solidFill>
                  <a:srgbClr val="008000"/>
                </a:solidFill>
              </a:rPr>
              <a:t>1</a:t>
            </a:r>
            <a:endParaRPr lang="de-DE" altLang="hu-HU" sz="14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122002" name="Rectangle 146"/>
          <p:cNvSpPr>
            <a:spLocks noChangeArrowheads="1"/>
          </p:cNvSpPr>
          <p:nvPr/>
        </p:nvSpPr>
        <p:spPr bwMode="auto">
          <a:xfrm>
            <a:off x="3937000" y="5589588"/>
            <a:ext cx="569913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z="1000" b="1">
                <a:solidFill>
                  <a:srgbClr val="FFFFFF"/>
                </a:solidFill>
              </a:rPr>
              <a:t>Hollandia</a:t>
            </a:r>
            <a:endParaRPr lang="de-DE" altLang="hu-HU" sz="2400">
              <a:latin typeface="Times New Roman" pitchFamily="18" charset="0"/>
            </a:endParaRPr>
          </a:p>
        </p:txBody>
      </p:sp>
      <p:sp>
        <p:nvSpPr>
          <p:cNvPr id="122003" name="Rectangle 147"/>
          <p:cNvSpPr>
            <a:spLocks noChangeArrowheads="1"/>
          </p:cNvSpPr>
          <p:nvPr/>
        </p:nvSpPr>
        <p:spPr bwMode="auto">
          <a:xfrm>
            <a:off x="5156200" y="5256213"/>
            <a:ext cx="5413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000" b="1">
                <a:solidFill>
                  <a:srgbClr val="FFFFFF"/>
                </a:solidFill>
              </a:rPr>
              <a:t>Nor</a:t>
            </a:r>
            <a:r>
              <a:rPr lang="hu-HU" altLang="hu-HU" sz="1000" b="1">
                <a:solidFill>
                  <a:srgbClr val="FFFFFF"/>
                </a:solidFill>
              </a:rPr>
              <a:t>végia</a:t>
            </a:r>
            <a:endParaRPr lang="de-DE" altLang="hu-HU" sz="2400">
              <a:latin typeface="Times New Roman" pitchFamily="18" charset="0"/>
            </a:endParaRPr>
          </a:p>
        </p:txBody>
      </p:sp>
      <p:sp>
        <p:nvSpPr>
          <p:cNvPr id="122004" name="Rectangle 148"/>
          <p:cNvSpPr>
            <a:spLocks noChangeArrowheads="1"/>
          </p:cNvSpPr>
          <p:nvPr/>
        </p:nvSpPr>
        <p:spPr bwMode="auto">
          <a:xfrm>
            <a:off x="5276850" y="4964113"/>
            <a:ext cx="1841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000" b="1">
                <a:solidFill>
                  <a:srgbClr val="FFFFFF"/>
                </a:solidFill>
              </a:rPr>
              <a:t>UK</a:t>
            </a:r>
            <a:endParaRPr lang="de-DE" altLang="hu-HU" sz="2400">
              <a:latin typeface="Times New Roman" pitchFamily="18" charset="0"/>
            </a:endParaRPr>
          </a:p>
        </p:txBody>
      </p:sp>
      <p:sp>
        <p:nvSpPr>
          <p:cNvPr id="122005" name="Rectangle 149"/>
          <p:cNvSpPr>
            <a:spLocks noChangeArrowheads="1"/>
          </p:cNvSpPr>
          <p:nvPr/>
        </p:nvSpPr>
        <p:spPr bwMode="auto">
          <a:xfrm rot="-715583">
            <a:off x="5154613" y="4732338"/>
            <a:ext cx="481012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z="600" b="1">
                <a:solidFill>
                  <a:srgbClr val="FFFFFF"/>
                </a:solidFill>
              </a:rPr>
              <a:t>Németország</a:t>
            </a:r>
            <a:endParaRPr lang="de-DE" altLang="hu-HU" sz="2400" b="1">
              <a:latin typeface="Times New Roman" pitchFamily="18" charset="0"/>
            </a:endParaRPr>
          </a:p>
        </p:txBody>
      </p:sp>
      <p:sp>
        <p:nvSpPr>
          <p:cNvPr id="122006" name="Rectangle 150"/>
          <p:cNvSpPr>
            <a:spLocks noChangeArrowheads="1"/>
          </p:cNvSpPr>
          <p:nvPr/>
        </p:nvSpPr>
        <p:spPr bwMode="auto">
          <a:xfrm rot="-1061312">
            <a:off x="3746500" y="4916488"/>
            <a:ext cx="63500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z="600" b="1">
                <a:solidFill>
                  <a:srgbClr val="FFFFFF"/>
                </a:solidFill>
              </a:rPr>
              <a:t>Egyéb Ny-Európa</a:t>
            </a:r>
            <a:endParaRPr lang="de-DE" altLang="hu-HU" sz="2400">
              <a:latin typeface="Times New Roman" pitchFamily="18" charset="0"/>
            </a:endParaRPr>
          </a:p>
        </p:txBody>
      </p:sp>
      <p:sp>
        <p:nvSpPr>
          <p:cNvPr id="122007" name="Rectangle 151"/>
          <p:cNvSpPr>
            <a:spLocks noChangeArrowheads="1"/>
          </p:cNvSpPr>
          <p:nvPr/>
        </p:nvSpPr>
        <p:spPr bwMode="auto">
          <a:xfrm rot="-712703">
            <a:off x="3924300" y="4764088"/>
            <a:ext cx="34290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z="600" b="1">
                <a:solidFill>
                  <a:srgbClr val="FFFFFF"/>
                </a:solidFill>
              </a:rPr>
              <a:t>K-Európa</a:t>
            </a:r>
            <a:endParaRPr lang="de-DE" altLang="hu-HU" sz="2400">
              <a:latin typeface="Times New Roman" pitchFamily="18" charset="0"/>
            </a:endParaRPr>
          </a:p>
        </p:txBody>
      </p:sp>
      <p:sp>
        <p:nvSpPr>
          <p:cNvPr id="122008" name="Rectangle 152"/>
          <p:cNvSpPr>
            <a:spLocks noChangeArrowheads="1"/>
          </p:cNvSpPr>
          <p:nvPr/>
        </p:nvSpPr>
        <p:spPr bwMode="auto">
          <a:xfrm rot="-1081505">
            <a:off x="4983163" y="4356100"/>
            <a:ext cx="495300" cy="92075"/>
          </a:xfrm>
          <a:prstGeom prst="rect">
            <a:avLst/>
          </a:prstGeom>
          <a:solidFill>
            <a:srgbClr val="FFC0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z="600" b="1">
                <a:solidFill>
                  <a:srgbClr val="361740"/>
                </a:solidFill>
              </a:rPr>
              <a:t>Afrikai import</a:t>
            </a:r>
            <a:endParaRPr lang="de-DE" altLang="hu-HU" sz="2400">
              <a:latin typeface="Times New Roman" pitchFamily="18" charset="0"/>
            </a:endParaRPr>
          </a:p>
        </p:txBody>
      </p:sp>
      <p:sp>
        <p:nvSpPr>
          <p:cNvPr id="122009" name="Rectangle 153"/>
          <p:cNvSpPr>
            <a:spLocks noChangeArrowheads="1"/>
          </p:cNvSpPr>
          <p:nvPr/>
        </p:nvSpPr>
        <p:spPr bwMode="auto">
          <a:xfrm rot="-1136711">
            <a:off x="3557588" y="4376738"/>
            <a:ext cx="1019175" cy="122237"/>
          </a:xfrm>
          <a:prstGeom prst="rect">
            <a:avLst/>
          </a:prstGeom>
          <a:solidFill>
            <a:srgbClr val="FFC06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z="800" b="1">
                <a:solidFill>
                  <a:srgbClr val="361740"/>
                </a:solidFill>
              </a:rPr>
              <a:t>Szovjet/Orosz import</a:t>
            </a:r>
            <a:endParaRPr lang="de-DE" altLang="hu-HU" sz="800">
              <a:latin typeface="Times New Roman" pitchFamily="18" charset="0"/>
            </a:endParaRPr>
          </a:p>
        </p:txBody>
      </p:sp>
      <p:sp>
        <p:nvSpPr>
          <p:cNvPr id="242842" name="Rectangle 154"/>
          <p:cNvSpPr>
            <a:spLocks noChangeArrowheads="1"/>
          </p:cNvSpPr>
          <p:nvPr/>
        </p:nvSpPr>
        <p:spPr bwMode="auto">
          <a:xfrm>
            <a:off x="6742113" y="5064125"/>
            <a:ext cx="14224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z="1200" b="1">
                <a:solidFill>
                  <a:schemeClr val="bg1"/>
                </a:solidFill>
              </a:rPr>
              <a:t>Termelés a jövőben</a:t>
            </a:r>
            <a:endParaRPr lang="de-DE" altLang="hu-HU" sz="12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42843" name="Rectangle 155"/>
          <p:cNvSpPr>
            <a:spLocks noChangeArrowheads="1"/>
          </p:cNvSpPr>
          <p:nvPr/>
        </p:nvSpPr>
        <p:spPr bwMode="auto">
          <a:xfrm rot="-1738997">
            <a:off x="5875338" y="3484563"/>
            <a:ext cx="97472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200" b="1">
                <a:solidFill>
                  <a:srgbClr val="361740"/>
                </a:solidFill>
              </a:rPr>
              <a:t>Import</a:t>
            </a:r>
            <a:r>
              <a:rPr lang="hu-HU" altLang="hu-HU" sz="1200" b="1">
                <a:solidFill>
                  <a:srgbClr val="361740"/>
                </a:solidFill>
              </a:rPr>
              <a:t>függés</a:t>
            </a:r>
            <a:endParaRPr lang="de-DE" altLang="hu-HU" sz="1200">
              <a:latin typeface="Times New Roman" pitchFamily="18" charset="0"/>
            </a:endParaRPr>
          </a:p>
        </p:txBody>
      </p:sp>
      <p:sp>
        <p:nvSpPr>
          <p:cNvPr id="242844" name="Rectangle 156"/>
          <p:cNvSpPr>
            <a:spLocks noChangeArrowheads="1"/>
          </p:cNvSpPr>
          <p:nvPr/>
        </p:nvSpPr>
        <p:spPr bwMode="auto">
          <a:xfrm rot="-1320000">
            <a:off x="5911850" y="2770188"/>
            <a:ext cx="1646238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z="1200" b="1">
                <a:solidFill>
                  <a:srgbClr val="FF6600"/>
                </a:solidFill>
              </a:rPr>
              <a:t>Jövőbeni földgázigény</a:t>
            </a:r>
            <a:endParaRPr lang="de-DE" altLang="hu-HU" sz="1200">
              <a:solidFill>
                <a:srgbClr val="FF6600"/>
              </a:solidFill>
              <a:latin typeface="Times New Roman" pitchFamily="18" charset="0"/>
            </a:endParaRPr>
          </a:p>
        </p:txBody>
      </p:sp>
      <p:sp>
        <p:nvSpPr>
          <p:cNvPr id="122013" name="Rectangle 157"/>
          <p:cNvSpPr>
            <a:spLocks noChangeArrowheads="1"/>
          </p:cNvSpPr>
          <p:nvPr/>
        </p:nvSpPr>
        <p:spPr bwMode="auto">
          <a:xfrm>
            <a:off x="520700" y="3390900"/>
            <a:ext cx="40481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400" b="1">
                <a:solidFill>
                  <a:srgbClr val="000000"/>
                </a:solidFill>
              </a:rPr>
              <a:t>G.m³</a:t>
            </a:r>
            <a:endParaRPr lang="de-DE" altLang="hu-HU" sz="1400">
              <a:latin typeface="Times New Roman" pitchFamily="18" charset="0"/>
            </a:endParaRPr>
          </a:p>
        </p:txBody>
      </p:sp>
      <p:sp>
        <p:nvSpPr>
          <p:cNvPr id="122014" name="Line 158"/>
          <p:cNvSpPr>
            <a:spLocks noChangeShapeType="1"/>
          </p:cNvSpPr>
          <p:nvPr/>
        </p:nvSpPr>
        <p:spPr bwMode="auto">
          <a:xfrm>
            <a:off x="5775325" y="1866900"/>
            <a:ext cx="0" cy="3957638"/>
          </a:xfrm>
          <a:prstGeom prst="line">
            <a:avLst/>
          </a:prstGeom>
          <a:noFill/>
          <a:ln w="762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015" name="Line 159"/>
          <p:cNvSpPr>
            <a:spLocks noChangeShapeType="1"/>
          </p:cNvSpPr>
          <p:nvPr/>
        </p:nvSpPr>
        <p:spPr bwMode="auto">
          <a:xfrm flipV="1">
            <a:off x="5699125" y="5773738"/>
            <a:ext cx="1588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016" name="Line 160"/>
          <p:cNvSpPr>
            <a:spLocks noChangeShapeType="1"/>
          </p:cNvSpPr>
          <p:nvPr/>
        </p:nvSpPr>
        <p:spPr bwMode="auto">
          <a:xfrm flipV="1">
            <a:off x="5892800" y="5773738"/>
            <a:ext cx="3175" cy="47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017" name="Line 161"/>
          <p:cNvSpPr>
            <a:spLocks noChangeShapeType="1"/>
          </p:cNvSpPr>
          <p:nvPr/>
        </p:nvSpPr>
        <p:spPr bwMode="auto">
          <a:xfrm>
            <a:off x="5818188" y="2133600"/>
            <a:ext cx="1284287" cy="0"/>
          </a:xfrm>
          <a:prstGeom prst="line">
            <a:avLst/>
          </a:prstGeom>
          <a:noFill/>
          <a:ln w="50800">
            <a:solidFill>
              <a:srgbClr val="80008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018" name="Text Box 162"/>
          <p:cNvSpPr txBox="1">
            <a:spLocks noChangeArrowheads="1"/>
          </p:cNvSpPr>
          <p:nvPr/>
        </p:nvSpPr>
        <p:spPr bwMode="auto">
          <a:xfrm>
            <a:off x="5818188" y="1801813"/>
            <a:ext cx="9826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altLang="hu-HU" sz="1400" b="1">
                <a:solidFill>
                  <a:srgbClr val="800080"/>
                </a:solidFill>
              </a:rPr>
              <a:t>Proje</a:t>
            </a:r>
            <a:r>
              <a:rPr lang="hu-HU" altLang="hu-HU" sz="1400" b="1">
                <a:solidFill>
                  <a:srgbClr val="800080"/>
                </a:solidFill>
              </a:rPr>
              <a:t>kció</a:t>
            </a:r>
            <a:endParaRPr lang="de-DE" altLang="hu-HU" sz="1400" b="1">
              <a:solidFill>
                <a:srgbClr val="800080"/>
              </a:solidFill>
            </a:endParaRPr>
          </a:p>
        </p:txBody>
      </p:sp>
      <p:sp>
        <p:nvSpPr>
          <p:cNvPr id="122019" name="Freeform 163"/>
          <p:cNvSpPr>
            <a:spLocks/>
          </p:cNvSpPr>
          <p:nvPr/>
        </p:nvSpPr>
        <p:spPr bwMode="auto">
          <a:xfrm>
            <a:off x="8401050" y="2376488"/>
            <a:ext cx="26988" cy="33337"/>
          </a:xfrm>
          <a:custGeom>
            <a:avLst/>
            <a:gdLst>
              <a:gd name="T0" fmla="*/ 2147483647 w 46"/>
              <a:gd name="T1" fmla="*/ 2147483647 h 58"/>
              <a:gd name="T2" fmla="*/ 2147483647 w 46"/>
              <a:gd name="T3" fmla="*/ 2147483647 h 58"/>
              <a:gd name="T4" fmla="*/ 2147483647 w 46"/>
              <a:gd name="T5" fmla="*/ 0 h 58"/>
              <a:gd name="T6" fmla="*/ 0 w 46"/>
              <a:gd name="T7" fmla="*/ 2147483647 h 58"/>
              <a:gd name="T8" fmla="*/ 2147483647 w 46"/>
              <a:gd name="T9" fmla="*/ 2147483647 h 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6"/>
              <a:gd name="T16" fmla="*/ 0 h 58"/>
              <a:gd name="T17" fmla="*/ 46 w 46"/>
              <a:gd name="T18" fmla="*/ 58 h 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6" h="58">
                <a:moveTo>
                  <a:pt x="23" y="58"/>
                </a:moveTo>
                <a:lnTo>
                  <a:pt x="46" y="29"/>
                </a:lnTo>
                <a:lnTo>
                  <a:pt x="23" y="0"/>
                </a:lnTo>
                <a:lnTo>
                  <a:pt x="0" y="29"/>
                </a:lnTo>
                <a:lnTo>
                  <a:pt x="23" y="58"/>
                </a:lnTo>
                <a:close/>
              </a:path>
            </a:pathLst>
          </a:custGeom>
          <a:solidFill>
            <a:srgbClr val="FF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020" name="Line 164"/>
          <p:cNvSpPr>
            <a:spLocks noChangeShapeType="1"/>
          </p:cNvSpPr>
          <p:nvPr/>
        </p:nvSpPr>
        <p:spPr bwMode="auto">
          <a:xfrm>
            <a:off x="8415338" y="2397125"/>
            <a:ext cx="100012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021" name="Rectangle 165"/>
          <p:cNvSpPr>
            <a:spLocks noChangeArrowheads="1"/>
          </p:cNvSpPr>
          <p:nvPr/>
        </p:nvSpPr>
        <p:spPr bwMode="auto">
          <a:xfrm>
            <a:off x="8618538" y="2301875"/>
            <a:ext cx="246062" cy="212725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400" b="1">
                <a:solidFill>
                  <a:srgbClr val="008000"/>
                </a:solidFill>
              </a:rPr>
              <a:t>0,8</a:t>
            </a:r>
            <a:endParaRPr lang="de-DE" altLang="hu-HU" sz="1400" b="1">
              <a:solidFill>
                <a:srgbClr val="008000"/>
              </a:solidFill>
              <a:latin typeface="Times New Roman" pitchFamily="18" charset="0"/>
            </a:endParaRPr>
          </a:p>
        </p:txBody>
      </p:sp>
      <p:sp>
        <p:nvSpPr>
          <p:cNvPr id="242854" name="Rectangle 166"/>
          <p:cNvSpPr>
            <a:spLocks noChangeArrowheads="1"/>
          </p:cNvSpPr>
          <p:nvPr/>
        </p:nvSpPr>
        <p:spPr bwMode="auto">
          <a:xfrm>
            <a:off x="6675438" y="3841750"/>
            <a:ext cx="1662112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z="1200" b="1">
                <a:solidFill>
                  <a:schemeClr val="bg1"/>
                </a:solidFill>
              </a:rPr>
              <a:t>Nettó import a jövőben</a:t>
            </a:r>
            <a:endParaRPr lang="de-DE" altLang="hu-HU" sz="120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42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42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42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242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242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4" grpId="0" animBg="1"/>
      <p:bldP spid="242695" grpId="0" animBg="1"/>
      <p:bldP spid="242728" grpId="0" animBg="1"/>
      <p:bldP spid="242729" grpId="0" animBg="1"/>
      <p:bldP spid="242730" grpId="0" animBg="1"/>
      <p:bldP spid="242842" grpId="0"/>
      <p:bldP spid="242843" grpId="0"/>
      <p:bldP spid="242844" grpId="0"/>
      <p:bldP spid="24285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Dr. Pátzay György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174655-E909-451D-9760-1458F48351C7}" type="slidenum">
              <a:rPr lang="hu-HU" smtClean="0"/>
              <a:pPr>
                <a:defRPr/>
              </a:pPr>
              <a:t>13</a:t>
            </a:fld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55" y="548681"/>
            <a:ext cx="6448602" cy="3416064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2004629" y="116632"/>
            <a:ext cx="5134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Nukleáris energiatermelők régiók </a:t>
            </a:r>
            <a:r>
              <a:rPr lang="hu-HU" dirty="0"/>
              <a:t>szerint </a:t>
            </a:r>
            <a:r>
              <a:rPr lang="hu-HU" dirty="0" smtClean="0"/>
              <a:t>(</a:t>
            </a:r>
            <a:r>
              <a:rPr lang="hu-HU" dirty="0" err="1" smtClean="0"/>
              <a:t>TWh</a:t>
            </a:r>
            <a:r>
              <a:rPr lang="hu-HU" dirty="0" smtClean="0"/>
              <a:t>)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4053859"/>
            <a:ext cx="2114922" cy="278098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064" y="4001024"/>
            <a:ext cx="2169565" cy="2701850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72253" y="408659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i="1" dirty="0">
                <a:latin typeface="ArialNarrow-Italic"/>
              </a:rPr>
              <a:t>1. Asia excludes China and OECD countries of Asia.</a:t>
            </a:r>
          </a:p>
          <a:p>
            <a:r>
              <a:rPr lang="en-US" sz="800" i="1" dirty="0">
                <a:latin typeface="ArialNarrow-Italic"/>
              </a:rPr>
              <a:t>2. Other includes Africa, Non-OECD Americas and the Middle East.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963862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4" name="Rectangle 175"/>
          <p:cNvSpPr>
            <a:spLocks noChangeArrowheads="1"/>
          </p:cNvSpPr>
          <p:nvPr/>
        </p:nvSpPr>
        <p:spPr bwMode="auto">
          <a:xfrm>
            <a:off x="0" y="0"/>
            <a:ext cx="9144000" cy="6857999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2882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122883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0478881-F7F2-40B7-81B3-80ADB333ABCF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130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2885" name="Rectangle 176"/>
          <p:cNvSpPr>
            <a:spLocks noChangeArrowheads="1"/>
          </p:cNvSpPr>
          <p:nvPr/>
        </p:nvSpPr>
        <p:spPr bwMode="auto">
          <a:xfrm>
            <a:off x="1655763" y="1444625"/>
            <a:ext cx="6673850" cy="43180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243889" name="Freeform 177"/>
          <p:cNvSpPr>
            <a:spLocks/>
          </p:cNvSpPr>
          <p:nvPr/>
        </p:nvSpPr>
        <p:spPr bwMode="auto">
          <a:xfrm>
            <a:off x="6057900" y="4406900"/>
            <a:ext cx="2266950" cy="1358900"/>
          </a:xfrm>
          <a:custGeom>
            <a:avLst/>
            <a:gdLst>
              <a:gd name="T0" fmla="*/ 2147483647 w 1428"/>
              <a:gd name="T1" fmla="*/ 2147483647 h 856"/>
              <a:gd name="T2" fmla="*/ 2147483647 w 1428"/>
              <a:gd name="T3" fmla="*/ 2147483647 h 856"/>
              <a:gd name="T4" fmla="*/ 0 w 1428"/>
              <a:gd name="T5" fmla="*/ 0 h 856"/>
              <a:gd name="T6" fmla="*/ 0 w 1428"/>
              <a:gd name="T7" fmla="*/ 2147483647 h 856"/>
              <a:gd name="T8" fmla="*/ 2147483647 w 1428"/>
              <a:gd name="T9" fmla="*/ 2147483647 h 856"/>
              <a:gd name="T10" fmla="*/ 2147483647 w 1428"/>
              <a:gd name="T11" fmla="*/ 2147483647 h 8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28"/>
              <a:gd name="T19" fmla="*/ 0 h 856"/>
              <a:gd name="T20" fmla="*/ 1428 w 1428"/>
              <a:gd name="T21" fmla="*/ 856 h 85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28" h="856">
                <a:moveTo>
                  <a:pt x="1428" y="280"/>
                </a:moveTo>
                <a:lnTo>
                  <a:pt x="360" y="8"/>
                </a:lnTo>
                <a:lnTo>
                  <a:pt x="0" y="0"/>
                </a:lnTo>
                <a:lnTo>
                  <a:pt x="0" y="856"/>
                </a:lnTo>
                <a:lnTo>
                  <a:pt x="1428" y="848"/>
                </a:lnTo>
                <a:lnTo>
                  <a:pt x="1428" y="280"/>
                </a:lnTo>
                <a:close/>
              </a:path>
            </a:pathLst>
          </a:custGeom>
          <a:solidFill>
            <a:srgbClr val="008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43890" name="Freeform 178"/>
          <p:cNvSpPr>
            <a:spLocks/>
          </p:cNvSpPr>
          <p:nvPr/>
        </p:nvSpPr>
        <p:spPr bwMode="auto">
          <a:xfrm>
            <a:off x="6038850" y="1752600"/>
            <a:ext cx="2286000" cy="3105150"/>
          </a:xfrm>
          <a:custGeom>
            <a:avLst/>
            <a:gdLst>
              <a:gd name="T0" fmla="*/ 0 w 1440"/>
              <a:gd name="T1" fmla="*/ 2147483647 h 1956"/>
              <a:gd name="T2" fmla="*/ 2147483647 w 1440"/>
              <a:gd name="T3" fmla="*/ 2147483647 h 1956"/>
              <a:gd name="T4" fmla="*/ 2147483647 w 1440"/>
              <a:gd name="T5" fmla="*/ 2147483647 h 1956"/>
              <a:gd name="T6" fmla="*/ 2147483647 w 1440"/>
              <a:gd name="T7" fmla="*/ 0 h 1956"/>
              <a:gd name="T8" fmla="*/ 2147483647 w 1440"/>
              <a:gd name="T9" fmla="*/ 2147483647 h 1956"/>
              <a:gd name="T10" fmla="*/ 2147483647 w 1440"/>
              <a:gd name="T11" fmla="*/ 2147483647 h 1956"/>
              <a:gd name="T12" fmla="*/ 2147483647 w 1440"/>
              <a:gd name="T13" fmla="*/ 2147483647 h 1956"/>
              <a:gd name="T14" fmla="*/ 0 w 1440"/>
              <a:gd name="T15" fmla="*/ 2147483647 h 195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440"/>
              <a:gd name="T25" fmla="*/ 0 h 1956"/>
              <a:gd name="T26" fmla="*/ 1440 w 1440"/>
              <a:gd name="T27" fmla="*/ 1956 h 195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440" h="1956">
                <a:moveTo>
                  <a:pt x="0" y="435"/>
                </a:moveTo>
                <a:lnTo>
                  <a:pt x="408" y="288"/>
                </a:lnTo>
                <a:lnTo>
                  <a:pt x="918" y="78"/>
                </a:lnTo>
                <a:lnTo>
                  <a:pt x="1440" y="0"/>
                </a:lnTo>
                <a:lnTo>
                  <a:pt x="1440" y="1956"/>
                </a:lnTo>
                <a:lnTo>
                  <a:pt x="388" y="1680"/>
                </a:lnTo>
                <a:lnTo>
                  <a:pt x="12" y="1672"/>
                </a:lnTo>
                <a:lnTo>
                  <a:pt x="0" y="435"/>
                </a:lnTo>
                <a:close/>
              </a:path>
            </a:pathLst>
          </a:custGeom>
          <a:solidFill>
            <a:schemeClr val="accent1">
              <a:alpha val="3019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888" name="Rectangle 179"/>
          <p:cNvSpPr>
            <a:spLocks noChangeArrowheads="1"/>
          </p:cNvSpPr>
          <p:nvPr/>
        </p:nvSpPr>
        <p:spPr bwMode="auto">
          <a:xfrm>
            <a:off x="467544" y="53752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hu-HU" altLang="hu-HU" sz="2300" b="1" dirty="0">
                <a:solidFill>
                  <a:schemeClr val="tx2"/>
                </a:solidFill>
                <a:latin typeface="Verdana" pitchFamily="34" charset="0"/>
              </a:rPr>
              <a:t>Kőolaj fogyasztás </a:t>
            </a:r>
            <a:r>
              <a:rPr lang="en-US" altLang="hu-HU" sz="2300" b="1" dirty="0" err="1">
                <a:solidFill>
                  <a:schemeClr val="tx2"/>
                </a:solidFill>
                <a:latin typeface="Verdana" pitchFamily="34" charset="0"/>
              </a:rPr>
              <a:t>Eur</a:t>
            </a:r>
            <a:r>
              <a:rPr lang="hu-HU" altLang="hu-HU" sz="2300" b="1" dirty="0" err="1">
                <a:solidFill>
                  <a:schemeClr val="tx2"/>
                </a:solidFill>
                <a:latin typeface="Verdana" pitchFamily="34" charset="0"/>
              </a:rPr>
              <a:t>ópában</a:t>
            </a:r>
            <a:r>
              <a:rPr lang="en-US" altLang="hu-HU" sz="2300" b="1" dirty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hu-HU" altLang="hu-HU" sz="2300" b="1" dirty="0">
                <a:solidFill>
                  <a:schemeClr val="tx2"/>
                </a:solidFill>
                <a:latin typeface="Verdana" pitchFamily="34" charset="0"/>
              </a:rPr>
              <a:t>források szerint és az import függőség</a:t>
            </a:r>
            <a:endParaRPr lang="de-DE" altLang="hu-HU" sz="2300" b="1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122889" name="Text Box 180"/>
          <p:cNvSpPr txBox="1">
            <a:spLocks noChangeArrowheads="1"/>
          </p:cNvSpPr>
          <p:nvPr/>
        </p:nvSpPr>
        <p:spPr bwMode="auto">
          <a:xfrm>
            <a:off x="12700" y="6583362"/>
            <a:ext cx="35226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altLang="hu-HU" sz="1200" i="1" dirty="0" err="1">
                <a:solidFill>
                  <a:schemeClr val="bg1"/>
                </a:solidFill>
              </a:rPr>
              <a:t>Sources</a:t>
            </a:r>
            <a:r>
              <a:rPr lang="de-DE" altLang="hu-HU" sz="1200" i="1" dirty="0">
                <a:solidFill>
                  <a:schemeClr val="bg1"/>
                </a:solidFill>
              </a:rPr>
              <a:t>: BGR-</a:t>
            </a:r>
            <a:r>
              <a:rPr lang="de-DE" altLang="hu-HU" sz="1200" i="1" dirty="0" err="1">
                <a:solidFill>
                  <a:schemeClr val="bg1"/>
                </a:solidFill>
              </a:rPr>
              <a:t>database</a:t>
            </a:r>
            <a:r>
              <a:rPr lang="de-DE" altLang="hu-HU" sz="1200" i="1" dirty="0">
                <a:solidFill>
                  <a:schemeClr val="bg1"/>
                </a:solidFill>
              </a:rPr>
              <a:t>, EU Green Paper (2000)</a:t>
            </a:r>
          </a:p>
        </p:txBody>
      </p:sp>
      <p:sp>
        <p:nvSpPr>
          <p:cNvPr id="122890" name="Line 181"/>
          <p:cNvSpPr>
            <a:spLocks noChangeShapeType="1"/>
          </p:cNvSpPr>
          <p:nvPr/>
        </p:nvSpPr>
        <p:spPr bwMode="auto">
          <a:xfrm>
            <a:off x="6027738" y="1795463"/>
            <a:ext cx="1058862" cy="0"/>
          </a:xfrm>
          <a:prstGeom prst="line">
            <a:avLst/>
          </a:prstGeom>
          <a:noFill/>
          <a:ln w="50800">
            <a:solidFill>
              <a:srgbClr val="80008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891" name="Text Box 182"/>
          <p:cNvSpPr txBox="1">
            <a:spLocks noChangeArrowheads="1"/>
          </p:cNvSpPr>
          <p:nvPr/>
        </p:nvSpPr>
        <p:spPr bwMode="auto">
          <a:xfrm>
            <a:off x="6045200" y="1443038"/>
            <a:ext cx="9826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altLang="hu-HU" sz="1400" b="1">
                <a:solidFill>
                  <a:srgbClr val="800080"/>
                </a:solidFill>
              </a:rPr>
              <a:t>Proje</a:t>
            </a:r>
            <a:r>
              <a:rPr lang="hu-HU" altLang="hu-HU" sz="1400" b="1">
                <a:solidFill>
                  <a:srgbClr val="800080"/>
                </a:solidFill>
              </a:rPr>
              <a:t>kció</a:t>
            </a:r>
            <a:endParaRPr lang="de-DE" altLang="hu-HU" sz="1400" b="1">
              <a:solidFill>
                <a:srgbClr val="800080"/>
              </a:solidFill>
            </a:endParaRPr>
          </a:p>
        </p:txBody>
      </p:sp>
      <p:sp>
        <p:nvSpPr>
          <p:cNvPr id="122892" name="Line 183"/>
          <p:cNvSpPr>
            <a:spLocks noChangeShapeType="1"/>
          </p:cNvSpPr>
          <p:nvPr/>
        </p:nvSpPr>
        <p:spPr bwMode="auto">
          <a:xfrm>
            <a:off x="1655763" y="5762625"/>
            <a:ext cx="6673850" cy="1588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893" name="Line 184"/>
          <p:cNvSpPr>
            <a:spLocks noChangeShapeType="1"/>
          </p:cNvSpPr>
          <p:nvPr/>
        </p:nvSpPr>
        <p:spPr bwMode="auto">
          <a:xfrm>
            <a:off x="1655763" y="4897438"/>
            <a:ext cx="6673850" cy="1587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894" name="Line 185"/>
          <p:cNvSpPr>
            <a:spLocks noChangeShapeType="1"/>
          </p:cNvSpPr>
          <p:nvPr/>
        </p:nvSpPr>
        <p:spPr bwMode="auto">
          <a:xfrm>
            <a:off x="1655763" y="4033838"/>
            <a:ext cx="6673850" cy="1587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895" name="Line 186"/>
          <p:cNvSpPr>
            <a:spLocks noChangeShapeType="1"/>
          </p:cNvSpPr>
          <p:nvPr/>
        </p:nvSpPr>
        <p:spPr bwMode="auto">
          <a:xfrm>
            <a:off x="1655763" y="3171825"/>
            <a:ext cx="6673850" cy="1588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896" name="Line 187"/>
          <p:cNvSpPr>
            <a:spLocks noChangeShapeType="1"/>
          </p:cNvSpPr>
          <p:nvPr/>
        </p:nvSpPr>
        <p:spPr bwMode="auto">
          <a:xfrm>
            <a:off x="1655763" y="2306638"/>
            <a:ext cx="6673850" cy="1587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897" name="Line 188"/>
          <p:cNvSpPr>
            <a:spLocks noChangeShapeType="1"/>
          </p:cNvSpPr>
          <p:nvPr/>
        </p:nvSpPr>
        <p:spPr bwMode="auto">
          <a:xfrm>
            <a:off x="1655763" y="1444625"/>
            <a:ext cx="6673850" cy="1588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898" name="Line 189"/>
          <p:cNvSpPr>
            <a:spLocks noChangeShapeType="1"/>
          </p:cNvSpPr>
          <p:nvPr/>
        </p:nvSpPr>
        <p:spPr bwMode="auto">
          <a:xfrm>
            <a:off x="1655763" y="5762625"/>
            <a:ext cx="6673850" cy="1588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899" name="Line 190"/>
          <p:cNvSpPr>
            <a:spLocks noChangeShapeType="1"/>
          </p:cNvSpPr>
          <p:nvPr/>
        </p:nvSpPr>
        <p:spPr bwMode="auto">
          <a:xfrm>
            <a:off x="1655763" y="4897438"/>
            <a:ext cx="667385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00" name="Line 191"/>
          <p:cNvSpPr>
            <a:spLocks noChangeShapeType="1"/>
          </p:cNvSpPr>
          <p:nvPr/>
        </p:nvSpPr>
        <p:spPr bwMode="auto">
          <a:xfrm>
            <a:off x="1655763" y="4033838"/>
            <a:ext cx="667385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01" name="Line 192"/>
          <p:cNvSpPr>
            <a:spLocks noChangeShapeType="1"/>
          </p:cNvSpPr>
          <p:nvPr/>
        </p:nvSpPr>
        <p:spPr bwMode="auto">
          <a:xfrm>
            <a:off x="1655763" y="3171825"/>
            <a:ext cx="6673850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02" name="Line 193"/>
          <p:cNvSpPr>
            <a:spLocks noChangeShapeType="1"/>
          </p:cNvSpPr>
          <p:nvPr/>
        </p:nvSpPr>
        <p:spPr bwMode="auto">
          <a:xfrm>
            <a:off x="1655763" y="2306638"/>
            <a:ext cx="6673850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03" name="Line 194"/>
          <p:cNvSpPr>
            <a:spLocks noChangeShapeType="1"/>
          </p:cNvSpPr>
          <p:nvPr/>
        </p:nvSpPr>
        <p:spPr bwMode="auto">
          <a:xfrm>
            <a:off x="1655763" y="1444625"/>
            <a:ext cx="6673850" cy="1588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04" name="Freeform 195"/>
          <p:cNvSpPr>
            <a:spLocks/>
          </p:cNvSpPr>
          <p:nvPr/>
        </p:nvSpPr>
        <p:spPr bwMode="auto">
          <a:xfrm>
            <a:off x="1655763" y="5170488"/>
            <a:ext cx="4419600" cy="592137"/>
          </a:xfrm>
          <a:custGeom>
            <a:avLst/>
            <a:gdLst>
              <a:gd name="T0" fmla="*/ 2147483647 w 2618"/>
              <a:gd name="T1" fmla="*/ 2147483647 h 353"/>
              <a:gd name="T2" fmla="*/ 2147483647 w 2618"/>
              <a:gd name="T3" fmla="*/ 2147483647 h 353"/>
              <a:gd name="T4" fmla="*/ 2147483647 w 2618"/>
              <a:gd name="T5" fmla="*/ 2147483647 h 353"/>
              <a:gd name="T6" fmla="*/ 2147483647 w 2618"/>
              <a:gd name="T7" fmla="*/ 2147483647 h 353"/>
              <a:gd name="T8" fmla="*/ 2147483647 w 2618"/>
              <a:gd name="T9" fmla="*/ 2147483647 h 353"/>
              <a:gd name="T10" fmla="*/ 2147483647 w 2618"/>
              <a:gd name="T11" fmla="*/ 2147483647 h 353"/>
              <a:gd name="T12" fmla="*/ 2147483647 w 2618"/>
              <a:gd name="T13" fmla="*/ 2147483647 h 353"/>
              <a:gd name="T14" fmla="*/ 2147483647 w 2618"/>
              <a:gd name="T15" fmla="*/ 2147483647 h 353"/>
              <a:gd name="T16" fmla="*/ 2147483647 w 2618"/>
              <a:gd name="T17" fmla="*/ 2147483647 h 353"/>
              <a:gd name="T18" fmla="*/ 2147483647 w 2618"/>
              <a:gd name="T19" fmla="*/ 2147483647 h 353"/>
              <a:gd name="T20" fmla="*/ 2147483647 w 2618"/>
              <a:gd name="T21" fmla="*/ 2147483647 h 353"/>
              <a:gd name="T22" fmla="*/ 2147483647 w 2618"/>
              <a:gd name="T23" fmla="*/ 2147483647 h 353"/>
              <a:gd name="T24" fmla="*/ 2147483647 w 2618"/>
              <a:gd name="T25" fmla="*/ 2147483647 h 353"/>
              <a:gd name="T26" fmla="*/ 2147483647 w 2618"/>
              <a:gd name="T27" fmla="*/ 2147483647 h 353"/>
              <a:gd name="T28" fmla="*/ 2147483647 w 2618"/>
              <a:gd name="T29" fmla="*/ 2147483647 h 353"/>
              <a:gd name="T30" fmla="*/ 2147483647 w 2618"/>
              <a:gd name="T31" fmla="*/ 2147483647 h 353"/>
              <a:gd name="T32" fmla="*/ 2147483647 w 2618"/>
              <a:gd name="T33" fmla="*/ 2147483647 h 353"/>
              <a:gd name="T34" fmla="*/ 2147483647 w 2618"/>
              <a:gd name="T35" fmla="*/ 2147483647 h 353"/>
              <a:gd name="T36" fmla="*/ 2147483647 w 2618"/>
              <a:gd name="T37" fmla="*/ 2147483647 h 353"/>
              <a:gd name="T38" fmla="*/ 2147483647 w 2618"/>
              <a:gd name="T39" fmla="*/ 2147483647 h 353"/>
              <a:gd name="T40" fmla="*/ 2147483647 w 2618"/>
              <a:gd name="T41" fmla="*/ 2147483647 h 353"/>
              <a:gd name="T42" fmla="*/ 2147483647 w 2618"/>
              <a:gd name="T43" fmla="*/ 2147483647 h 353"/>
              <a:gd name="T44" fmla="*/ 2147483647 w 2618"/>
              <a:gd name="T45" fmla="*/ 2147483647 h 353"/>
              <a:gd name="T46" fmla="*/ 2147483647 w 2618"/>
              <a:gd name="T47" fmla="*/ 2147483647 h 353"/>
              <a:gd name="T48" fmla="*/ 2147483647 w 2618"/>
              <a:gd name="T49" fmla="*/ 0 h 353"/>
              <a:gd name="T50" fmla="*/ 2147483647 w 2618"/>
              <a:gd name="T51" fmla="*/ 2147483647 h 353"/>
              <a:gd name="T52" fmla="*/ 2147483647 w 2618"/>
              <a:gd name="T53" fmla="*/ 2147483647 h 353"/>
              <a:gd name="T54" fmla="*/ 2147483647 w 2618"/>
              <a:gd name="T55" fmla="*/ 2147483647 h 353"/>
              <a:gd name="T56" fmla="*/ 2147483647 w 2618"/>
              <a:gd name="T57" fmla="*/ 2147483647 h 353"/>
              <a:gd name="T58" fmla="*/ 2147483647 w 2618"/>
              <a:gd name="T59" fmla="*/ 2147483647 h 353"/>
              <a:gd name="T60" fmla="*/ 2147483647 w 2618"/>
              <a:gd name="T61" fmla="*/ 2147483647 h 353"/>
              <a:gd name="T62" fmla="*/ 2147483647 w 2618"/>
              <a:gd name="T63" fmla="*/ 2147483647 h 353"/>
              <a:gd name="T64" fmla="*/ 2147483647 w 2618"/>
              <a:gd name="T65" fmla="*/ 2147483647 h 353"/>
              <a:gd name="T66" fmla="*/ 2147483647 w 2618"/>
              <a:gd name="T67" fmla="*/ 2147483647 h 353"/>
              <a:gd name="T68" fmla="*/ 2147483647 w 2618"/>
              <a:gd name="T69" fmla="*/ 2147483647 h 353"/>
              <a:gd name="T70" fmla="*/ 2147483647 w 2618"/>
              <a:gd name="T71" fmla="*/ 2147483647 h 353"/>
              <a:gd name="T72" fmla="*/ 2147483647 w 2618"/>
              <a:gd name="T73" fmla="*/ 2147483647 h 353"/>
              <a:gd name="T74" fmla="*/ 2147483647 w 2618"/>
              <a:gd name="T75" fmla="*/ 2147483647 h 353"/>
              <a:gd name="T76" fmla="*/ 2147483647 w 2618"/>
              <a:gd name="T77" fmla="*/ 2147483647 h 353"/>
              <a:gd name="T78" fmla="*/ 2147483647 w 2618"/>
              <a:gd name="T79" fmla="*/ 2147483647 h 353"/>
              <a:gd name="T80" fmla="*/ 2147483647 w 2618"/>
              <a:gd name="T81" fmla="*/ 2147483647 h 353"/>
              <a:gd name="T82" fmla="*/ 2147483647 w 2618"/>
              <a:gd name="T83" fmla="*/ 2147483647 h 353"/>
              <a:gd name="T84" fmla="*/ 2147483647 w 2618"/>
              <a:gd name="T85" fmla="*/ 2147483647 h 353"/>
              <a:gd name="T86" fmla="*/ 2147483647 w 2618"/>
              <a:gd name="T87" fmla="*/ 2147483647 h 353"/>
              <a:gd name="T88" fmla="*/ 2147483647 w 2618"/>
              <a:gd name="T89" fmla="*/ 2147483647 h 353"/>
              <a:gd name="T90" fmla="*/ 2147483647 w 2618"/>
              <a:gd name="T91" fmla="*/ 2147483647 h 353"/>
              <a:gd name="T92" fmla="*/ 2147483647 w 2618"/>
              <a:gd name="T93" fmla="*/ 2147483647 h 353"/>
              <a:gd name="T94" fmla="*/ 2147483647 w 2618"/>
              <a:gd name="T95" fmla="*/ 2147483647 h 353"/>
              <a:gd name="T96" fmla="*/ 2147483647 w 2618"/>
              <a:gd name="T97" fmla="*/ 2147483647 h 353"/>
              <a:gd name="T98" fmla="*/ 2147483647 w 2618"/>
              <a:gd name="T99" fmla="*/ 2147483647 h 353"/>
              <a:gd name="T100" fmla="*/ 2147483647 w 2618"/>
              <a:gd name="T101" fmla="*/ 2147483647 h 353"/>
              <a:gd name="T102" fmla="*/ 2147483647 w 2618"/>
              <a:gd name="T103" fmla="*/ 2147483647 h 353"/>
              <a:gd name="T104" fmla="*/ 2147483647 w 2618"/>
              <a:gd name="T105" fmla="*/ 2147483647 h 353"/>
              <a:gd name="T106" fmla="*/ 0 w 2618"/>
              <a:gd name="T107" fmla="*/ 2147483647 h 353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618"/>
              <a:gd name="T163" fmla="*/ 0 h 353"/>
              <a:gd name="T164" fmla="*/ 2618 w 2618"/>
              <a:gd name="T165" fmla="*/ 353 h 353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618" h="353">
                <a:moveTo>
                  <a:pt x="0" y="353"/>
                </a:moveTo>
                <a:lnTo>
                  <a:pt x="49" y="353"/>
                </a:lnTo>
                <a:lnTo>
                  <a:pt x="99" y="353"/>
                </a:lnTo>
                <a:lnTo>
                  <a:pt x="148" y="353"/>
                </a:lnTo>
                <a:lnTo>
                  <a:pt x="198" y="353"/>
                </a:lnTo>
                <a:lnTo>
                  <a:pt x="247" y="353"/>
                </a:lnTo>
                <a:lnTo>
                  <a:pt x="297" y="353"/>
                </a:lnTo>
                <a:lnTo>
                  <a:pt x="346" y="353"/>
                </a:lnTo>
                <a:lnTo>
                  <a:pt x="395" y="353"/>
                </a:lnTo>
                <a:lnTo>
                  <a:pt x="445" y="353"/>
                </a:lnTo>
                <a:lnTo>
                  <a:pt x="494" y="353"/>
                </a:lnTo>
                <a:lnTo>
                  <a:pt x="544" y="353"/>
                </a:lnTo>
                <a:lnTo>
                  <a:pt x="593" y="353"/>
                </a:lnTo>
                <a:lnTo>
                  <a:pt x="642" y="353"/>
                </a:lnTo>
                <a:lnTo>
                  <a:pt x="692" y="353"/>
                </a:lnTo>
                <a:lnTo>
                  <a:pt x="741" y="353"/>
                </a:lnTo>
                <a:lnTo>
                  <a:pt x="790" y="353"/>
                </a:lnTo>
                <a:lnTo>
                  <a:pt x="840" y="353"/>
                </a:lnTo>
                <a:lnTo>
                  <a:pt x="889" y="353"/>
                </a:lnTo>
                <a:lnTo>
                  <a:pt x="938" y="353"/>
                </a:lnTo>
                <a:lnTo>
                  <a:pt x="988" y="353"/>
                </a:lnTo>
                <a:lnTo>
                  <a:pt x="1037" y="353"/>
                </a:lnTo>
                <a:lnTo>
                  <a:pt x="1087" y="353"/>
                </a:lnTo>
                <a:lnTo>
                  <a:pt x="1136" y="353"/>
                </a:lnTo>
                <a:lnTo>
                  <a:pt x="1185" y="352"/>
                </a:lnTo>
                <a:lnTo>
                  <a:pt x="1235" y="349"/>
                </a:lnTo>
                <a:lnTo>
                  <a:pt x="1284" y="322"/>
                </a:lnTo>
                <a:lnTo>
                  <a:pt x="1334" y="255"/>
                </a:lnTo>
                <a:lnTo>
                  <a:pt x="1383" y="214"/>
                </a:lnTo>
                <a:lnTo>
                  <a:pt x="1432" y="153"/>
                </a:lnTo>
                <a:lnTo>
                  <a:pt x="1482" y="146"/>
                </a:lnTo>
                <a:lnTo>
                  <a:pt x="1531" y="123"/>
                </a:lnTo>
                <a:lnTo>
                  <a:pt x="1580" y="87"/>
                </a:lnTo>
                <a:lnTo>
                  <a:pt x="1630" y="57"/>
                </a:lnTo>
                <a:lnTo>
                  <a:pt x="1679" y="29"/>
                </a:lnTo>
                <a:lnTo>
                  <a:pt x="1729" y="25"/>
                </a:lnTo>
                <a:lnTo>
                  <a:pt x="1778" y="26"/>
                </a:lnTo>
                <a:lnTo>
                  <a:pt x="1827" y="35"/>
                </a:lnTo>
                <a:lnTo>
                  <a:pt x="1877" y="58"/>
                </a:lnTo>
                <a:lnTo>
                  <a:pt x="1926" y="117"/>
                </a:lnTo>
                <a:lnTo>
                  <a:pt x="1976" y="117"/>
                </a:lnTo>
                <a:lnTo>
                  <a:pt x="2025" y="118"/>
                </a:lnTo>
                <a:lnTo>
                  <a:pt x="2075" y="111"/>
                </a:lnTo>
                <a:lnTo>
                  <a:pt x="2124" y="97"/>
                </a:lnTo>
                <a:lnTo>
                  <a:pt x="2173" y="28"/>
                </a:lnTo>
                <a:lnTo>
                  <a:pt x="2223" y="18"/>
                </a:lnTo>
                <a:lnTo>
                  <a:pt x="2272" y="19"/>
                </a:lnTo>
                <a:lnTo>
                  <a:pt x="2321" y="23"/>
                </a:lnTo>
                <a:lnTo>
                  <a:pt x="2371" y="12"/>
                </a:lnTo>
                <a:lnTo>
                  <a:pt x="2420" y="0"/>
                </a:lnTo>
                <a:lnTo>
                  <a:pt x="2470" y="28"/>
                </a:lnTo>
                <a:lnTo>
                  <a:pt x="2519" y="50"/>
                </a:lnTo>
                <a:lnTo>
                  <a:pt x="2568" y="75"/>
                </a:lnTo>
                <a:lnTo>
                  <a:pt x="2618" y="83"/>
                </a:lnTo>
                <a:lnTo>
                  <a:pt x="2618" y="353"/>
                </a:lnTo>
                <a:lnTo>
                  <a:pt x="2568" y="353"/>
                </a:lnTo>
                <a:lnTo>
                  <a:pt x="2519" y="353"/>
                </a:lnTo>
                <a:lnTo>
                  <a:pt x="2470" y="353"/>
                </a:lnTo>
                <a:lnTo>
                  <a:pt x="2420" y="353"/>
                </a:lnTo>
                <a:lnTo>
                  <a:pt x="2371" y="353"/>
                </a:lnTo>
                <a:lnTo>
                  <a:pt x="2321" y="353"/>
                </a:lnTo>
                <a:lnTo>
                  <a:pt x="2272" y="353"/>
                </a:lnTo>
                <a:lnTo>
                  <a:pt x="2223" y="353"/>
                </a:lnTo>
                <a:lnTo>
                  <a:pt x="2173" y="353"/>
                </a:lnTo>
                <a:lnTo>
                  <a:pt x="2124" y="353"/>
                </a:lnTo>
                <a:lnTo>
                  <a:pt x="2075" y="353"/>
                </a:lnTo>
                <a:lnTo>
                  <a:pt x="2025" y="353"/>
                </a:lnTo>
                <a:lnTo>
                  <a:pt x="1976" y="353"/>
                </a:lnTo>
                <a:lnTo>
                  <a:pt x="1926" y="353"/>
                </a:lnTo>
                <a:lnTo>
                  <a:pt x="1877" y="353"/>
                </a:lnTo>
                <a:lnTo>
                  <a:pt x="1827" y="353"/>
                </a:lnTo>
                <a:lnTo>
                  <a:pt x="1778" y="353"/>
                </a:lnTo>
                <a:lnTo>
                  <a:pt x="1729" y="353"/>
                </a:lnTo>
                <a:lnTo>
                  <a:pt x="1679" y="353"/>
                </a:lnTo>
                <a:lnTo>
                  <a:pt x="1630" y="353"/>
                </a:lnTo>
                <a:lnTo>
                  <a:pt x="1580" y="353"/>
                </a:lnTo>
                <a:lnTo>
                  <a:pt x="1531" y="353"/>
                </a:lnTo>
                <a:lnTo>
                  <a:pt x="1482" y="353"/>
                </a:lnTo>
                <a:lnTo>
                  <a:pt x="1432" y="353"/>
                </a:lnTo>
                <a:lnTo>
                  <a:pt x="1383" y="353"/>
                </a:lnTo>
                <a:lnTo>
                  <a:pt x="1334" y="353"/>
                </a:lnTo>
                <a:lnTo>
                  <a:pt x="1284" y="353"/>
                </a:lnTo>
                <a:lnTo>
                  <a:pt x="1235" y="353"/>
                </a:lnTo>
                <a:lnTo>
                  <a:pt x="1185" y="353"/>
                </a:lnTo>
                <a:lnTo>
                  <a:pt x="1136" y="353"/>
                </a:lnTo>
                <a:lnTo>
                  <a:pt x="1087" y="353"/>
                </a:lnTo>
                <a:lnTo>
                  <a:pt x="1037" y="353"/>
                </a:lnTo>
                <a:lnTo>
                  <a:pt x="988" y="353"/>
                </a:lnTo>
                <a:lnTo>
                  <a:pt x="938" y="353"/>
                </a:lnTo>
                <a:lnTo>
                  <a:pt x="889" y="353"/>
                </a:lnTo>
                <a:lnTo>
                  <a:pt x="840" y="353"/>
                </a:lnTo>
                <a:lnTo>
                  <a:pt x="790" y="353"/>
                </a:lnTo>
                <a:lnTo>
                  <a:pt x="741" y="353"/>
                </a:lnTo>
                <a:lnTo>
                  <a:pt x="692" y="353"/>
                </a:lnTo>
                <a:lnTo>
                  <a:pt x="642" y="353"/>
                </a:lnTo>
                <a:lnTo>
                  <a:pt x="593" y="353"/>
                </a:lnTo>
                <a:lnTo>
                  <a:pt x="544" y="353"/>
                </a:lnTo>
                <a:lnTo>
                  <a:pt x="494" y="353"/>
                </a:lnTo>
                <a:lnTo>
                  <a:pt x="445" y="353"/>
                </a:lnTo>
                <a:lnTo>
                  <a:pt x="395" y="353"/>
                </a:lnTo>
                <a:lnTo>
                  <a:pt x="346" y="353"/>
                </a:lnTo>
                <a:lnTo>
                  <a:pt x="297" y="353"/>
                </a:lnTo>
                <a:lnTo>
                  <a:pt x="247" y="353"/>
                </a:lnTo>
                <a:lnTo>
                  <a:pt x="198" y="353"/>
                </a:lnTo>
                <a:lnTo>
                  <a:pt x="148" y="353"/>
                </a:lnTo>
                <a:lnTo>
                  <a:pt x="99" y="353"/>
                </a:lnTo>
                <a:lnTo>
                  <a:pt x="49" y="353"/>
                </a:lnTo>
                <a:lnTo>
                  <a:pt x="0" y="353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05" name="Freeform 196"/>
          <p:cNvSpPr>
            <a:spLocks/>
          </p:cNvSpPr>
          <p:nvPr/>
        </p:nvSpPr>
        <p:spPr bwMode="auto">
          <a:xfrm>
            <a:off x="1655763" y="5170488"/>
            <a:ext cx="4419600" cy="592137"/>
          </a:xfrm>
          <a:custGeom>
            <a:avLst/>
            <a:gdLst>
              <a:gd name="T0" fmla="*/ 2147483647 w 2618"/>
              <a:gd name="T1" fmla="*/ 2147483647 h 353"/>
              <a:gd name="T2" fmla="*/ 2147483647 w 2618"/>
              <a:gd name="T3" fmla="*/ 2147483647 h 353"/>
              <a:gd name="T4" fmla="*/ 2147483647 w 2618"/>
              <a:gd name="T5" fmla="*/ 2147483647 h 353"/>
              <a:gd name="T6" fmla="*/ 2147483647 w 2618"/>
              <a:gd name="T7" fmla="*/ 2147483647 h 353"/>
              <a:gd name="T8" fmla="*/ 2147483647 w 2618"/>
              <a:gd name="T9" fmla="*/ 2147483647 h 353"/>
              <a:gd name="T10" fmla="*/ 2147483647 w 2618"/>
              <a:gd name="T11" fmla="*/ 2147483647 h 353"/>
              <a:gd name="T12" fmla="*/ 2147483647 w 2618"/>
              <a:gd name="T13" fmla="*/ 2147483647 h 353"/>
              <a:gd name="T14" fmla="*/ 2147483647 w 2618"/>
              <a:gd name="T15" fmla="*/ 2147483647 h 353"/>
              <a:gd name="T16" fmla="*/ 2147483647 w 2618"/>
              <a:gd name="T17" fmla="*/ 2147483647 h 353"/>
              <a:gd name="T18" fmla="*/ 2147483647 w 2618"/>
              <a:gd name="T19" fmla="*/ 2147483647 h 353"/>
              <a:gd name="T20" fmla="*/ 2147483647 w 2618"/>
              <a:gd name="T21" fmla="*/ 2147483647 h 353"/>
              <a:gd name="T22" fmla="*/ 2147483647 w 2618"/>
              <a:gd name="T23" fmla="*/ 2147483647 h 353"/>
              <a:gd name="T24" fmla="*/ 2147483647 w 2618"/>
              <a:gd name="T25" fmla="*/ 2147483647 h 353"/>
              <a:gd name="T26" fmla="*/ 2147483647 w 2618"/>
              <a:gd name="T27" fmla="*/ 2147483647 h 353"/>
              <a:gd name="T28" fmla="*/ 2147483647 w 2618"/>
              <a:gd name="T29" fmla="*/ 2147483647 h 353"/>
              <a:gd name="T30" fmla="*/ 2147483647 w 2618"/>
              <a:gd name="T31" fmla="*/ 2147483647 h 353"/>
              <a:gd name="T32" fmla="*/ 2147483647 w 2618"/>
              <a:gd name="T33" fmla="*/ 2147483647 h 353"/>
              <a:gd name="T34" fmla="*/ 2147483647 w 2618"/>
              <a:gd name="T35" fmla="*/ 2147483647 h 353"/>
              <a:gd name="T36" fmla="*/ 2147483647 w 2618"/>
              <a:gd name="T37" fmla="*/ 2147483647 h 353"/>
              <a:gd name="T38" fmla="*/ 2147483647 w 2618"/>
              <a:gd name="T39" fmla="*/ 2147483647 h 353"/>
              <a:gd name="T40" fmla="*/ 2147483647 w 2618"/>
              <a:gd name="T41" fmla="*/ 2147483647 h 353"/>
              <a:gd name="T42" fmla="*/ 2147483647 w 2618"/>
              <a:gd name="T43" fmla="*/ 2147483647 h 353"/>
              <a:gd name="T44" fmla="*/ 2147483647 w 2618"/>
              <a:gd name="T45" fmla="*/ 2147483647 h 353"/>
              <a:gd name="T46" fmla="*/ 2147483647 w 2618"/>
              <a:gd name="T47" fmla="*/ 2147483647 h 353"/>
              <a:gd name="T48" fmla="*/ 2147483647 w 2618"/>
              <a:gd name="T49" fmla="*/ 0 h 353"/>
              <a:gd name="T50" fmla="*/ 2147483647 w 2618"/>
              <a:gd name="T51" fmla="*/ 2147483647 h 353"/>
              <a:gd name="T52" fmla="*/ 2147483647 w 2618"/>
              <a:gd name="T53" fmla="*/ 2147483647 h 353"/>
              <a:gd name="T54" fmla="*/ 2147483647 w 2618"/>
              <a:gd name="T55" fmla="*/ 2147483647 h 353"/>
              <a:gd name="T56" fmla="*/ 2147483647 w 2618"/>
              <a:gd name="T57" fmla="*/ 2147483647 h 353"/>
              <a:gd name="T58" fmla="*/ 2147483647 w 2618"/>
              <a:gd name="T59" fmla="*/ 2147483647 h 353"/>
              <a:gd name="T60" fmla="*/ 2147483647 w 2618"/>
              <a:gd name="T61" fmla="*/ 2147483647 h 353"/>
              <a:gd name="T62" fmla="*/ 2147483647 w 2618"/>
              <a:gd name="T63" fmla="*/ 2147483647 h 353"/>
              <a:gd name="T64" fmla="*/ 2147483647 w 2618"/>
              <a:gd name="T65" fmla="*/ 2147483647 h 353"/>
              <a:gd name="T66" fmla="*/ 2147483647 w 2618"/>
              <a:gd name="T67" fmla="*/ 2147483647 h 353"/>
              <a:gd name="T68" fmla="*/ 2147483647 w 2618"/>
              <a:gd name="T69" fmla="*/ 2147483647 h 353"/>
              <a:gd name="T70" fmla="*/ 2147483647 w 2618"/>
              <a:gd name="T71" fmla="*/ 2147483647 h 353"/>
              <a:gd name="T72" fmla="*/ 2147483647 w 2618"/>
              <a:gd name="T73" fmla="*/ 2147483647 h 353"/>
              <a:gd name="T74" fmla="*/ 2147483647 w 2618"/>
              <a:gd name="T75" fmla="*/ 2147483647 h 353"/>
              <a:gd name="T76" fmla="*/ 2147483647 w 2618"/>
              <a:gd name="T77" fmla="*/ 2147483647 h 353"/>
              <a:gd name="T78" fmla="*/ 2147483647 w 2618"/>
              <a:gd name="T79" fmla="*/ 2147483647 h 353"/>
              <a:gd name="T80" fmla="*/ 2147483647 w 2618"/>
              <a:gd name="T81" fmla="*/ 2147483647 h 353"/>
              <a:gd name="T82" fmla="*/ 2147483647 w 2618"/>
              <a:gd name="T83" fmla="*/ 2147483647 h 353"/>
              <a:gd name="T84" fmla="*/ 2147483647 w 2618"/>
              <a:gd name="T85" fmla="*/ 2147483647 h 353"/>
              <a:gd name="T86" fmla="*/ 2147483647 w 2618"/>
              <a:gd name="T87" fmla="*/ 2147483647 h 353"/>
              <a:gd name="T88" fmla="*/ 2147483647 w 2618"/>
              <a:gd name="T89" fmla="*/ 2147483647 h 353"/>
              <a:gd name="T90" fmla="*/ 2147483647 w 2618"/>
              <a:gd name="T91" fmla="*/ 2147483647 h 353"/>
              <a:gd name="T92" fmla="*/ 2147483647 w 2618"/>
              <a:gd name="T93" fmla="*/ 2147483647 h 353"/>
              <a:gd name="T94" fmla="*/ 2147483647 w 2618"/>
              <a:gd name="T95" fmla="*/ 2147483647 h 353"/>
              <a:gd name="T96" fmla="*/ 2147483647 w 2618"/>
              <a:gd name="T97" fmla="*/ 2147483647 h 353"/>
              <a:gd name="T98" fmla="*/ 2147483647 w 2618"/>
              <a:gd name="T99" fmla="*/ 2147483647 h 353"/>
              <a:gd name="T100" fmla="*/ 2147483647 w 2618"/>
              <a:gd name="T101" fmla="*/ 2147483647 h 353"/>
              <a:gd name="T102" fmla="*/ 2147483647 w 2618"/>
              <a:gd name="T103" fmla="*/ 2147483647 h 353"/>
              <a:gd name="T104" fmla="*/ 2147483647 w 2618"/>
              <a:gd name="T105" fmla="*/ 2147483647 h 353"/>
              <a:gd name="T106" fmla="*/ 0 w 2618"/>
              <a:gd name="T107" fmla="*/ 2147483647 h 353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618"/>
              <a:gd name="T163" fmla="*/ 0 h 353"/>
              <a:gd name="T164" fmla="*/ 2618 w 2618"/>
              <a:gd name="T165" fmla="*/ 353 h 353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618" h="353">
                <a:moveTo>
                  <a:pt x="0" y="353"/>
                </a:moveTo>
                <a:lnTo>
                  <a:pt x="49" y="353"/>
                </a:lnTo>
                <a:lnTo>
                  <a:pt x="99" y="353"/>
                </a:lnTo>
                <a:lnTo>
                  <a:pt x="148" y="353"/>
                </a:lnTo>
                <a:lnTo>
                  <a:pt x="198" y="353"/>
                </a:lnTo>
                <a:lnTo>
                  <a:pt x="247" y="353"/>
                </a:lnTo>
                <a:lnTo>
                  <a:pt x="297" y="353"/>
                </a:lnTo>
                <a:lnTo>
                  <a:pt x="346" y="353"/>
                </a:lnTo>
                <a:lnTo>
                  <a:pt x="395" y="353"/>
                </a:lnTo>
                <a:lnTo>
                  <a:pt x="445" y="353"/>
                </a:lnTo>
                <a:lnTo>
                  <a:pt x="494" y="353"/>
                </a:lnTo>
                <a:lnTo>
                  <a:pt x="544" y="353"/>
                </a:lnTo>
                <a:lnTo>
                  <a:pt x="593" y="353"/>
                </a:lnTo>
                <a:lnTo>
                  <a:pt x="642" y="353"/>
                </a:lnTo>
                <a:lnTo>
                  <a:pt x="692" y="353"/>
                </a:lnTo>
                <a:lnTo>
                  <a:pt x="741" y="353"/>
                </a:lnTo>
                <a:lnTo>
                  <a:pt x="790" y="353"/>
                </a:lnTo>
                <a:lnTo>
                  <a:pt x="840" y="353"/>
                </a:lnTo>
                <a:lnTo>
                  <a:pt x="889" y="353"/>
                </a:lnTo>
                <a:lnTo>
                  <a:pt x="938" y="353"/>
                </a:lnTo>
                <a:lnTo>
                  <a:pt x="988" y="353"/>
                </a:lnTo>
                <a:lnTo>
                  <a:pt x="1037" y="353"/>
                </a:lnTo>
                <a:lnTo>
                  <a:pt x="1087" y="353"/>
                </a:lnTo>
                <a:lnTo>
                  <a:pt x="1136" y="353"/>
                </a:lnTo>
                <a:lnTo>
                  <a:pt x="1185" y="352"/>
                </a:lnTo>
                <a:lnTo>
                  <a:pt x="1235" y="349"/>
                </a:lnTo>
                <a:lnTo>
                  <a:pt x="1284" y="322"/>
                </a:lnTo>
                <a:lnTo>
                  <a:pt x="1334" y="255"/>
                </a:lnTo>
                <a:lnTo>
                  <a:pt x="1383" y="214"/>
                </a:lnTo>
                <a:lnTo>
                  <a:pt x="1432" y="153"/>
                </a:lnTo>
                <a:lnTo>
                  <a:pt x="1482" y="146"/>
                </a:lnTo>
                <a:lnTo>
                  <a:pt x="1531" y="123"/>
                </a:lnTo>
                <a:lnTo>
                  <a:pt x="1580" y="87"/>
                </a:lnTo>
                <a:lnTo>
                  <a:pt x="1630" y="57"/>
                </a:lnTo>
                <a:lnTo>
                  <a:pt x="1679" y="29"/>
                </a:lnTo>
                <a:lnTo>
                  <a:pt x="1729" y="25"/>
                </a:lnTo>
                <a:lnTo>
                  <a:pt x="1778" y="26"/>
                </a:lnTo>
                <a:lnTo>
                  <a:pt x="1827" y="35"/>
                </a:lnTo>
                <a:lnTo>
                  <a:pt x="1877" y="58"/>
                </a:lnTo>
                <a:lnTo>
                  <a:pt x="1926" y="117"/>
                </a:lnTo>
                <a:lnTo>
                  <a:pt x="1976" y="117"/>
                </a:lnTo>
                <a:lnTo>
                  <a:pt x="2025" y="118"/>
                </a:lnTo>
                <a:lnTo>
                  <a:pt x="2075" y="111"/>
                </a:lnTo>
                <a:lnTo>
                  <a:pt x="2124" y="97"/>
                </a:lnTo>
                <a:lnTo>
                  <a:pt x="2173" y="28"/>
                </a:lnTo>
                <a:lnTo>
                  <a:pt x="2223" y="18"/>
                </a:lnTo>
                <a:lnTo>
                  <a:pt x="2272" y="19"/>
                </a:lnTo>
                <a:lnTo>
                  <a:pt x="2321" y="23"/>
                </a:lnTo>
                <a:lnTo>
                  <a:pt x="2371" y="12"/>
                </a:lnTo>
                <a:lnTo>
                  <a:pt x="2420" y="0"/>
                </a:lnTo>
                <a:lnTo>
                  <a:pt x="2470" y="28"/>
                </a:lnTo>
                <a:lnTo>
                  <a:pt x="2519" y="50"/>
                </a:lnTo>
                <a:lnTo>
                  <a:pt x="2568" y="75"/>
                </a:lnTo>
                <a:lnTo>
                  <a:pt x="2618" y="83"/>
                </a:lnTo>
                <a:lnTo>
                  <a:pt x="2618" y="353"/>
                </a:lnTo>
                <a:lnTo>
                  <a:pt x="2568" y="353"/>
                </a:lnTo>
                <a:lnTo>
                  <a:pt x="2519" y="353"/>
                </a:lnTo>
                <a:lnTo>
                  <a:pt x="2470" y="353"/>
                </a:lnTo>
                <a:lnTo>
                  <a:pt x="2420" y="353"/>
                </a:lnTo>
                <a:lnTo>
                  <a:pt x="2371" y="353"/>
                </a:lnTo>
                <a:lnTo>
                  <a:pt x="2321" y="353"/>
                </a:lnTo>
                <a:lnTo>
                  <a:pt x="2272" y="353"/>
                </a:lnTo>
                <a:lnTo>
                  <a:pt x="2223" y="353"/>
                </a:lnTo>
                <a:lnTo>
                  <a:pt x="2173" y="353"/>
                </a:lnTo>
                <a:lnTo>
                  <a:pt x="2124" y="353"/>
                </a:lnTo>
                <a:lnTo>
                  <a:pt x="2075" y="353"/>
                </a:lnTo>
                <a:lnTo>
                  <a:pt x="2025" y="353"/>
                </a:lnTo>
                <a:lnTo>
                  <a:pt x="1976" y="353"/>
                </a:lnTo>
                <a:lnTo>
                  <a:pt x="1926" y="353"/>
                </a:lnTo>
                <a:lnTo>
                  <a:pt x="1877" y="353"/>
                </a:lnTo>
                <a:lnTo>
                  <a:pt x="1827" y="353"/>
                </a:lnTo>
                <a:lnTo>
                  <a:pt x="1778" y="353"/>
                </a:lnTo>
                <a:lnTo>
                  <a:pt x="1729" y="353"/>
                </a:lnTo>
                <a:lnTo>
                  <a:pt x="1679" y="353"/>
                </a:lnTo>
                <a:lnTo>
                  <a:pt x="1630" y="353"/>
                </a:lnTo>
                <a:lnTo>
                  <a:pt x="1580" y="353"/>
                </a:lnTo>
                <a:lnTo>
                  <a:pt x="1531" y="353"/>
                </a:lnTo>
                <a:lnTo>
                  <a:pt x="1482" y="353"/>
                </a:lnTo>
                <a:lnTo>
                  <a:pt x="1432" y="353"/>
                </a:lnTo>
                <a:lnTo>
                  <a:pt x="1383" y="353"/>
                </a:lnTo>
                <a:lnTo>
                  <a:pt x="1334" y="353"/>
                </a:lnTo>
                <a:lnTo>
                  <a:pt x="1284" y="353"/>
                </a:lnTo>
                <a:lnTo>
                  <a:pt x="1235" y="353"/>
                </a:lnTo>
                <a:lnTo>
                  <a:pt x="1185" y="353"/>
                </a:lnTo>
                <a:lnTo>
                  <a:pt x="1136" y="353"/>
                </a:lnTo>
                <a:lnTo>
                  <a:pt x="1087" y="353"/>
                </a:lnTo>
                <a:lnTo>
                  <a:pt x="1037" y="353"/>
                </a:lnTo>
                <a:lnTo>
                  <a:pt x="988" y="353"/>
                </a:lnTo>
                <a:lnTo>
                  <a:pt x="938" y="353"/>
                </a:lnTo>
                <a:lnTo>
                  <a:pt x="889" y="353"/>
                </a:lnTo>
                <a:lnTo>
                  <a:pt x="840" y="353"/>
                </a:lnTo>
                <a:lnTo>
                  <a:pt x="790" y="353"/>
                </a:lnTo>
                <a:lnTo>
                  <a:pt x="741" y="353"/>
                </a:lnTo>
                <a:lnTo>
                  <a:pt x="692" y="353"/>
                </a:lnTo>
                <a:lnTo>
                  <a:pt x="642" y="353"/>
                </a:lnTo>
                <a:lnTo>
                  <a:pt x="593" y="353"/>
                </a:lnTo>
                <a:lnTo>
                  <a:pt x="544" y="353"/>
                </a:lnTo>
                <a:lnTo>
                  <a:pt x="494" y="353"/>
                </a:lnTo>
                <a:lnTo>
                  <a:pt x="445" y="353"/>
                </a:lnTo>
                <a:lnTo>
                  <a:pt x="395" y="353"/>
                </a:lnTo>
                <a:lnTo>
                  <a:pt x="346" y="353"/>
                </a:lnTo>
                <a:lnTo>
                  <a:pt x="297" y="353"/>
                </a:lnTo>
                <a:lnTo>
                  <a:pt x="247" y="353"/>
                </a:lnTo>
                <a:lnTo>
                  <a:pt x="198" y="353"/>
                </a:lnTo>
                <a:lnTo>
                  <a:pt x="148" y="353"/>
                </a:lnTo>
                <a:lnTo>
                  <a:pt x="99" y="353"/>
                </a:lnTo>
                <a:lnTo>
                  <a:pt x="49" y="353"/>
                </a:lnTo>
                <a:lnTo>
                  <a:pt x="0" y="353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06" name="Freeform 197"/>
          <p:cNvSpPr>
            <a:spLocks/>
          </p:cNvSpPr>
          <p:nvPr/>
        </p:nvSpPr>
        <p:spPr bwMode="auto">
          <a:xfrm>
            <a:off x="1655763" y="4527550"/>
            <a:ext cx="4419600" cy="1244600"/>
          </a:xfrm>
          <a:custGeom>
            <a:avLst/>
            <a:gdLst>
              <a:gd name="T0" fmla="*/ 2147483647 w 2618"/>
              <a:gd name="T1" fmla="*/ 2147483647 h 743"/>
              <a:gd name="T2" fmla="*/ 2147483647 w 2618"/>
              <a:gd name="T3" fmla="*/ 2147483647 h 743"/>
              <a:gd name="T4" fmla="*/ 2147483647 w 2618"/>
              <a:gd name="T5" fmla="*/ 2147483647 h 743"/>
              <a:gd name="T6" fmla="*/ 2147483647 w 2618"/>
              <a:gd name="T7" fmla="*/ 2147483647 h 743"/>
              <a:gd name="T8" fmla="*/ 2147483647 w 2618"/>
              <a:gd name="T9" fmla="*/ 2147483647 h 743"/>
              <a:gd name="T10" fmla="*/ 2147483647 w 2618"/>
              <a:gd name="T11" fmla="*/ 2147483647 h 743"/>
              <a:gd name="T12" fmla="*/ 2147483647 w 2618"/>
              <a:gd name="T13" fmla="*/ 2147483647 h 743"/>
              <a:gd name="T14" fmla="*/ 2147483647 w 2618"/>
              <a:gd name="T15" fmla="*/ 2147483647 h 743"/>
              <a:gd name="T16" fmla="*/ 2147483647 w 2618"/>
              <a:gd name="T17" fmla="*/ 2147483647 h 743"/>
              <a:gd name="T18" fmla="*/ 2147483647 w 2618"/>
              <a:gd name="T19" fmla="*/ 2147483647 h 743"/>
              <a:gd name="T20" fmla="*/ 2147483647 w 2618"/>
              <a:gd name="T21" fmla="*/ 2147483647 h 743"/>
              <a:gd name="T22" fmla="*/ 2147483647 w 2618"/>
              <a:gd name="T23" fmla="*/ 2147483647 h 743"/>
              <a:gd name="T24" fmla="*/ 2147483647 w 2618"/>
              <a:gd name="T25" fmla="*/ 2147483647 h 743"/>
              <a:gd name="T26" fmla="*/ 2147483647 w 2618"/>
              <a:gd name="T27" fmla="*/ 2147483647 h 743"/>
              <a:gd name="T28" fmla="*/ 2147483647 w 2618"/>
              <a:gd name="T29" fmla="*/ 2147483647 h 743"/>
              <a:gd name="T30" fmla="*/ 2147483647 w 2618"/>
              <a:gd name="T31" fmla="*/ 2147483647 h 743"/>
              <a:gd name="T32" fmla="*/ 2147483647 w 2618"/>
              <a:gd name="T33" fmla="*/ 2147483647 h 743"/>
              <a:gd name="T34" fmla="*/ 2147483647 w 2618"/>
              <a:gd name="T35" fmla="*/ 2147483647 h 743"/>
              <a:gd name="T36" fmla="*/ 2147483647 w 2618"/>
              <a:gd name="T37" fmla="*/ 2147483647 h 743"/>
              <a:gd name="T38" fmla="*/ 2147483647 w 2618"/>
              <a:gd name="T39" fmla="*/ 2147483647 h 743"/>
              <a:gd name="T40" fmla="*/ 2147483647 w 2618"/>
              <a:gd name="T41" fmla="*/ 2147483647 h 743"/>
              <a:gd name="T42" fmla="*/ 2147483647 w 2618"/>
              <a:gd name="T43" fmla="*/ 2147483647 h 743"/>
              <a:gd name="T44" fmla="*/ 2147483647 w 2618"/>
              <a:gd name="T45" fmla="*/ 2147483647 h 743"/>
              <a:gd name="T46" fmla="*/ 2147483647 w 2618"/>
              <a:gd name="T47" fmla="*/ 2147483647 h 743"/>
              <a:gd name="T48" fmla="*/ 2147483647 w 2618"/>
              <a:gd name="T49" fmla="*/ 2147483647 h 743"/>
              <a:gd name="T50" fmla="*/ 2147483647 w 2618"/>
              <a:gd name="T51" fmla="*/ 2147483647 h 743"/>
              <a:gd name="T52" fmla="*/ 2147483647 w 2618"/>
              <a:gd name="T53" fmla="*/ 2147483647 h 743"/>
              <a:gd name="T54" fmla="*/ 2147483647 w 2618"/>
              <a:gd name="T55" fmla="*/ 2147483647 h 743"/>
              <a:gd name="T56" fmla="*/ 2147483647 w 2618"/>
              <a:gd name="T57" fmla="*/ 2147483647 h 743"/>
              <a:gd name="T58" fmla="*/ 2147483647 w 2618"/>
              <a:gd name="T59" fmla="*/ 2147483647 h 743"/>
              <a:gd name="T60" fmla="*/ 2147483647 w 2618"/>
              <a:gd name="T61" fmla="*/ 2147483647 h 743"/>
              <a:gd name="T62" fmla="*/ 2147483647 w 2618"/>
              <a:gd name="T63" fmla="*/ 2147483647 h 743"/>
              <a:gd name="T64" fmla="*/ 2147483647 w 2618"/>
              <a:gd name="T65" fmla="*/ 2147483647 h 743"/>
              <a:gd name="T66" fmla="*/ 2147483647 w 2618"/>
              <a:gd name="T67" fmla="*/ 2147483647 h 743"/>
              <a:gd name="T68" fmla="*/ 2147483647 w 2618"/>
              <a:gd name="T69" fmla="*/ 2147483647 h 743"/>
              <a:gd name="T70" fmla="*/ 2147483647 w 2618"/>
              <a:gd name="T71" fmla="*/ 2147483647 h 743"/>
              <a:gd name="T72" fmla="*/ 2147483647 w 2618"/>
              <a:gd name="T73" fmla="*/ 2147483647 h 743"/>
              <a:gd name="T74" fmla="*/ 2147483647 w 2618"/>
              <a:gd name="T75" fmla="*/ 2147483647 h 743"/>
              <a:gd name="T76" fmla="*/ 2147483647 w 2618"/>
              <a:gd name="T77" fmla="*/ 2147483647 h 743"/>
              <a:gd name="T78" fmla="*/ 2147483647 w 2618"/>
              <a:gd name="T79" fmla="*/ 2147483647 h 743"/>
              <a:gd name="T80" fmla="*/ 2147483647 w 2618"/>
              <a:gd name="T81" fmla="*/ 2147483647 h 743"/>
              <a:gd name="T82" fmla="*/ 2147483647 w 2618"/>
              <a:gd name="T83" fmla="*/ 2147483647 h 743"/>
              <a:gd name="T84" fmla="*/ 2147483647 w 2618"/>
              <a:gd name="T85" fmla="*/ 2147483647 h 743"/>
              <a:gd name="T86" fmla="*/ 2147483647 w 2618"/>
              <a:gd name="T87" fmla="*/ 2147483647 h 743"/>
              <a:gd name="T88" fmla="*/ 2147483647 w 2618"/>
              <a:gd name="T89" fmla="*/ 2147483647 h 743"/>
              <a:gd name="T90" fmla="*/ 2147483647 w 2618"/>
              <a:gd name="T91" fmla="*/ 2147483647 h 743"/>
              <a:gd name="T92" fmla="*/ 2147483647 w 2618"/>
              <a:gd name="T93" fmla="*/ 2147483647 h 743"/>
              <a:gd name="T94" fmla="*/ 2147483647 w 2618"/>
              <a:gd name="T95" fmla="*/ 2147483647 h 743"/>
              <a:gd name="T96" fmla="*/ 2147483647 w 2618"/>
              <a:gd name="T97" fmla="*/ 2147483647 h 743"/>
              <a:gd name="T98" fmla="*/ 2147483647 w 2618"/>
              <a:gd name="T99" fmla="*/ 2147483647 h 743"/>
              <a:gd name="T100" fmla="*/ 2147483647 w 2618"/>
              <a:gd name="T101" fmla="*/ 2147483647 h 743"/>
              <a:gd name="T102" fmla="*/ 2147483647 w 2618"/>
              <a:gd name="T103" fmla="*/ 2147483647 h 743"/>
              <a:gd name="T104" fmla="*/ 2147483647 w 2618"/>
              <a:gd name="T105" fmla="*/ 2147483647 h 743"/>
              <a:gd name="T106" fmla="*/ 2147483647 w 2618"/>
              <a:gd name="T107" fmla="*/ 2147483647 h 743"/>
              <a:gd name="T108" fmla="*/ 0 w 2618"/>
              <a:gd name="T109" fmla="*/ 2147483647 h 74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618"/>
              <a:gd name="T166" fmla="*/ 0 h 743"/>
              <a:gd name="T167" fmla="*/ 2618 w 2618"/>
              <a:gd name="T168" fmla="*/ 743 h 743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618" h="743">
                <a:moveTo>
                  <a:pt x="0" y="737"/>
                </a:moveTo>
                <a:lnTo>
                  <a:pt x="49" y="737"/>
                </a:lnTo>
                <a:lnTo>
                  <a:pt x="99" y="737"/>
                </a:lnTo>
                <a:lnTo>
                  <a:pt x="148" y="737"/>
                </a:lnTo>
                <a:lnTo>
                  <a:pt x="198" y="737"/>
                </a:lnTo>
                <a:lnTo>
                  <a:pt x="247" y="737"/>
                </a:lnTo>
                <a:lnTo>
                  <a:pt x="297" y="737"/>
                </a:lnTo>
                <a:lnTo>
                  <a:pt x="346" y="737"/>
                </a:lnTo>
                <a:lnTo>
                  <a:pt x="395" y="737"/>
                </a:lnTo>
                <a:lnTo>
                  <a:pt x="445" y="737"/>
                </a:lnTo>
                <a:lnTo>
                  <a:pt x="494" y="737"/>
                </a:lnTo>
                <a:lnTo>
                  <a:pt x="544" y="737"/>
                </a:lnTo>
                <a:lnTo>
                  <a:pt x="593" y="737"/>
                </a:lnTo>
                <a:lnTo>
                  <a:pt x="642" y="737"/>
                </a:lnTo>
                <a:lnTo>
                  <a:pt x="692" y="737"/>
                </a:lnTo>
                <a:lnTo>
                  <a:pt x="741" y="737"/>
                </a:lnTo>
                <a:lnTo>
                  <a:pt x="790" y="737"/>
                </a:lnTo>
                <a:lnTo>
                  <a:pt x="840" y="737"/>
                </a:lnTo>
                <a:lnTo>
                  <a:pt x="889" y="737"/>
                </a:lnTo>
                <a:lnTo>
                  <a:pt x="938" y="737"/>
                </a:lnTo>
                <a:lnTo>
                  <a:pt x="988" y="737"/>
                </a:lnTo>
                <a:lnTo>
                  <a:pt x="1037" y="736"/>
                </a:lnTo>
                <a:lnTo>
                  <a:pt x="1087" y="733"/>
                </a:lnTo>
                <a:lnTo>
                  <a:pt x="1136" y="733"/>
                </a:lnTo>
                <a:lnTo>
                  <a:pt x="1185" y="732"/>
                </a:lnTo>
                <a:lnTo>
                  <a:pt x="1235" y="709"/>
                </a:lnTo>
                <a:lnTo>
                  <a:pt x="1284" y="671"/>
                </a:lnTo>
                <a:lnTo>
                  <a:pt x="1334" y="604"/>
                </a:lnTo>
                <a:lnTo>
                  <a:pt x="1383" y="554"/>
                </a:lnTo>
                <a:lnTo>
                  <a:pt x="1432" y="489"/>
                </a:lnTo>
                <a:lnTo>
                  <a:pt x="1482" y="467"/>
                </a:lnTo>
                <a:lnTo>
                  <a:pt x="1531" y="445"/>
                </a:lnTo>
                <a:lnTo>
                  <a:pt x="1580" y="407"/>
                </a:lnTo>
                <a:lnTo>
                  <a:pt x="1630" y="362"/>
                </a:lnTo>
                <a:lnTo>
                  <a:pt x="1679" y="322"/>
                </a:lnTo>
                <a:lnTo>
                  <a:pt x="1729" y="309"/>
                </a:lnTo>
                <a:lnTo>
                  <a:pt x="1778" y="294"/>
                </a:lnTo>
                <a:lnTo>
                  <a:pt x="1827" y="291"/>
                </a:lnTo>
                <a:lnTo>
                  <a:pt x="1877" y="296"/>
                </a:lnTo>
                <a:lnTo>
                  <a:pt x="1926" y="308"/>
                </a:lnTo>
                <a:lnTo>
                  <a:pt x="1976" y="290"/>
                </a:lnTo>
                <a:lnTo>
                  <a:pt x="2025" y="263"/>
                </a:lnTo>
                <a:lnTo>
                  <a:pt x="2075" y="219"/>
                </a:lnTo>
                <a:lnTo>
                  <a:pt x="2124" y="182"/>
                </a:lnTo>
                <a:lnTo>
                  <a:pt x="2173" y="68"/>
                </a:lnTo>
                <a:lnTo>
                  <a:pt x="2223" y="26"/>
                </a:lnTo>
                <a:lnTo>
                  <a:pt x="2272" y="1"/>
                </a:lnTo>
                <a:lnTo>
                  <a:pt x="2321" y="2"/>
                </a:lnTo>
                <a:lnTo>
                  <a:pt x="2371" y="16"/>
                </a:lnTo>
                <a:lnTo>
                  <a:pt x="2420" y="2"/>
                </a:lnTo>
                <a:lnTo>
                  <a:pt x="2470" y="0"/>
                </a:lnTo>
                <a:lnTo>
                  <a:pt x="2519" y="14"/>
                </a:lnTo>
                <a:lnTo>
                  <a:pt x="2568" y="51"/>
                </a:lnTo>
                <a:lnTo>
                  <a:pt x="2618" y="74"/>
                </a:lnTo>
                <a:lnTo>
                  <a:pt x="2609" y="731"/>
                </a:lnTo>
                <a:lnTo>
                  <a:pt x="2613" y="743"/>
                </a:lnTo>
                <a:lnTo>
                  <a:pt x="2618" y="467"/>
                </a:lnTo>
                <a:lnTo>
                  <a:pt x="2568" y="458"/>
                </a:lnTo>
                <a:lnTo>
                  <a:pt x="2519" y="433"/>
                </a:lnTo>
                <a:lnTo>
                  <a:pt x="2470" y="411"/>
                </a:lnTo>
                <a:lnTo>
                  <a:pt x="2420" y="383"/>
                </a:lnTo>
                <a:lnTo>
                  <a:pt x="2371" y="395"/>
                </a:lnTo>
                <a:lnTo>
                  <a:pt x="2321" y="406"/>
                </a:lnTo>
                <a:lnTo>
                  <a:pt x="2272" y="402"/>
                </a:lnTo>
                <a:lnTo>
                  <a:pt x="2223" y="402"/>
                </a:lnTo>
                <a:lnTo>
                  <a:pt x="2173" y="411"/>
                </a:lnTo>
                <a:lnTo>
                  <a:pt x="2124" y="481"/>
                </a:lnTo>
                <a:lnTo>
                  <a:pt x="2075" y="494"/>
                </a:lnTo>
                <a:lnTo>
                  <a:pt x="2025" y="502"/>
                </a:lnTo>
                <a:lnTo>
                  <a:pt x="1976" y="501"/>
                </a:lnTo>
                <a:lnTo>
                  <a:pt x="1926" y="500"/>
                </a:lnTo>
                <a:lnTo>
                  <a:pt x="1877" y="442"/>
                </a:lnTo>
                <a:lnTo>
                  <a:pt x="1827" y="419"/>
                </a:lnTo>
                <a:lnTo>
                  <a:pt x="1778" y="409"/>
                </a:lnTo>
                <a:lnTo>
                  <a:pt x="1729" y="408"/>
                </a:lnTo>
                <a:lnTo>
                  <a:pt x="1679" y="412"/>
                </a:lnTo>
                <a:lnTo>
                  <a:pt x="1630" y="440"/>
                </a:lnTo>
                <a:lnTo>
                  <a:pt x="1580" y="470"/>
                </a:lnTo>
                <a:lnTo>
                  <a:pt x="1531" y="506"/>
                </a:lnTo>
                <a:lnTo>
                  <a:pt x="1482" y="529"/>
                </a:lnTo>
                <a:lnTo>
                  <a:pt x="1432" y="536"/>
                </a:lnTo>
                <a:lnTo>
                  <a:pt x="1383" y="598"/>
                </a:lnTo>
                <a:lnTo>
                  <a:pt x="1334" y="639"/>
                </a:lnTo>
                <a:lnTo>
                  <a:pt x="1284" y="706"/>
                </a:lnTo>
                <a:lnTo>
                  <a:pt x="1235" y="733"/>
                </a:lnTo>
                <a:lnTo>
                  <a:pt x="1185" y="736"/>
                </a:lnTo>
                <a:lnTo>
                  <a:pt x="1136" y="737"/>
                </a:lnTo>
                <a:lnTo>
                  <a:pt x="1087" y="737"/>
                </a:lnTo>
                <a:lnTo>
                  <a:pt x="1037" y="737"/>
                </a:lnTo>
                <a:lnTo>
                  <a:pt x="988" y="737"/>
                </a:lnTo>
                <a:lnTo>
                  <a:pt x="938" y="737"/>
                </a:lnTo>
                <a:lnTo>
                  <a:pt x="889" y="737"/>
                </a:lnTo>
                <a:lnTo>
                  <a:pt x="840" y="737"/>
                </a:lnTo>
                <a:lnTo>
                  <a:pt x="790" y="737"/>
                </a:lnTo>
                <a:lnTo>
                  <a:pt x="741" y="737"/>
                </a:lnTo>
                <a:lnTo>
                  <a:pt x="692" y="737"/>
                </a:lnTo>
                <a:lnTo>
                  <a:pt x="642" y="737"/>
                </a:lnTo>
                <a:lnTo>
                  <a:pt x="593" y="737"/>
                </a:lnTo>
                <a:lnTo>
                  <a:pt x="544" y="737"/>
                </a:lnTo>
                <a:lnTo>
                  <a:pt x="494" y="737"/>
                </a:lnTo>
                <a:lnTo>
                  <a:pt x="445" y="737"/>
                </a:lnTo>
                <a:lnTo>
                  <a:pt x="395" y="737"/>
                </a:lnTo>
                <a:lnTo>
                  <a:pt x="346" y="737"/>
                </a:lnTo>
                <a:lnTo>
                  <a:pt x="297" y="737"/>
                </a:lnTo>
                <a:lnTo>
                  <a:pt x="247" y="737"/>
                </a:lnTo>
                <a:lnTo>
                  <a:pt x="198" y="737"/>
                </a:lnTo>
                <a:lnTo>
                  <a:pt x="148" y="737"/>
                </a:lnTo>
                <a:lnTo>
                  <a:pt x="99" y="737"/>
                </a:lnTo>
                <a:lnTo>
                  <a:pt x="49" y="737"/>
                </a:lnTo>
                <a:lnTo>
                  <a:pt x="0" y="737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07" name="Freeform 198"/>
          <p:cNvSpPr>
            <a:spLocks/>
          </p:cNvSpPr>
          <p:nvPr/>
        </p:nvSpPr>
        <p:spPr bwMode="auto">
          <a:xfrm>
            <a:off x="1655763" y="4527550"/>
            <a:ext cx="4419600" cy="1235075"/>
          </a:xfrm>
          <a:custGeom>
            <a:avLst/>
            <a:gdLst>
              <a:gd name="T0" fmla="*/ 2147483647 w 2618"/>
              <a:gd name="T1" fmla="*/ 2147483647 h 737"/>
              <a:gd name="T2" fmla="*/ 2147483647 w 2618"/>
              <a:gd name="T3" fmla="*/ 2147483647 h 737"/>
              <a:gd name="T4" fmla="*/ 2147483647 w 2618"/>
              <a:gd name="T5" fmla="*/ 2147483647 h 737"/>
              <a:gd name="T6" fmla="*/ 2147483647 w 2618"/>
              <a:gd name="T7" fmla="*/ 2147483647 h 737"/>
              <a:gd name="T8" fmla="*/ 2147483647 w 2618"/>
              <a:gd name="T9" fmla="*/ 2147483647 h 737"/>
              <a:gd name="T10" fmla="*/ 2147483647 w 2618"/>
              <a:gd name="T11" fmla="*/ 2147483647 h 737"/>
              <a:gd name="T12" fmla="*/ 2147483647 w 2618"/>
              <a:gd name="T13" fmla="*/ 2147483647 h 737"/>
              <a:gd name="T14" fmla="*/ 2147483647 w 2618"/>
              <a:gd name="T15" fmla="*/ 2147483647 h 737"/>
              <a:gd name="T16" fmla="*/ 2147483647 w 2618"/>
              <a:gd name="T17" fmla="*/ 2147483647 h 737"/>
              <a:gd name="T18" fmla="*/ 2147483647 w 2618"/>
              <a:gd name="T19" fmla="*/ 2147483647 h 737"/>
              <a:gd name="T20" fmla="*/ 2147483647 w 2618"/>
              <a:gd name="T21" fmla="*/ 2147483647 h 737"/>
              <a:gd name="T22" fmla="*/ 2147483647 w 2618"/>
              <a:gd name="T23" fmla="*/ 2147483647 h 737"/>
              <a:gd name="T24" fmla="*/ 2147483647 w 2618"/>
              <a:gd name="T25" fmla="*/ 2147483647 h 737"/>
              <a:gd name="T26" fmla="*/ 2147483647 w 2618"/>
              <a:gd name="T27" fmla="*/ 2147483647 h 737"/>
              <a:gd name="T28" fmla="*/ 2147483647 w 2618"/>
              <a:gd name="T29" fmla="*/ 2147483647 h 737"/>
              <a:gd name="T30" fmla="*/ 2147483647 w 2618"/>
              <a:gd name="T31" fmla="*/ 2147483647 h 737"/>
              <a:gd name="T32" fmla="*/ 2147483647 w 2618"/>
              <a:gd name="T33" fmla="*/ 2147483647 h 737"/>
              <a:gd name="T34" fmla="*/ 2147483647 w 2618"/>
              <a:gd name="T35" fmla="*/ 2147483647 h 737"/>
              <a:gd name="T36" fmla="*/ 2147483647 w 2618"/>
              <a:gd name="T37" fmla="*/ 2147483647 h 737"/>
              <a:gd name="T38" fmla="*/ 2147483647 w 2618"/>
              <a:gd name="T39" fmla="*/ 2147483647 h 737"/>
              <a:gd name="T40" fmla="*/ 2147483647 w 2618"/>
              <a:gd name="T41" fmla="*/ 2147483647 h 737"/>
              <a:gd name="T42" fmla="*/ 2147483647 w 2618"/>
              <a:gd name="T43" fmla="*/ 2147483647 h 737"/>
              <a:gd name="T44" fmla="*/ 2147483647 w 2618"/>
              <a:gd name="T45" fmla="*/ 2147483647 h 737"/>
              <a:gd name="T46" fmla="*/ 2147483647 w 2618"/>
              <a:gd name="T47" fmla="*/ 2147483647 h 737"/>
              <a:gd name="T48" fmla="*/ 2147483647 w 2618"/>
              <a:gd name="T49" fmla="*/ 2147483647 h 737"/>
              <a:gd name="T50" fmla="*/ 2147483647 w 2618"/>
              <a:gd name="T51" fmla="*/ 2147483647 h 737"/>
              <a:gd name="T52" fmla="*/ 2147483647 w 2618"/>
              <a:gd name="T53" fmla="*/ 2147483647 h 737"/>
              <a:gd name="T54" fmla="*/ 2147483647 w 2618"/>
              <a:gd name="T55" fmla="*/ 2147483647 h 737"/>
              <a:gd name="T56" fmla="*/ 2147483647 w 2618"/>
              <a:gd name="T57" fmla="*/ 2147483647 h 737"/>
              <a:gd name="T58" fmla="*/ 2147483647 w 2618"/>
              <a:gd name="T59" fmla="*/ 2147483647 h 737"/>
              <a:gd name="T60" fmla="*/ 2147483647 w 2618"/>
              <a:gd name="T61" fmla="*/ 2147483647 h 737"/>
              <a:gd name="T62" fmla="*/ 2147483647 w 2618"/>
              <a:gd name="T63" fmla="*/ 2147483647 h 737"/>
              <a:gd name="T64" fmla="*/ 2147483647 w 2618"/>
              <a:gd name="T65" fmla="*/ 2147483647 h 737"/>
              <a:gd name="T66" fmla="*/ 2147483647 w 2618"/>
              <a:gd name="T67" fmla="*/ 2147483647 h 737"/>
              <a:gd name="T68" fmla="*/ 2147483647 w 2618"/>
              <a:gd name="T69" fmla="*/ 2147483647 h 737"/>
              <a:gd name="T70" fmla="*/ 2147483647 w 2618"/>
              <a:gd name="T71" fmla="*/ 2147483647 h 737"/>
              <a:gd name="T72" fmla="*/ 2147483647 w 2618"/>
              <a:gd name="T73" fmla="*/ 2147483647 h 737"/>
              <a:gd name="T74" fmla="*/ 2147483647 w 2618"/>
              <a:gd name="T75" fmla="*/ 2147483647 h 737"/>
              <a:gd name="T76" fmla="*/ 2147483647 w 2618"/>
              <a:gd name="T77" fmla="*/ 2147483647 h 737"/>
              <a:gd name="T78" fmla="*/ 2147483647 w 2618"/>
              <a:gd name="T79" fmla="*/ 2147483647 h 737"/>
              <a:gd name="T80" fmla="*/ 2147483647 w 2618"/>
              <a:gd name="T81" fmla="*/ 2147483647 h 737"/>
              <a:gd name="T82" fmla="*/ 2147483647 w 2618"/>
              <a:gd name="T83" fmla="*/ 2147483647 h 737"/>
              <a:gd name="T84" fmla="*/ 2147483647 w 2618"/>
              <a:gd name="T85" fmla="*/ 2147483647 h 737"/>
              <a:gd name="T86" fmla="*/ 2147483647 w 2618"/>
              <a:gd name="T87" fmla="*/ 2147483647 h 737"/>
              <a:gd name="T88" fmla="*/ 2147483647 w 2618"/>
              <a:gd name="T89" fmla="*/ 2147483647 h 737"/>
              <a:gd name="T90" fmla="*/ 2147483647 w 2618"/>
              <a:gd name="T91" fmla="*/ 2147483647 h 737"/>
              <a:gd name="T92" fmla="*/ 2147483647 w 2618"/>
              <a:gd name="T93" fmla="*/ 2147483647 h 737"/>
              <a:gd name="T94" fmla="*/ 2147483647 w 2618"/>
              <a:gd name="T95" fmla="*/ 2147483647 h 737"/>
              <a:gd name="T96" fmla="*/ 2147483647 w 2618"/>
              <a:gd name="T97" fmla="*/ 2147483647 h 737"/>
              <a:gd name="T98" fmla="*/ 2147483647 w 2618"/>
              <a:gd name="T99" fmla="*/ 2147483647 h 737"/>
              <a:gd name="T100" fmla="*/ 2147483647 w 2618"/>
              <a:gd name="T101" fmla="*/ 2147483647 h 737"/>
              <a:gd name="T102" fmla="*/ 2147483647 w 2618"/>
              <a:gd name="T103" fmla="*/ 2147483647 h 737"/>
              <a:gd name="T104" fmla="*/ 2147483647 w 2618"/>
              <a:gd name="T105" fmla="*/ 2147483647 h 737"/>
              <a:gd name="T106" fmla="*/ 2147483647 w 2618"/>
              <a:gd name="T107" fmla="*/ 2147483647 h 737"/>
              <a:gd name="T108" fmla="*/ 0 w 2618"/>
              <a:gd name="T109" fmla="*/ 2147483647 h 73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618"/>
              <a:gd name="T166" fmla="*/ 0 h 737"/>
              <a:gd name="T167" fmla="*/ 2618 w 2618"/>
              <a:gd name="T168" fmla="*/ 737 h 73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618" h="737">
                <a:moveTo>
                  <a:pt x="0" y="737"/>
                </a:moveTo>
                <a:lnTo>
                  <a:pt x="49" y="737"/>
                </a:lnTo>
                <a:lnTo>
                  <a:pt x="99" y="737"/>
                </a:lnTo>
                <a:lnTo>
                  <a:pt x="148" y="737"/>
                </a:lnTo>
                <a:lnTo>
                  <a:pt x="198" y="737"/>
                </a:lnTo>
                <a:lnTo>
                  <a:pt x="247" y="737"/>
                </a:lnTo>
                <a:lnTo>
                  <a:pt x="297" y="737"/>
                </a:lnTo>
                <a:lnTo>
                  <a:pt x="346" y="737"/>
                </a:lnTo>
                <a:lnTo>
                  <a:pt x="395" y="737"/>
                </a:lnTo>
                <a:lnTo>
                  <a:pt x="445" y="737"/>
                </a:lnTo>
                <a:lnTo>
                  <a:pt x="494" y="737"/>
                </a:lnTo>
                <a:lnTo>
                  <a:pt x="544" y="737"/>
                </a:lnTo>
                <a:lnTo>
                  <a:pt x="593" y="737"/>
                </a:lnTo>
                <a:lnTo>
                  <a:pt x="642" y="737"/>
                </a:lnTo>
                <a:lnTo>
                  <a:pt x="692" y="737"/>
                </a:lnTo>
                <a:lnTo>
                  <a:pt x="741" y="737"/>
                </a:lnTo>
                <a:lnTo>
                  <a:pt x="790" y="737"/>
                </a:lnTo>
                <a:lnTo>
                  <a:pt x="840" y="737"/>
                </a:lnTo>
                <a:lnTo>
                  <a:pt x="889" y="737"/>
                </a:lnTo>
                <a:lnTo>
                  <a:pt x="938" y="737"/>
                </a:lnTo>
                <a:lnTo>
                  <a:pt x="988" y="737"/>
                </a:lnTo>
                <a:lnTo>
                  <a:pt x="1037" y="736"/>
                </a:lnTo>
                <a:lnTo>
                  <a:pt x="1087" y="733"/>
                </a:lnTo>
                <a:lnTo>
                  <a:pt x="1136" y="733"/>
                </a:lnTo>
                <a:lnTo>
                  <a:pt x="1185" y="732"/>
                </a:lnTo>
                <a:lnTo>
                  <a:pt x="1235" y="709"/>
                </a:lnTo>
                <a:lnTo>
                  <a:pt x="1284" y="671"/>
                </a:lnTo>
                <a:lnTo>
                  <a:pt x="1334" y="604"/>
                </a:lnTo>
                <a:lnTo>
                  <a:pt x="1383" y="554"/>
                </a:lnTo>
                <a:lnTo>
                  <a:pt x="1432" y="489"/>
                </a:lnTo>
                <a:lnTo>
                  <a:pt x="1482" y="467"/>
                </a:lnTo>
                <a:lnTo>
                  <a:pt x="1531" y="445"/>
                </a:lnTo>
                <a:lnTo>
                  <a:pt x="1580" y="407"/>
                </a:lnTo>
                <a:lnTo>
                  <a:pt x="1630" y="362"/>
                </a:lnTo>
                <a:lnTo>
                  <a:pt x="1679" y="322"/>
                </a:lnTo>
                <a:lnTo>
                  <a:pt x="1729" y="309"/>
                </a:lnTo>
                <a:lnTo>
                  <a:pt x="1778" y="294"/>
                </a:lnTo>
                <a:lnTo>
                  <a:pt x="1827" y="291"/>
                </a:lnTo>
                <a:lnTo>
                  <a:pt x="1877" y="296"/>
                </a:lnTo>
                <a:lnTo>
                  <a:pt x="1926" y="308"/>
                </a:lnTo>
                <a:lnTo>
                  <a:pt x="1976" y="290"/>
                </a:lnTo>
                <a:lnTo>
                  <a:pt x="2025" y="263"/>
                </a:lnTo>
                <a:lnTo>
                  <a:pt x="2075" y="219"/>
                </a:lnTo>
                <a:lnTo>
                  <a:pt x="2124" y="182"/>
                </a:lnTo>
                <a:lnTo>
                  <a:pt x="2173" y="68"/>
                </a:lnTo>
                <a:lnTo>
                  <a:pt x="2223" y="26"/>
                </a:lnTo>
                <a:lnTo>
                  <a:pt x="2272" y="1"/>
                </a:lnTo>
                <a:lnTo>
                  <a:pt x="2321" y="2"/>
                </a:lnTo>
                <a:lnTo>
                  <a:pt x="2371" y="16"/>
                </a:lnTo>
                <a:lnTo>
                  <a:pt x="2420" y="2"/>
                </a:lnTo>
                <a:lnTo>
                  <a:pt x="2470" y="0"/>
                </a:lnTo>
                <a:lnTo>
                  <a:pt x="2519" y="14"/>
                </a:lnTo>
                <a:lnTo>
                  <a:pt x="2568" y="51"/>
                </a:lnTo>
                <a:lnTo>
                  <a:pt x="2618" y="74"/>
                </a:lnTo>
                <a:lnTo>
                  <a:pt x="2609" y="727"/>
                </a:lnTo>
                <a:lnTo>
                  <a:pt x="2618" y="467"/>
                </a:lnTo>
                <a:lnTo>
                  <a:pt x="2568" y="458"/>
                </a:lnTo>
                <a:lnTo>
                  <a:pt x="2519" y="433"/>
                </a:lnTo>
                <a:lnTo>
                  <a:pt x="2470" y="411"/>
                </a:lnTo>
                <a:lnTo>
                  <a:pt x="2420" y="383"/>
                </a:lnTo>
                <a:lnTo>
                  <a:pt x="2371" y="395"/>
                </a:lnTo>
                <a:lnTo>
                  <a:pt x="2321" y="406"/>
                </a:lnTo>
                <a:lnTo>
                  <a:pt x="2272" y="402"/>
                </a:lnTo>
                <a:lnTo>
                  <a:pt x="2223" y="402"/>
                </a:lnTo>
                <a:lnTo>
                  <a:pt x="2173" y="411"/>
                </a:lnTo>
                <a:lnTo>
                  <a:pt x="2124" y="481"/>
                </a:lnTo>
                <a:lnTo>
                  <a:pt x="2075" y="494"/>
                </a:lnTo>
                <a:lnTo>
                  <a:pt x="2025" y="502"/>
                </a:lnTo>
                <a:lnTo>
                  <a:pt x="1976" y="501"/>
                </a:lnTo>
                <a:lnTo>
                  <a:pt x="1926" y="500"/>
                </a:lnTo>
                <a:lnTo>
                  <a:pt x="1877" y="442"/>
                </a:lnTo>
                <a:lnTo>
                  <a:pt x="1827" y="419"/>
                </a:lnTo>
                <a:lnTo>
                  <a:pt x="1778" y="409"/>
                </a:lnTo>
                <a:lnTo>
                  <a:pt x="1729" y="408"/>
                </a:lnTo>
                <a:lnTo>
                  <a:pt x="1679" y="412"/>
                </a:lnTo>
                <a:lnTo>
                  <a:pt x="1630" y="440"/>
                </a:lnTo>
                <a:lnTo>
                  <a:pt x="1580" y="470"/>
                </a:lnTo>
                <a:lnTo>
                  <a:pt x="1531" y="506"/>
                </a:lnTo>
                <a:lnTo>
                  <a:pt x="1482" y="529"/>
                </a:lnTo>
                <a:lnTo>
                  <a:pt x="1432" y="536"/>
                </a:lnTo>
                <a:lnTo>
                  <a:pt x="1383" y="598"/>
                </a:lnTo>
                <a:lnTo>
                  <a:pt x="1334" y="639"/>
                </a:lnTo>
                <a:lnTo>
                  <a:pt x="1284" y="706"/>
                </a:lnTo>
                <a:lnTo>
                  <a:pt x="1235" y="733"/>
                </a:lnTo>
                <a:lnTo>
                  <a:pt x="1185" y="736"/>
                </a:lnTo>
                <a:lnTo>
                  <a:pt x="1136" y="737"/>
                </a:lnTo>
                <a:lnTo>
                  <a:pt x="1087" y="737"/>
                </a:lnTo>
                <a:lnTo>
                  <a:pt x="1037" y="737"/>
                </a:lnTo>
                <a:lnTo>
                  <a:pt x="988" y="737"/>
                </a:lnTo>
                <a:lnTo>
                  <a:pt x="938" y="737"/>
                </a:lnTo>
                <a:lnTo>
                  <a:pt x="889" y="737"/>
                </a:lnTo>
                <a:lnTo>
                  <a:pt x="840" y="737"/>
                </a:lnTo>
                <a:lnTo>
                  <a:pt x="790" y="737"/>
                </a:lnTo>
                <a:lnTo>
                  <a:pt x="741" y="737"/>
                </a:lnTo>
                <a:lnTo>
                  <a:pt x="692" y="737"/>
                </a:lnTo>
                <a:lnTo>
                  <a:pt x="642" y="737"/>
                </a:lnTo>
                <a:lnTo>
                  <a:pt x="593" y="737"/>
                </a:lnTo>
                <a:lnTo>
                  <a:pt x="544" y="737"/>
                </a:lnTo>
                <a:lnTo>
                  <a:pt x="494" y="737"/>
                </a:lnTo>
                <a:lnTo>
                  <a:pt x="445" y="737"/>
                </a:lnTo>
                <a:lnTo>
                  <a:pt x="395" y="737"/>
                </a:lnTo>
                <a:lnTo>
                  <a:pt x="346" y="737"/>
                </a:lnTo>
                <a:lnTo>
                  <a:pt x="297" y="737"/>
                </a:lnTo>
                <a:lnTo>
                  <a:pt x="247" y="737"/>
                </a:lnTo>
                <a:lnTo>
                  <a:pt x="198" y="737"/>
                </a:lnTo>
                <a:lnTo>
                  <a:pt x="148" y="737"/>
                </a:lnTo>
                <a:lnTo>
                  <a:pt x="99" y="737"/>
                </a:lnTo>
                <a:lnTo>
                  <a:pt x="49" y="737"/>
                </a:lnTo>
                <a:lnTo>
                  <a:pt x="0" y="737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08" name="Freeform 199"/>
          <p:cNvSpPr>
            <a:spLocks/>
          </p:cNvSpPr>
          <p:nvPr/>
        </p:nvSpPr>
        <p:spPr bwMode="auto">
          <a:xfrm>
            <a:off x="1655763" y="4383088"/>
            <a:ext cx="4419600" cy="1379537"/>
          </a:xfrm>
          <a:custGeom>
            <a:avLst/>
            <a:gdLst>
              <a:gd name="T0" fmla="*/ 2147483647 w 2618"/>
              <a:gd name="T1" fmla="*/ 2147483647 h 823"/>
              <a:gd name="T2" fmla="*/ 2147483647 w 2618"/>
              <a:gd name="T3" fmla="*/ 2147483647 h 823"/>
              <a:gd name="T4" fmla="*/ 2147483647 w 2618"/>
              <a:gd name="T5" fmla="*/ 2147483647 h 823"/>
              <a:gd name="T6" fmla="*/ 2147483647 w 2618"/>
              <a:gd name="T7" fmla="*/ 2147483647 h 823"/>
              <a:gd name="T8" fmla="*/ 2147483647 w 2618"/>
              <a:gd name="T9" fmla="*/ 2147483647 h 823"/>
              <a:gd name="T10" fmla="*/ 2147483647 w 2618"/>
              <a:gd name="T11" fmla="*/ 2147483647 h 823"/>
              <a:gd name="T12" fmla="*/ 2147483647 w 2618"/>
              <a:gd name="T13" fmla="*/ 2147483647 h 823"/>
              <a:gd name="T14" fmla="*/ 2147483647 w 2618"/>
              <a:gd name="T15" fmla="*/ 2147483647 h 823"/>
              <a:gd name="T16" fmla="*/ 2147483647 w 2618"/>
              <a:gd name="T17" fmla="*/ 2147483647 h 823"/>
              <a:gd name="T18" fmla="*/ 2147483647 w 2618"/>
              <a:gd name="T19" fmla="*/ 2147483647 h 823"/>
              <a:gd name="T20" fmla="*/ 2147483647 w 2618"/>
              <a:gd name="T21" fmla="*/ 2147483647 h 823"/>
              <a:gd name="T22" fmla="*/ 2147483647 w 2618"/>
              <a:gd name="T23" fmla="*/ 2147483647 h 823"/>
              <a:gd name="T24" fmla="*/ 2147483647 w 2618"/>
              <a:gd name="T25" fmla="*/ 2147483647 h 823"/>
              <a:gd name="T26" fmla="*/ 2147483647 w 2618"/>
              <a:gd name="T27" fmla="*/ 2147483647 h 823"/>
              <a:gd name="T28" fmla="*/ 2147483647 w 2618"/>
              <a:gd name="T29" fmla="*/ 2147483647 h 823"/>
              <a:gd name="T30" fmla="*/ 2147483647 w 2618"/>
              <a:gd name="T31" fmla="*/ 2147483647 h 823"/>
              <a:gd name="T32" fmla="*/ 2147483647 w 2618"/>
              <a:gd name="T33" fmla="*/ 2147483647 h 823"/>
              <a:gd name="T34" fmla="*/ 2147483647 w 2618"/>
              <a:gd name="T35" fmla="*/ 2147483647 h 823"/>
              <a:gd name="T36" fmla="*/ 2147483647 w 2618"/>
              <a:gd name="T37" fmla="*/ 2147483647 h 823"/>
              <a:gd name="T38" fmla="*/ 2147483647 w 2618"/>
              <a:gd name="T39" fmla="*/ 2147483647 h 823"/>
              <a:gd name="T40" fmla="*/ 2147483647 w 2618"/>
              <a:gd name="T41" fmla="*/ 2147483647 h 823"/>
              <a:gd name="T42" fmla="*/ 2147483647 w 2618"/>
              <a:gd name="T43" fmla="*/ 2147483647 h 823"/>
              <a:gd name="T44" fmla="*/ 2147483647 w 2618"/>
              <a:gd name="T45" fmla="*/ 2147483647 h 823"/>
              <a:gd name="T46" fmla="*/ 2147483647 w 2618"/>
              <a:gd name="T47" fmla="*/ 2147483647 h 823"/>
              <a:gd name="T48" fmla="*/ 2147483647 w 2618"/>
              <a:gd name="T49" fmla="*/ 2147483647 h 823"/>
              <a:gd name="T50" fmla="*/ 2147483647 w 2618"/>
              <a:gd name="T51" fmla="*/ 2147483647 h 823"/>
              <a:gd name="T52" fmla="*/ 2147483647 w 2618"/>
              <a:gd name="T53" fmla="*/ 2147483647 h 823"/>
              <a:gd name="T54" fmla="*/ 2147483647 w 2618"/>
              <a:gd name="T55" fmla="*/ 2147483647 h 823"/>
              <a:gd name="T56" fmla="*/ 2147483647 w 2618"/>
              <a:gd name="T57" fmla="*/ 2147483647 h 823"/>
              <a:gd name="T58" fmla="*/ 2147483647 w 2618"/>
              <a:gd name="T59" fmla="*/ 2147483647 h 823"/>
              <a:gd name="T60" fmla="*/ 2147483647 w 2618"/>
              <a:gd name="T61" fmla="*/ 2147483647 h 823"/>
              <a:gd name="T62" fmla="*/ 2147483647 w 2618"/>
              <a:gd name="T63" fmla="*/ 2147483647 h 823"/>
              <a:gd name="T64" fmla="*/ 2147483647 w 2618"/>
              <a:gd name="T65" fmla="*/ 2147483647 h 823"/>
              <a:gd name="T66" fmla="*/ 2147483647 w 2618"/>
              <a:gd name="T67" fmla="*/ 2147483647 h 823"/>
              <a:gd name="T68" fmla="*/ 2147483647 w 2618"/>
              <a:gd name="T69" fmla="*/ 2147483647 h 823"/>
              <a:gd name="T70" fmla="*/ 2147483647 w 2618"/>
              <a:gd name="T71" fmla="*/ 2147483647 h 823"/>
              <a:gd name="T72" fmla="*/ 2147483647 w 2618"/>
              <a:gd name="T73" fmla="*/ 2147483647 h 823"/>
              <a:gd name="T74" fmla="*/ 2147483647 w 2618"/>
              <a:gd name="T75" fmla="*/ 2147483647 h 823"/>
              <a:gd name="T76" fmla="*/ 2147483647 w 2618"/>
              <a:gd name="T77" fmla="*/ 2147483647 h 823"/>
              <a:gd name="T78" fmla="*/ 2147483647 w 2618"/>
              <a:gd name="T79" fmla="*/ 2147483647 h 823"/>
              <a:gd name="T80" fmla="*/ 2147483647 w 2618"/>
              <a:gd name="T81" fmla="*/ 2147483647 h 823"/>
              <a:gd name="T82" fmla="*/ 2147483647 w 2618"/>
              <a:gd name="T83" fmla="*/ 2147483647 h 823"/>
              <a:gd name="T84" fmla="*/ 2147483647 w 2618"/>
              <a:gd name="T85" fmla="*/ 2147483647 h 823"/>
              <a:gd name="T86" fmla="*/ 2147483647 w 2618"/>
              <a:gd name="T87" fmla="*/ 2147483647 h 823"/>
              <a:gd name="T88" fmla="*/ 2147483647 w 2618"/>
              <a:gd name="T89" fmla="*/ 2147483647 h 823"/>
              <a:gd name="T90" fmla="*/ 2147483647 w 2618"/>
              <a:gd name="T91" fmla="*/ 2147483647 h 823"/>
              <a:gd name="T92" fmla="*/ 2147483647 w 2618"/>
              <a:gd name="T93" fmla="*/ 2147483647 h 823"/>
              <a:gd name="T94" fmla="*/ 2147483647 w 2618"/>
              <a:gd name="T95" fmla="*/ 2147483647 h 823"/>
              <a:gd name="T96" fmla="*/ 2147483647 w 2618"/>
              <a:gd name="T97" fmla="*/ 2147483647 h 823"/>
              <a:gd name="T98" fmla="*/ 2147483647 w 2618"/>
              <a:gd name="T99" fmla="*/ 2147483647 h 823"/>
              <a:gd name="T100" fmla="*/ 2147483647 w 2618"/>
              <a:gd name="T101" fmla="*/ 2147483647 h 823"/>
              <a:gd name="T102" fmla="*/ 2147483647 w 2618"/>
              <a:gd name="T103" fmla="*/ 2147483647 h 823"/>
              <a:gd name="T104" fmla="*/ 2147483647 w 2618"/>
              <a:gd name="T105" fmla="*/ 2147483647 h 823"/>
              <a:gd name="T106" fmla="*/ 0 w 2618"/>
              <a:gd name="T107" fmla="*/ 2147483647 h 823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618"/>
              <a:gd name="T163" fmla="*/ 0 h 823"/>
              <a:gd name="T164" fmla="*/ 2618 w 2618"/>
              <a:gd name="T165" fmla="*/ 823 h 823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618" h="823">
                <a:moveTo>
                  <a:pt x="0" y="814"/>
                </a:moveTo>
                <a:lnTo>
                  <a:pt x="49" y="811"/>
                </a:lnTo>
                <a:lnTo>
                  <a:pt x="99" y="808"/>
                </a:lnTo>
                <a:lnTo>
                  <a:pt x="148" y="806"/>
                </a:lnTo>
                <a:lnTo>
                  <a:pt x="198" y="803"/>
                </a:lnTo>
                <a:lnTo>
                  <a:pt x="247" y="800"/>
                </a:lnTo>
                <a:lnTo>
                  <a:pt x="297" y="796"/>
                </a:lnTo>
                <a:lnTo>
                  <a:pt x="346" y="793"/>
                </a:lnTo>
                <a:lnTo>
                  <a:pt x="395" y="792"/>
                </a:lnTo>
                <a:lnTo>
                  <a:pt x="445" y="790"/>
                </a:lnTo>
                <a:lnTo>
                  <a:pt x="494" y="786"/>
                </a:lnTo>
                <a:lnTo>
                  <a:pt x="544" y="783"/>
                </a:lnTo>
                <a:lnTo>
                  <a:pt x="593" y="782"/>
                </a:lnTo>
                <a:lnTo>
                  <a:pt x="642" y="778"/>
                </a:lnTo>
                <a:lnTo>
                  <a:pt x="692" y="773"/>
                </a:lnTo>
                <a:lnTo>
                  <a:pt x="741" y="770"/>
                </a:lnTo>
                <a:lnTo>
                  <a:pt x="790" y="770"/>
                </a:lnTo>
                <a:lnTo>
                  <a:pt x="840" y="769"/>
                </a:lnTo>
                <a:lnTo>
                  <a:pt x="889" y="769"/>
                </a:lnTo>
                <a:lnTo>
                  <a:pt x="938" y="768"/>
                </a:lnTo>
                <a:lnTo>
                  <a:pt x="988" y="771"/>
                </a:lnTo>
                <a:lnTo>
                  <a:pt x="1037" y="773"/>
                </a:lnTo>
                <a:lnTo>
                  <a:pt x="1087" y="772"/>
                </a:lnTo>
                <a:lnTo>
                  <a:pt x="1136" y="772"/>
                </a:lnTo>
                <a:lnTo>
                  <a:pt x="1185" y="771"/>
                </a:lnTo>
                <a:lnTo>
                  <a:pt x="1235" y="751"/>
                </a:lnTo>
                <a:lnTo>
                  <a:pt x="1284" y="716"/>
                </a:lnTo>
                <a:lnTo>
                  <a:pt x="1334" y="651"/>
                </a:lnTo>
                <a:lnTo>
                  <a:pt x="1383" y="599"/>
                </a:lnTo>
                <a:lnTo>
                  <a:pt x="1432" y="535"/>
                </a:lnTo>
                <a:lnTo>
                  <a:pt x="1482" y="513"/>
                </a:lnTo>
                <a:lnTo>
                  <a:pt x="1531" y="493"/>
                </a:lnTo>
                <a:lnTo>
                  <a:pt x="1580" y="448"/>
                </a:lnTo>
                <a:lnTo>
                  <a:pt x="1630" y="394"/>
                </a:lnTo>
                <a:lnTo>
                  <a:pt x="1679" y="354"/>
                </a:lnTo>
                <a:lnTo>
                  <a:pt x="1729" y="337"/>
                </a:lnTo>
                <a:lnTo>
                  <a:pt x="1778" y="317"/>
                </a:lnTo>
                <a:lnTo>
                  <a:pt x="1827" y="310"/>
                </a:lnTo>
                <a:lnTo>
                  <a:pt x="1877" y="312"/>
                </a:lnTo>
                <a:lnTo>
                  <a:pt x="1926" y="326"/>
                </a:lnTo>
                <a:lnTo>
                  <a:pt x="1976" y="304"/>
                </a:lnTo>
                <a:lnTo>
                  <a:pt x="2025" y="275"/>
                </a:lnTo>
                <a:lnTo>
                  <a:pt x="2075" y="230"/>
                </a:lnTo>
                <a:lnTo>
                  <a:pt x="2124" y="194"/>
                </a:lnTo>
                <a:lnTo>
                  <a:pt x="2173" y="76"/>
                </a:lnTo>
                <a:lnTo>
                  <a:pt x="2223" y="37"/>
                </a:lnTo>
                <a:lnTo>
                  <a:pt x="2272" y="11"/>
                </a:lnTo>
                <a:lnTo>
                  <a:pt x="2321" y="12"/>
                </a:lnTo>
                <a:lnTo>
                  <a:pt x="2371" y="27"/>
                </a:lnTo>
                <a:lnTo>
                  <a:pt x="2420" y="7"/>
                </a:lnTo>
                <a:lnTo>
                  <a:pt x="2470" y="0"/>
                </a:lnTo>
                <a:lnTo>
                  <a:pt x="2519" y="17"/>
                </a:lnTo>
                <a:lnTo>
                  <a:pt x="2568" y="45"/>
                </a:lnTo>
                <a:lnTo>
                  <a:pt x="2618" y="161"/>
                </a:lnTo>
                <a:lnTo>
                  <a:pt x="2568" y="138"/>
                </a:lnTo>
                <a:lnTo>
                  <a:pt x="2519" y="101"/>
                </a:lnTo>
                <a:lnTo>
                  <a:pt x="2470" y="87"/>
                </a:lnTo>
                <a:lnTo>
                  <a:pt x="2420" y="89"/>
                </a:lnTo>
                <a:lnTo>
                  <a:pt x="2371" y="103"/>
                </a:lnTo>
                <a:lnTo>
                  <a:pt x="2321" y="89"/>
                </a:lnTo>
                <a:lnTo>
                  <a:pt x="2272" y="88"/>
                </a:lnTo>
                <a:lnTo>
                  <a:pt x="2223" y="113"/>
                </a:lnTo>
                <a:lnTo>
                  <a:pt x="2173" y="155"/>
                </a:lnTo>
                <a:lnTo>
                  <a:pt x="2124" y="269"/>
                </a:lnTo>
                <a:lnTo>
                  <a:pt x="2075" y="306"/>
                </a:lnTo>
                <a:lnTo>
                  <a:pt x="2025" y="350"/>
                </a:lnTo>
                <a:lnTo>
                  <a:pt x="1976" y="376"/>
                </a:lnTo>
                <a:lnTo>
                  <a:pt x="1926" y="394"/>
                </a:lnTo>
                <a:lnTo>
                  <a:pt x="1877" y="383"/>
                </a:lnTo>
                <a:lnTo>
                  <a:pt x="1827" y="378"/>
                </a:lnTo>
                <a:lnTo>
                  <a:pt x="1778" y="381"/>
                </a:lnTo>
                <a:lnTo>
                  <a:pt x="1729" y="396"/>
                </a:lnTo>
                <a:lnTo>
                  <a:pt x="1679" y="408"/>
                </a:lnTo>
                <a:lnTo>
                  <a:pt x="1630" y="448"/>
                </a:lnTo>
                <a:lnTo>
                  <a:pt x="1580" y="494"/>
                </a:lnTo>
                <a:lnTo>
                  <a:pt x="1531" y="532"/>
                </a:lnTo>
                <a:lnTo>
                  <a:pt x="1482" y="553"/>
                </a:lnTo>
                <a:lnTo>
                  <a:pt x="1432" y="575"/>
                </a:lnTo>
                <a:lnTo>
                  <a:pt x="1383" y="640"/>
                </a:lnTo>
                <a:lnTo>
                  <a:pt x="1334" y="690"/>
                </a:lnTo>
                <a:lnTo>
                  <a:pt x="1284" y="757"/>
                </a:lnTo>
                <a:lnTo>
                  <a:pt x="1235" y="795"/>
                </a:lnTo>
                <a:lnTo>
                  <a:pt x="1185" y="818"/>
                </a:lnTo>
                <a:lnTo>
                  <a:pt x="1136" y="819"/>
                </a:lnTo>
                <a:lnTo>
                  <a:pt x="1087" y="819"/>
                </a:lnTo>
                <a:lnTo>
                  <a:pt x="1037" y="822"/>
                </a:lnTo>
                <a:lnTo>
                  <a:pt x="988" y="823"/>
                </a:lnTo>
                <a:lnTo>
                  <a:pt x="938" y="823"/>
                </a:lnTo>
                <a:lnTo>
                  <a:pt x="889" y="823"/>
                </a:lnTo>
                <a:lnTo>
                  <a:pt x="840" y="823"/>
                </a:lnTo>
                <a:lnTo>
                  <a:pt x="790" y="823"/>
                </a:lnTo>
                <a:lnTo>
                  <a:pt x="741" y="823"/>
                </a:lnTo>
                <a:lnTo>
                  <a:pt x="692" y="823"/>
                </a:lnTo>
                <a:lnTo>
                  <a:pt x="642" y="823"/>
                </a:lnTo>
                <a:lnTo>
                  <a:pt x="593" y="823"/>
                </a:lnTo>
                <a:lnTo>
                  <a:pt x="544" y="823"/>
                </a:lnTo>
                <a:lnTo>
                  <a:pt x="494" y="823"/>
                </a:lnTo>
                <a:lnTo>
                  <a:pt x="445" y="823"/>
                </a:lnTo>
                <a:lnTo>
                  <a:pt x="395" y="823"/>
                </a:lnTo>
                <a:lnTo>
                  <a:pt x="346" y="823"/>
                </a:lnTo>
                <a:lnTo>
                  <a:pt x="297" y="823"/>
                </a:lnTo>
                <a:lnTo>
                  <a:pt x="247" y="823"/>
                </a:lnTo>
                <a:lnTo>
                  <a:pt x="198" y="823"/>
                </a:lnTo>
                <a:lnTo>
                  <a:pt x="148" y="823"/>
                </a:lnTo>
                <a:lnTo>
                  <a:pt x="99" y="823"/>
                </a:lnTo>
                <a:lnTo>
                  <a:pt x="49" y="823"/>
                </a:lnTo>
                <a:lnTo>
                  <a:pt x="0" y="823"/>
                </a:lnTo>
                <a:lnTo>
                  <a:pt x="0" y="814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09" name="Freeform 200"/>
          <p:cNvSpPr>
            <a:spLocks/>
          </p:cNvSpPr>
          <p:nvPr/>
        </p:nvSpPr>
        <p:spPr bwMode="auto">
          <a:xfrm>
            <a:off x="1655763" y="4383088"/>
            <a:ext cx="4419600" cy="1389062"/>
          </a:xfrm>
          <a:custGeom>
            <a:avLst/>
            <a:gdLst>
              <a:gd name="T0" fmla="*/ 2147483647 w 2618"/>
              <a:gd name="T1" fmla="*/ 2147483647 h 829"/>
              <a:gd name="T2" fmla="*/ 2147483647 w 2618"/>
              <a:gd name="T3" fmla="*/ 2147483647 h 829"/>
              <a:gd name="T4" fmla="*/ 2147483647 w 2618"/>
              <a:gd name="T5" fmla="*/ 2147483647 h 829"/>
              <a:gd name="T6" fmla="*/ 2147483647 w 2618"/>
              <a:gd name="T7" fmla="*/ 2147483647 h 829"/>
              <a:gd name="T8" fmla="*/ 2147483647 w 2618"/>
              <a:gd name="T9" fmla="*/ 2147483647 h 829"/>
              <a:gd name="T10" fmla="*/ 2147483647 w 2618"/>
              <a:gd name="T11" fmla="*/ 2147483647 h 829"/>
              <a:gd name="T12" fmla="*/ 2147483647 w 2618"/>
              <a:gd name="T13" fmla="*/ 2147483647 h 829"/>
              <a:gd name="T14" fmla="*/ 2147483647 w 2618"/>
              <a:gd name="T15" fmla="*/ 2147483647 h 829"/>
              <a:gd name="T16" fmla="*/ 2147483647 w 2618"/>
              <a:gd name="T17" fmla="*/ 2147483647 h 829"/>
              <a:gd name="T18" fmla="*/ 2147483647 w 2618"/>
              <a:gd name="T19" fmla="*/ 2147483647 h 829"/>
              <a:gd name="T20" fmla="*/ 2147483647 w 2618"/>
              <a:gd name="T21" fmla="*/ 2147483647 h 829"/>
              <a:gd name="T22" fmla="*/ 2147483647 w 2618"/>
              <a:gd name="T23" fmla="*/ 2147483647 h 829"/>
              <a:gd name="T24" fmla="*/ 2147483647 w 2618"/>
              <a:gd name="T25" fmla="*/ 2147483647 h 829"/>
              <a:gd name="T26" fmla="*/ 2147483647 w 2618"/>
              <a:gd name="T27" fmla="*/ 2147483647 h 829"/>
              <a:gd name="T28" fmla="*/ 2147483647 w 2618"/>
              <a:gd name="T29" fmla="*/ 2147483647 h 829"/>
              <a:gd name="T30" fmla="*/ 2147483647 w 2618"/>
              <a:gd name="T31" fmla="*/ 2147483647 h 829"/>
              <a:gd name="T32" fmla="*/ 2147483647 w 2618"/>
              <a:gd name="T33" fmla="*/ 2147483647 h 829"/>
              <a:gd name="T34" fmla="*/ 2147483647 w 2618"/>
              <a:gd name="T35" fmla="*/ 2147483647 h 829"/>
              <a:gd name="T36" fmla="*/ 2147483647 w 2618"/>
              <a:gd name="T37" fmla="*/ 2147483647 h 829"/>
              <a:gd name="T38" fmla="*/ 2147483647 w 2618"/>
              <a:gd name="T39" fmla="*/ 2147483647 h 829"/>
              <a:gd name="T40" fmla="*/ 2147483647 w 2618"/>
              <a:gd name="T41" fmla="*/ 2147483647 h 829"/>
              <a:gd name="T42" fmla="*/ 2147483647 w 2618"/>
              <a:gd name="T43" fmla="*/ 2147483647 h 829"/>
              <a:gd name="T44" fmla="*/ 2147483647 w 2618"/>
              <a:gd name="T45" fmla="*/ 2147483647 h 829"/>
              <a:gd name="T46" fmla="*/ 2147483647 w 2618"/>
              <a:gd name="T47" fmla="*/ 2147483647 h 829"/>
              <a:gd name="T48" fmla="*/ 2147483647 w 2618"/>
              <a:gd name="T49" fmla="*/ 2147483647 h 829"/>
              <a:gd name="T50" fmla="*/ 2147483647 w 2618"/>
              <a:gd name="T51" fmla="*/ 2147483647 h 829"/>
              <a:gd name="T52" fmla="*/ 2147483647 w 2618"/>
              <a:gd name="T53" fmla="*/ 2147483647 h 829"/>
              <a:gd name="T54" fmla="*/ 2147483647 w 2618"/>
              <a:gd name="T55" fmla="*/ 2147483647 h 829"/>
              <a:gd name="T56" fmla="*/ 2147483647 w 2618"/>
              <a:gd name="T57" fmla="*/ 2147483647 h 829"/>
              <a:gd name="T58" fmla="*/ 2147483647 w 2618"/>
              <a:gd name="T59" fmla="*/ 2147483647 h 829"/>
              <a:gd name="T60" fmla="*/ 2147483647 w 2618"/>
              <a:gd name="T61" fmla="*/ 2147483647 h 829"/>
              <a:gd name="T62" fmla="*/ 2147483647 w 2618"/>
              <a:gd name="T63" fmla="*/ 2147483647 h 829"/>
              <a:gd name="T64" fmla="*/ 2147483647 w 2618"/>
              <a:gd name="T65" fmla="*/ 2147483647 h 829"/>
              <a:gd name="T66" fmla="*/ 2147483647 w 2618"/>
              <a:gd name="T67" fmla="*/ 2147483647 h 829"/>
              <a:gd name="T68" fmla="*/ 2147483647 w 2618"/>
              <a:gd name="T69" fmla="*/ 2147483647 h 829"/>
              <a:gd name="T70" fmla="*/ 2147483647 w 2618"/>
              <a:gd name="T71" fmla="*/ 2147483647 h 829"/>
              <a:gd name="T72" fmla="*/ 2147483647 w 2618"/>
              <a:gd name="T73" fmla="*/ 2147483647 h 829"/>
              <a:gd name="T74" fmla="*/ 2147483647 w 2618"/>
              <a:gd name="T75" fmla="*/ 2147483647 h 829"/>
              <a:gd name="T76" fmla="*/ 2147483647 w 2618"/>
              <a:gd name="T77" fmla="*/ 2147483647 h 829"/>
              <a:gd name="T78" fmla="*/ 2147483647 w 2618"/>
              <a:gd name="T79" fmla="*/ 2147483647 h 829"/>
              <a:gd name="T80" fmla="*/ 2147483647 w 2618"/>
              <a:gd name="T81" fmla="*/ 2147483647 h 829"/>
              <a:gd name="T82" fmla="*/ 2147483647 w 2618"/>
              <a:gd name="T83" fmla="*/ 2147483647 h 829"/>
              <a:gd name="T84" fmla="*/ 2147483647 w 2618"/>
              <a:gd name="T85" fmla="*/ 2147483647 h 829"/>
              <a:gd name="T86" fmla="*/ 2147483647 w 2618"/>
              <a:gd name="T87" fmla="*/ 2147483647 h 829"/>
              <a:gd name="T88" fmla="*/ 2147483647 w 2618"/>
              <a:gd name="T89" fmla="*/ 2147483647 h 829"/>
              <a:gd name="T90" fmla="*/ 2147483647 w 2618"/>
              <a:gd name="T91" fmla="*/ 2147483647 h 829"/>
              <a:gd name="T92" fmla="*/ 2147483647 w 2618"/>
              <a:gd name="T93" fmla="*/ 2147483647 h 829"/>
              <a:gd name="T94" fmla="*/ 2147483647 w 2618"/>
              <a:gd name="T95" fmla="*/ 2147483647 h 829"/>
              <a:gd name="T96" fmla="*/ 2147483647 w 2618"/>
              <a:gd name="T97" fmla="*/ 2147483647 h 829"/>
              <a:gd name="T98" fmla="*/ 2147483647 w 2618"/>
              <a:gd name="T99" fmla="*/ 2147483647 h 829"/>
              <a:gd name="T100" fmla="*/ 2147483647 w 2618"/>
              <a:gd name="T101" fmla="*/ 2147483647 h 829"/>
              <a:gd name="T102" fmla="*/ 2147483647 w 2618"/>
              <a:gd name="T103" fmla="*/ 2147483647 h 829"/>
              <a:gd name="T104" fmla="*/ 2147483647 w 2618"/>
              <a:gd name="T105" fmla="*/ 2147483647 h 829"/>
              <a:gd name="T106" fmla="*/ 2147483647 w 2618"/>
              <a:gd name="T107" fmla="*/ 2147483647 h 829"/>
              <a:gd name="T108" fmla="*/ 0 w 2618"/>
              <a:gd name="T109" fmla="*/ 2147483647 h 829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618"/>
              <a:gd name="T166" fmla="*/ 0 h 829"/>
              <a:gd name="T167" fmla="*/ 2618 w 2618"/>
              <a:gd name="T168" fmla="*/ 829 h 829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618" h="829">
                <a:moveTo>
                  <a:pt x="0" y="814"/>
                </a:moveTo>
                <a:lnTo>
                  <a:pt x="49" y="811"/>
                </a:lnTo>
                <a:lnTo>
                  <a:pt x="99" y="808"/>
                </a:lnTo>
                <a:lnTo>
                  <a:pt x="148" y="806"/>
                </a:lnTo>
                <a:lnTo>
                  <a:pt x="198" y="803"/>
                </a:lnTo>
                <a:lnTo>
                  <a:pt x="247" y="800"/>
                </a:lnTo>
                <a:lnTo>
                  <a:pt x="297" y="796"/>
                </a:lnTo>
                <a:lnTo>
                  <a:pt x="346" y="793"/>
                </a:lnTo>
                <a:lnTo>
                  <a:pt x="395" y="792"/>
                </a:lnTo>
                <a:lnTo>
                  <a:pt x="445" y="790"/>
                </a:lnTo>
                <a:lnTo>
                  <a:pt x="494" y="786"/>
                </a:lnTo>
                <a:lnTo>
                  <a:pt x="544" y="783"/>
                </a:lnTo>
                <a:lnTo>
                  <a:pt x="593" y="782"/>
                </a:lnTo>
                <a:lnTo>
                  <a:pt x="642" y="778"/>
                </a:lnTo>
                <a:lnTo>
                  <a:pt x="692" y="773"/>
                </a:lnTo>
                <a:lnTo>
                  <a:pt x="741" y="770"/>
                </a:lnTo>
                <a:lnTo>
                  <a:pt x="790" y="770"/>
                </a:lnTo>
                <a:lnTo>
                  <a:pt x="840" y="769"/>
                </a:lnTo>
                <a:lnTo>
                  <a:pt x="889" y="769"/>
                </a:lnTo>
                <a:lnTo>
                  <a:pt x="938" y="768"/>
                </a:lnTo>
                <a:lnTo>
                  <a:pt x="988" y="771"/>
                </a:lnTo>
                <a:lnTo>
                  <a:pt x="1037" y="773"/>
                </a:lnTo>
                <a:lnTo>
                  <a:pt x="1087" y="772"/>
                </a:lnTo>
                <a:lnTo>
                  <a:pt x="1136" y="772"/>
                </a:lnTo>
                <a:lnTo>
                  <a:pt x="1185" y="771"/>
                </a:lnTo>
                <a:lnTo>
                  <a:pt x="1235" y="751"/>
                </a:lnTo>
                <a:lnTo>
                  <a:pt x="1284" y="716"/>
                </a:lnTo>
                <a:lnTo>
                  <a:pt x="1334" y="651"/>
                </a:lnTo>
                <a:lnTo>
                  <a:pt x="1383" y="599"/>
                </a:lnTo>
                <a:lnTo>
                  <a:pt x="1432" y="535"/>
                </a:lnTo>
                <a:lnTo>
                  <a:pt x="1482" y="513"/>
                </a:lnTo>
                <a:lnTo>
                  <a:pt x="1531" y="493"/>
                </a:lnTo>
                <a:lnTo>
                  <a:pt x="1580" y="448"/>
                </a:lnTo>
                <a:lnTo>
                  <a:pt x="1630" y="394"/>
                </a:lnTo>
                <a:lnTo>
                  <a:pt x="1679" y="354"/>
                </a:lnTo>
                <a:lnTo>
                  <a:pt x="1729" y="337"/>
                </a:lnTo>
                <a:lnTo>
                  <a:pt x="1778" y="317"/>
                </a:lnTo>
                <a:lnTo>
                  <a:pt x="1827" y="310"/>
                </a:lnTo>
                <a:lnTo>
                  <a:pt x="1877" y="312"/>
                </a:lnTo>
                <a:lnTo>
                  <a:pt x="1926" y="326"/>
                </a:lnTo>
                <a:lnTo>
                  <a:pt x="1976" y="304"/>
                </a:lnTo>
                <a:lnTo>
                  <a:pt x="2025" y="275"/>
                </a:lnTo>
                <a:lnTo>
                  <a:pt x="2075" y="230"/>
                </a:lnTo>
                <a:lnTo>
                  <a:pt x="2124" y="194"/>
                </a:lnTo>
                <a:lnTo>
                  <a:pt x="2173" y="76"/>
                </a:lnTo>
                <a:lnTo>
                  <a:pt x="2223" y="37"/>
                </a:lnTo>
                <a:lnTo>
                  <a:pt x="2272" y="11"/>
                </a:lnTo>
                <a:lnTo>
                  <a:pt x="2321" y="12"/>
                </a:lnTo>
                <a:lnTo>
                  <a:pt x="2371" y="27"/>
                </a:lnTo>
                <a:lnTo>
                  <a:pt x="2420" y="7"/>
                </a:lnTo>
                <a:lnTo>
                  <a:pt x="2470" y="0"/>
                </a:lnTo>
                <a:lnTo>
                  <a:pt x="2519" y="17"/>
                </a:lnTo>
                <a:lnTo>
                  <a:pt x="2568" y="45"/>
                </a:lnTo>
                <a:lnTo>
                  <a:pt x="2618" y="74"/>
                </a:lnTo>
                <a:lnTo>
                  <a:pt x="2597" y="829"/>
                </a:lnTo>
                <a:lnTo>
                  <a:pt x="2605" y="821"/>
                </a:lnTo>
                <a:lnTo>
                  <a:pt x="2618" y="161"/>
                </a:lnTo>
                <a:lnTo>
                  <a:pt x="2568" y="138"/>
                </a:lnTo>
                <a:lnTo>
                  <a:pt x="2519" y="101"/>
                </a:lnTo>
                <a:lnTo>
                  <a:pt x="2470" y="87"/>
                </a:lnTo>
                <a:lnTo>
                  <a:pt x="2420" y="89"/>
                </a:lnTo>
                <a:lnTo>
                  <a:pt x="2371" y="103"/>
                </a:lnTo>
                <a:lnTo>
                  <a:pt x="2321" y="89"/>
                </a:lnTo>
                <a:lnTo>
                  <a:pt x="2272" y="88"/>
                </a:lnTo>
                <a:lnTo>
                  <a:pt x="2223" y="113"/>
                </a:lnTo>
                <a:lnTo>
                  <a:pt x="2173" y="155"/>
                </a:lnTo>
                <a:lnTo>
                  <a:pt x="2124" y="269"/>
                </a:lnTo>
                <a:lnTo>
                  <a:pt x="2075" y="306"/>
                </a:lnTo>
                <a:lnTo>
                  <a:pt x="2025" y="350"/>
                </a:lnTo>
                <a:lnTo>
                  <a:pt x="1976" y="376"/>
                </a:lnTo>
                <a:lnTo>
                  <a:pt x="1926" y="394"/>
                </a:lnTo>
                <a:lnTo>
                  <a:pt x="1877" y="383"/>
                </a:lnTo>
                <a:lnTo>
                  <a:pt x="1827" y="378"/>
                </a:lnTo>
                <a:lnTo>
                  <a:pt x="1778" y="381"/>
                </a:lnTo>
                <a:lnTo>
                  <a:pt x="1729" y="396"/>
                </a:lnTo>
                <a:lnTo>
                  <a:pt x="1679" y="408"/>
                </a:lnTo>
                <a:lnTo>
                  <a:pt x="1630" y="448"/>
                </a:lnTo>
                <a:lnTo>
                  <a:pt x="1580" y="494"/>
                </a:lnTo>
                <a:lnTo>
                  <a:pt x="1531" y="532"/>
                </a:lnTo>
                <a:lnTo>
                  <a:pt x="1482" y="553"/>
                </a:lnTo>
                <a:lnTo>
                  <a:pt x="1432" y="575"/>
                </a:lnTo>
                <a:lnTo>
                  <a:pt x="1383" y="640"/>
                </a:lnTo>
                <a:lnTo>
                  <a:pt x="1334" y="690"/>
                </a:lnTo>
                <a:lnTo>
                  <a:pt x="1284" y="757"/>
                </a:lnTo>
                <a:lnTo>
                  <a:pt x="1235" y="795"/>
                </a:lnTo>
                <a:lnTo>
                  <a:pt x="1185" y="818"/>
                </a:lnTo>
                <a:lnTo>
                  <a:pt x="1136" y="819"/>
                </a:lnTo>
                <a:lnTo>
                  <a:pt x="1087" y="819"/>
                </a:lnTo>
                <a:lnTo>
                  <a:pt x="1037" y="822"/>
                </a:lnTo>
                <a:lnTo>
                  <a:pt x="988" y="823"/>
                </a:lnTo>
                <a:lnTo>
                  <a:pt x="938" y="823"/>
                </a:lnTo>
                <a:lnTo>
                  <a:pt x="889" y="823"/>
                </a:lnTo>
                <a:lnTo>
                  <a:pt x="840" y="823"/>
                </a:lnTo>
                <a:lnTo>
                  <a:pt x="790" y="823"/>
                </a:lnTo>
                <a:lnTo>
                  <a:pt x="741" y="823"/>
                </a:lnTo>
                <a:lnTo>
                  <a:pt x="692" y="823"/>
                </a:lnTo>
                <a:lnTo>
                  <a:pt x="642" y="823"/>
                </a:lnTo>
                <a:lnTo>
                  <a:pt x="593" y="823"/>
                </a:lnTo>
                <a:lnTo>
                  <a:pt x="544" y="823"/>
                </a:lnTo>
                <a:lnTo>
                  <a:pt x="494" y="823"/>
                </a:lnTo>
                <a:lnTo>
                  <a:pt x="445" y="823"/>
                </a:lnTo>
                <a:lnTo>
                  <a:pt x="395" y="823"/>
                </a:lnTo>
                <a:lnTo>
                  <a:pt x="346" y="823"/>
                </a:lnTo>
                <a:lnTo>
                  <a:pt x="297" y="823"/>
                </a:lnTo>
                <a:lnTo>
                  <a:pt x="247" y="823"/>
                </a:lnTo>
                <a:lnTo>
                  <a:pt x="198" y="823"/>
                </a:lnTo>
                <a:lnTo>
                  <a:pt x="148" y="823"/>
                </a:lnTo>
                <a:lnTo>
                  <a:pt x="99" y="823"/>
                </a:lnTo>
                <a:lnTo>
                  <a:pt x="49" y="823"/>
                </a:lnTo>
                <a:lnTo>
                  <a:pt x="0" y="823"/>
                </a:lnTo>
                <a:lnTo>
                  <a:pt x="0" y="814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10" name="Freeform 201"/>
          <p:cNvSpPr>
            <a:spLocks/>
          </p:cNvSpPr>
          <p:nvPr/>
        </p:nvSpPr>
        <p:spPr bwMode="auto">
          <a:xfrm>
            <a:off x="1655763" y="4333875"/>
            <a:ext cx="4419600" cy="1412875"/>
          </a:xfrm>
          <a:custGeom>
            <a:avLst/>
            <a:gdLst>
              <a:gd name="T0" fmla="*/ 2147483647 w 2618"/>
              <a:gd name="T1" fmla="*/ 2147483647 h 844"/>
              <a:gd name="T2" fmla="*/ 2147483647 w 2618"/>
              <a:gd name="T3" fmla="*/ 2147483647 h 844"/>
              <a:gd name="T4" fmla="*/ 2147483647 w 2618"/>
              <a:gd name="T5" fmla="*/ 2147483647 h 844"/>
              <a:gd name="T6" fmla="*/ 2147483647 w 2618"/>
              <a:gd name="T7" fmla="*/ 2147483647 h 844"/>
              <a:gd name="T8" fmla="*/ 2147483647 w 2618"/>
              <a:gd name="T9" fmla="*/ 2147483647 h 844"/>
              <a:gd name="T10" fmla="*/ 2147483647 w 2618"/>
              <a:gd name="T11" fmla="*/ 2147483647 h 844"/>
              <a:gd name="T12" fmla="*/ 2147483647 w 2618"/>
              <a:gd name="T13" fmla="*/ 2147483647 h 844"/>
              <a:gd name="T14" fmla="*/ 2147483647 w 2618"/>
              <a:gd name="T15" fmla="*/ 2147483647 h 844"/>
              <a:gd name="T16" fmla="*/ 2147483647 w 2618"/>
              <a:gd name="T17" fmla="*/ 2147483647 h 844"/>
              <a:gd name="T18" fmla="*/ 2147483647 w 2618"/>
              <a:gd name="T19" fmla="*/ 2147483647 h 844"/>
              <a:gd name="T20" fmla="*/ 2147483647 w 2618"/>
              <a:gd name="T21" fmla="*/ 2147483647 h 844"/>
              <a:gd name="T22" fmla="*/ 2147483647 w 2618"/>
              <a:gd name="T23" fmla="*/ 2147483647 h 844"/>
              <a:gd name="T24" fmla="*/ 2147483647 w 2618"/>
              <a:gd name="T25" fmla="*/ 2147483647 h 844"/>
              <a:gd name="T26" fmla="*/ 2147483647 w 2618"/>
              <a:gd name="T27" fmla="*/ 2147483647 h 844"/>
              <a:gd name="T28" fmla="*/ 2147483647 w 2618"/>
              <a:gd name="T29" fmla="*/ 2147483647 h 844"/>
              <a:gd name="T30" fmla="*/ 2147483647 w 2618"/>
              <a:gd name="T31" fmla="*/ 2147483647 h 844"/>
              <a:gd name="T32" fmla="*/ 2147483647 w 2618"/>
              <a:gd name="T33" fmla="*/ 2147483647 h 844"/>
              <a:gd name="T34" fmla="*/ 2147483647 w 2618"/>
              <a:gd name="T35" fmla="*/ 2147483647 h 844"/>
              <a:gd name="T36" fmla="*/ 2147483647 w 2618"/>
              <a:gd name="T37" fmla="*/ 2147483647 h 844"/>
              <a:gd name="T38" fmla="*/ 2147483647 w 2618"/>
              <a:gd name="T39" fmla="*/ 2147483647 h 844"/>
              <a:gd name="T40" fmla="*/ 2147483647 w 2618"/>
              <a:gd name="T41" fmla="*/ 2147483647 h 844"/>
              <a:gd name="T42" fmla="*/ 2147483647 w 2618"/>
              <a:gd name="T43" fmla="*/ 2147483647 h 844"/>
              <a:gd name="T44" fmla="*/ 2147483647 w 2618"/>
              <a:gd name="T45" fmla="*/ 2147483647 h 844"/>
              <a:gd name="T46" fmla="*/ 2147483647 w 2618"/>
              <a:gd name="T47" fmla="*/ 2147483647 h 844"/>
              <a:gd name="T48" fmla="*/ 2147483647 w 2618"/>
              <a:gd name="T49" fmla="*/ 2147483647 h 844"/>
              <a:gd name="T50" fmla="*/ 2147483647 w 2618"/>
              <a:gd name="T51" fmla="*/ 2147483647 h 844"/>
              <a:gd name="T52" fmla="*/ 2147483647 w 2618"/>
              <a:gd name="T53" fmla="*/ 2147483647 h 844"/>
              <a:gd name="T54" fmla="*/ 2147483647 w 2618"/>
              <a:gd name="T55" fmla="*/ 2147483647 h 844"/>
              <a:gd name="T56" fmla="*/ 2147483647 w 2618"/>
              <a:gd name="T57" fmla="*/ 2147483647 h 844"/>
              <a:gd name="T58" fmla="*/ 2147483647 w 2618"/>
              <a:gd name="T59" fmla="*/ 2147483647 h 844"/>
              <a:gd name="T60" fmla="*/ 2147483647 w 2618"/>
              <a:gd name="T61" fmla="*/ 2147483647 h 844"/>
              <a:gd name="T62" fmla="*/ 2147483647 w 2618"/>
              <a:gd name="T63" fmla="*/ 2147483647 h 844"/>
              <a:gd name="T64" fmla="*/ 2147483647 w 2618"/>
              <a:gd name="T65" fmla="*/ 2147483647 h 844"/>
              <a:gd name="T66" fmla="*/ 2147483647 w 2618"/>
              <a:gd name="T67" fmla="*/ 2147483647 h 844"/>
              <a:gd name="T68" fmla="*/ 2147483647 w 2618"/>
              <a:gd name="T69" fmla="*/ 2147483647 h 844"/>
              <a:gd name="T70" fmla="*/ 2147483647 w 2618"/>
              <a:gd name="T71" fmla="*/ 2147483647 h 844"/>
              <a:gd name="T72" fmla="*/ 2147483647 w 2618"/>
              <a:gd name="T73" fmla="*/ 2147483647 h 844"/>
              <a:gd name="T74" fmla="*/ 2147483647 w 2618"/>
              <a:gd name="T75" fmla="*/ 2147483647 h 844"/>
              <a:gd name="T76" fmla="*/ 2147483647 w 2618"/>
              <a:gd name="T77" fmla="*/ 2147483647 h 844"/>
              <a:gd name="T78" fmla="*/ 2147483647 w 2618"/>
              <a:gd name="T79" fmla="*/ 2147483647 h 844"/>
              <a:gd name="T80" fmla="*/ 2147483647 w 2618"/>
              <a:gd name="T81" fmla="*/ 2147483647 h 844"/>
              <a:gd name="T82" fmla="*/ 2147483647 w 2618"/>
              <a:gd name="T83" fmla="*/ 2147483647 h 844"/>
              <a:gd name="T84" fmla="*/ 2147483647 w 2618"/>
              <a:gd name="T85" fmla="*/ 2147483647 h 844"/>
              <a:gd name="T86" fmla="*/ 2147483647 w 2618"/>
              <a:gd name="T87" fmla="*/ 2147483647 h 844"/>
              <a:gd name="T88" fmla="*/ 2147483647 w 2618"/>
              <a:gd name="T89" fmla="*/ 2147483647 h 844"/>
              <a:gd name="T90" fmla="*/ 2147483647 w 2618"/>
              <a:gd name="T91" fmla="*/ 2147483647 h 844"/>
              <a:gd name="T92" fmla="*/ 2147483647 w 2618"/>
              <a:gd name="T93" fmla="*/ 2147483647 h 844"/>
              <a:gd name="T94" fmla="*/ 2147483647 w 2618"/>
              <a:gd name="T95" fmla="*/ 2147483647 h 844"/>
              <a:gd name="T96" fmla="*/ 2147483647 w 2618"/>
              <a:gd name="T97" fmla="*/ 2147483647 h 844"/>
              <a:gd name="T98" fmla="*/ 2147483647 w 2618"/>
              <a:gd name="T99" fmla="*/ 2147483647 h 844"/>
              <a:gd name="T100" fmla="*/ 2147483647 w 2618"/>
              <a:gd name="T101" fmla="*/ 2147483647 h 844"/>
              <a:gd name="T102" fmla="*/ 2147483647 w 2618"/>
              <a:gd name="T103" fmla="*/ 2147483647 h 844"/>
              <a:gd name="T104" fmla="*/ 2147483647 w 2618"/>
              <a:gd name="T105" fmla="*/ 2147483647 h 844"/>
              <a:gd name="T106" fmla="*/ 0 w 2618"/>
              <a:gd name="T107" fmla="*/ 2147483647 h 84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618"/>
              <a:gd name="T163" fmla="*/ 0 h 844"/>
              <a:gd name="T164" fmla="*/ 2618 w 2618"/>
              <a:gd name="T165" fmla="*/ 844 h 844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618" h="844">
                <a:moveTo>
                  <a:pt x="0" y="829"/>
                </a:moveTo>
                <a:lnTo>
                  <a:pt x="49" y="822"/>
                </a:lnTo>
                <a:lnTo>
                  <a:pt x="99" y="815"/>
                </a:lnTo>
                <a:lnTo>
                  <a:pt x="148" y="808"/>
                </a:lnTo>
                <a:lnTo>
                  <a:pt x="198" y="803"/>
                </a:lnTo>
                <a:lnTo>
                  <a:pt x="247" y="796"/>
                </a:lnTo>
                <a:lnTo>
                  <a:pt x="297" y="792"/>
                </a:lnTo>
                <a:lnTo>
                  <a:pt x="346" y="789"/>
                </a:lnTo>
                <a:lnTo>
                  <a:pt x="395" y="788"/>
                </a:lnTo>
                <a:lnTo>
                  <a:pt x="445" y="783"/>
                </a:lnTo>
                <a:lnTo>
                  <a:pt x="494" y="778"/>
                </a:lnTo>
                <a:lnTo>
                  <a:pt x="544" y="773"/>
                </a:lnTo>
                <a:lnTo>
                  <a:pt x="593" y="769"/>
                </a:lnTo>
                <a:lnTo>
                  <a:pt x="642" y="764"/>
                </a:lnTo>
                <a:lnTo>
                  <a:pt x="692" y="758"/>
                </a:lnTo>
                <a:lnTo>
                  <a:pt x="741" y="754"/>
                </a:lnTo>
                <a:lnTo>
                  <a:pt x="790" y="752"/>
                </a:lnTo>
                <a:lnTo>
                  <a:pt x="840" y="749"/>
                </a:lnTo>
                <a:lnTo>
                  <a:pt x="889" y="747"/>
                </a:lnTo>
                <a:lnTo>
                  <a:pt x="938" y="747"/>
                </a:lnTo>
                <a:lnTo>
                  <a:pt x="988" y="747"/>
                </a:lnTo>
                <a:lnTo>
                  <a:pt x="1037" y="749"/>
                </a:lnTo>
                <a:lnTo>
                  <a:pt x="1087" y="745"/>
                </a:lnTo>
                <a:lnTo>
                  <a:pt x="1136" y="745"/>
                </a:lnTo>
                <a:lnTo>
                  <a:pt x="1185" y="743"/>
                </a:lnTo>
                <a:lnTo>
                  <a:pt x="1235" y="721"/>
                </a:lnTo>
                <a:lnTo>
                  <a:pt x="1284" y="688"/>
                </a:lnTo>
                <a:lnTo>
                  <a:pt x="1334" y="622"/>
                </a:lnTo>
                <a:lnTo>
                  <a:pt x="1383" y="572"/>
                </a:lnTo>
                <a:lnTo>
                  <a:pt x="1432" y="511"/>
                </a:lnTo>
                <a:lnTo>
                  <a:pt x="1482" y="492"/>
                </a:lnTo>
                <a:lnTo>
                  <a:pt x="1531" y="472"/>
                </a:lnTo>
                <a:lnTo>
                  <a:pt x="1580" y="428"/>
                </a:lnTo>
                <a:lnTo>
                  <a:pt x="1630" y="375"/>
                </a:lnTo>
                <a:lnTo>
                  <a:pt x="1679" y="334"/>
                </a:lnTo>
                <a:lnTo>
                  <a:pt x="1729" y="319"/>
                </a:lnTo>
                <a:lnTo>
                  <a:pt x="1778" y="300"/>
                </a:lnTo>
                <a:lnTo>
                  <a:pt x="1827" y="296"/>
                </a:lnTo>
                <a:lnTo>
                  <a:pt x="1877" y="299"/>
                </a:lnTo>
                <a:lnTo>
                  <a:pt x="1926" y="314"/>
                </a:lnTo>
                <a:lnTo>
                  <a:pt x="1976" y="297"/>
                </a:lnTo>
                <a:lnTo>
                  <a:pt x="2025" y="270"/>
                </a:lnTo>
                <a:lnTo>
                  <a:pt x="2075" y="227"/>
                </a:lnTo>
                <a:lnTo>
                  <a:pt x="2124" y="192"/>
                </a:lnTo>
                <a:lnTo>
                  <a:pt x="2173" y="73"/>
                </a:lnTo>
                <a:lnTo>
                  <a:pt x="2223" y="35"/>
                </a:lnTo>
                <a:lnTo>
                  <a:pt x="2272" y="9"/>
                </a:lnTo>
                <a:lnTo>
                  <a:pt x="2321" y="10"/>
                </a:lnTo>
                <a:lnTo>
                  <a:pt x="2371" y="26"/>
                </a:lnTo>
                <a:lnTo>
                  <a:pt x="2420" y="7"/>
                </a:lnTo>
                <a:lnTo>
                  <a:pt x="2470" y="0"/>
                </a:lnTo>
                <a:lnTo>
                  <a:pt x="2519" y="18"/>
                </a:lnTo>
                <a:lnTo>
                  <a:pt x="2568" y="46"/>
                </a:lnTo>
                <a:lnTo>
                  <a:pt x="2618" y="75"/>
                </a:lnTo>
                <a:lnTo>
                  <a:pt x="2618" y="103"/>
                </a:lnTo>
                <a:lnTo>
                  <a:pt x="2568" y="74"/>
                </a:lnTo>
                <a:lnTo>
                  <a:pt x="2519" y="46"/>
                </a:lnTo>
                <a:lnTo>
                  <a:pt x="2470" y="29"/>
                </a:lnTo>
                <a:lnTo>
                  <a:pt x="2420" y="37"/>
                </a:lnTo>
                <a:lnTo>
                  <a:pt x="2371" y="56"/>
                </a:lnTo>
                <a:lnTo>
                  <a:pt x="2321" y="41"/>
                </a:lnTo>
                <a:lnTo>
                  <a:pt x="2272" y="40"/>
                </a:lnTo>
                <a:lnTo>
                  <a:pt x="2223" y="66"/>
                </a:lnTo>
                <a:lnTo>
                  <a:pt x="2173" y="105"/>
                </a:lnTo>
                <a:lnTo>
                  <a:pt x="2124" y="223"/>
                </a:lnTo>
                <a:lnTo>
                  <a:pt x="2075" y="259"/>
                </a:lnTo>
                <a:lnTo>
                  <a:pt x="2025" y="304"/>
                </a:lnTo>
                <a:lnTo>
                  <a:pt x="1976" y="333"/>
                </a:lnTo>
                <a:lnTo>
                  <a:pt x="1926" y="355"/>
                </a:lnTo>
                <a:lnTo>
                  <a:pt x="1877" y="342"/>
                </a:lnTo>
                <a:lnTo>
                  <a:pt x="1827" y="339"/>
                </a:lnTo>
                <a:lnTo>
                  <a:pt x="1778" y="346"/>
                </a:lnTo>
                <a:lnTo>
                  <a:pt x="1729" y="366"/>
                </a:lnTo>
                <a:lnTo>
                  <a:pt x="1679" y="383"/>
                </a:lnTo>
                <a:lnTo>
                  <a:pt x="1630" y="424"/>
                </a:lnTo>
                <a:lnTo>
                  <a:pt x="1580" y="478"/>
                </a:lnTo>
                <a:lnTo>
                  <a:pt x="1531" y="522"/>
                </a:lnTo>
                <a:lnTo>
                  <a:pt x="1482" y="542"/>
                </a:lnTo>
                <a:lnTo>
                  <a:pt x="1432" y="565"/>
                </a:lnTo>
                <a:lnTo>
                  <a:pt x="1383" y="629"/>
                </a:lnTo>
                <a:lnTo>
                  <a:pt x="1334" y="681"/>
                </a:lnTo>
                <a:lnTo>
                  <a:pt x="1284" y="746"/>
                </a:lnTo>
                <a:lnTo>
                  <a:pt x="1235" y="781"/>
                </a:lnTo>
                <a:lnTo>
                  <a:pt x="1185" y="801"/>
                </a:lnTo>
                <a:lnTo>
                  <a:pt x="1136" y="802"/>
                </a:lnTo>
                <a:lnTo>
                  <a:pt x="1087" y="802"/>
                </a:lnTo>
                <a:lnTo>
                  <a:pt x="1037" y="803"/>
                </a:lnTo>
                <a:lnTo>
                  <a:pt x="988" y="801"/>
                </a:lnTo>
                <a:lnTo>
                  <a:pt x="938" y="798"/>
                </a:lnTo>
                <a:lnTo>
                  <a:pt x="889" y="799"/>
                </a:lnTo>
                <a:lnTo>
                  <a:pt x="840" y="799"/>
                </a:lnTo>
                <a:lnTo>
                  <a:pt x="790" y="800"/>
                </a:lnTo>
                <a:lnTo>
                  <a:pt x="741" y="800"/>
                </a:lnTo>
                <a:lnTo>
                  <a:pt x="692" y="803"/>
                </a:lnTo>
                <a:lnTo>
                  <a:pt x="642" y="808"/>
                </a:lnTo>
                <a:lnTo>
                  <a:pt x="593" y="812"/>
                </a:lnTo>
                <a:lnTo>
                  <a:pt x="544" y="813"/>
                </a:lnTo>
                <a:lnTo>
                  <a:pt x="494" y="816"/>
                </a:lnTo>
                <a:lnTo>
                  <a:pt x="445" y="819"/>
                </a:lnTo>
                <a:lnTo>
                  <a:pt x="395" y="822"/>
                </a:lnTo>
                <a:lnTo>
                  <a:pt x="346" y="823"/>
                </a:lnTo>
                <a:lnTo>
                  <a:pt x="297" y="826"/>
                </a:lnTo>
                <a:lnTo>
                  <a:pt x="247" y="830"/>
                </a:lnTo>
                <a:lnTo>
                  <a:pt x="198" y="833"/>
                </a:lnTo>
                <a:lnTo>
                  <a:pt x="148" y="836"/>
                </a:lnTo>
                <a:lnTo>
                  <a:pt x="99" y="838"/>
                </a:lnTo>
                <a:lnTo>
                  <a:pt x="49" y="841"/>
                </a:lnTo>
                <a:lnTo>
                  <a:pt x="0" y="844"/>
                </a:lnTo>
                <a:lnTo>
                  <a:pt x="0" y="829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11" name="Freeform 202"/>
          <p:cNvSpPr>
            <a:spLocks/>
          </p:cNvSpPr>
          <p:nvPr/>
        </p:nvSpPr>
        <p:spPr bwMode="auto">
          <a:xfrm>
            <a:off x="1655763" y="4333875"/>
            <a:ext cx="4419600" cy="1444625"/>
          </a:xfrm>
          <a:custGeom>
            <a:avLst/>
            <a:gdLst>
              <a:gd name="T0" fmla="*/ 2147483647 w 2618"/>
              <a:gd name="T1" fmla="*/ 2147483647 h 863"/>
              <a:gd name="T2" fmla="*/ 2147483647 w 2618"/>
              <a:gd name="T3" fmla="*/ 2147483647 h 863"/>
              <a:gd name="T4" fmla="*/ 2147483647 w 2618"/>
              <a:gd name="T5" fmla="*/ 2147483647 h 863"/>
              <a:gd name="T6" fmla="*/ 2147483647 w 2618"/>
              <a:gd name="T7" fmla="*/ 2147483647 h 863"/>
              <a:gd name="T8" fmla="*/ 2147483647 w 2618"/>
              <a:gd name="T9" fmla="*/ 2147483647 h 863"/>
              <a:gd name="T10" fmla="*/ 2147483647 w 2618"/>
              <a:gd name="T11" fmla="*/ 2147483647 h 863"/>
              <a:gd name="T12" fmla="*/ 2147483647 w 2618"/>
              <a:gd name="T13" fmla="*/ 2147483647 h 863"/>
              <a:gd name="T14" fmla="*/ 2147483647 w 2618"/>
              <a:gd name="T15" fmla="*/ 2147483647 h 863"/>
              <a:gd name="T16" fmla="*/ 2147483647 w 2618"/>
              <a:gd name="T17" fmla="*/ 2147483647 h 863"/>
              <a:gd name="T18" fmla="*/ 2147483647 w 2618"/>
              <a:gd name="T19" fmla="*/ 2147483647 h 863"/>
              <a:gd name="T20" fmla="*/ 2147483647 w 2618"/>
              <a:gd name="T21" fmla="*/ 2147483647 h 863"/>
              <a:gd name="T22" fmla="*/ 2147483647 w 2618"/>
              <a:gd name="T23" fmla="*/ 2147483647 h 863"/>
              <a:gd name="T24" fmla="*/ 2147483647 w 2618"/>
              <a:gd name="T25" fmla="*/ 2147483647 h 863"/>
              <a:gd name="T26" fmla="*/ 2147483647 w 2618"/>
              <a:gd name="T27" fmla="*/ 2147483647 h 863"/>
              <a:gd name="T28" fmla="*/ 2147483647 w 2618"/>
              <a:gd name="T29" fmla="*/ 2147483647 h 863"/>
              <a:gd name="T30" fmla="*/ 2147483647 w 2618"/>
              <a:gd name="T31" fmla="*/ 2147483647 h 863"/>
              <a:gd name="T32" fmla="*/ 2147483647 w 2618"/>
              <a:gd name="T33" fmla="*/ 2147483647 h 863"/>
              <a:gd name="T34" fmla="*/ 2147483647 w 2618"/>
              <a:gd name="T35" fmla="*/ 2147483647 h 863"/>
              <a:gd name="T36" fmla="*/ 2147483647 w 2618"/>
              <a:gd name="T37" fmla="*/ 2147483647 h 863"/>
              <a:gd name="T38" fmla="*/ 2147483647 w 2618"/>
              <a:gd name="T39" fmla="*/ 2147483647 h 863"/>
              <a:gd name="T40" fmla="*/ 2147483647 w 2618"/>
              <a:gd name="T41" fmla="*/ 2147483647 h 863"/>
              <a:gd name="T42" fmla="*/ 2147483647 w 2618"/>
              <a:gd name="T43" fmla="*/ 2147483647 h 863"/>
              <a:gd name="T44" fmla="*/ 2147483647 w 2618"/>
              <a:gd name="T45" fmla="*/ 2147483647 h 863"/>
              <a:gd name="T46" fmla="*/ 2147483647 w 2618"/>
              <a:gd name="T47" fmla="*/ 2147483647 h 863"/>
              <a:gd name="T48" fmla="*/ 2147483647 w 2618"/>
              <a:gd name="T49" fmla="*/ 2147483647 h 863"/>
              <a:gd name="T50" fmla="*/ 2147483647 w 2618"/>
              <a:gd name="T51" fmla="*/ 2147483647 h 863"/>
              <a:gd name="T52" fmla="*/ 2147483647 w 2618"/>
              <a:gd name="T53" fmla="*/ 2147483647 h 863"/>
              <a:gd name="T54" fmla="*/ 2147483647 w 2618"/>
              <a:gd name="T55" fmla="*/ 2147483647 h 863"/>
              <a:gd name="T56" fmla="*/ 2147483647 w 2618"/>
              <a:gd name="T57" fmla="*/ 2147483647 h 863"/>
              <a:gd name="T58" fmla="*/ 2147483647 w 2618"/>
              <a:gd name="T59" fmla="*/ 2147483647 h 863"/>
              <a:gd name="T60" fmla="*/ 2147483647 w 2618"/>
              <a:gd name="T61" fmla="*/ 2147483647 h 863"/>
              <a:gd name="T62" fmla="*/ 2147483647 w 2618"/>
              <a:gd name="T63" fmla="*/ 2147483647 h 863"/>
              <a:gd name="T64" fmla="*/ 2147483647 w 2618"/>
              <a:gd name="T65" fmla="*/ 2147483647 h 863"/>
              <a:gd name="T66" fmla="*/ 2147483647 w 2618"/>
              <a:gd name="T67" fmla="*/ 2147483647 h 863"/>
              <a:gd name="T68" fmla="*/ 2147483647 w 2618"/>
              <a:gd name="T69" fmla="*/ 2147483647 h 863"/>
              <a:gd name="T70" fmla="*/ 2147483647 w 2618"/>
              <a:gd name="T71" fmla="*/ 2147483647 h 863"/>
              <a:gd name="T72" fmla="*/ 2147483647 w 2618"/>
              <a:gd name="T73" fmla="*/ 2147483647 h 863"/>
              <a:gd name="T74" fmla="*/ 2147483647 w 2618"/>
              <a:gd name="T75" fmla="*/ 2147483647 h 863"/>
              <a:gd name="T76" fmla="*/ 2147483647 w 2618"/>
              <a:gd name="T77" fmla="*/ 2147483647 h 863"/>
              <a:gd name="T78" fmla="*/ 2147483647 w 2618"/>
              <a:gd name="T79" fmla="*/ 2147483647 h 863"/>
              <a:gd name="T80" fmla="*/ 2147483647 w 2618"/>
              <a:gd name="T81" fmla="*/ 2147483647 h 863"/>
              <a:gd name="T82" fmla="*/ 2147483647 w 2618"/>
              <a:gd name="T83" fmla="*/ 2147483647 h 863"/>
              <a:gd name="T84" fmla="*/ 2147483647 w 2618"/>
              <a:gd name="T85" fmla="*/ 2147483647 h 863"/>
              <a:gd name="T86" fmla="*/ 2147483647 w 2618"/>
              <a:gd name="T87" fmla="*/ 2147483647 h 863"/>
              <a:gd name="T88" fmla="*/ 2147483647 w 2618"/>
              <a:gd name="T89" fmla="*/ 2147483647 h 863"/>
              <a:gd name="T90" fmla="*/ 2147483647 w 2618"/>
              <a:gd name="T91" fmla="*/ 2147483647 h 863"/>
              <a:gd name="T92" fmla="*/ 2147483647 w 2618"/>
              <a:gd name="T93" fmla="*/ 2147483647 h 863"/>
              <a:gd name="T94" fmla="*/ 2147483647 w 2618"/>
              <a:gd name="T95" fmla="*/ 2147483647 h 863"/>
              <a:gd name="T96" fmla="*/ 2147483647 w 2618"/>
              <a:gd name="T97" fmla="*/ 2147483647 h 863"/>
              <a:gd name="T98" fmla="*/ 2147483647 w 2618"/>
              <a:gd name="T99" fmla="*/ 2147483647 h 863"/>
              <a:gd name="T100" fmla="*/ 2147483647 w 2618"/>
              <a:gd name="T101" fmla="*/ 2147483647 h 863"/>
              <a:gd name="T102" fmla="*/ 2147483647 w 2618"/>
              <a:gd name="T103" fmla="*/ 2147483647 h 863"/>
              <a:gd name="T104" fmla="*/ 2147483647 w 2618"/>
              <a:gd name="T105" fmla="*/ 2147483647 h 863"/>
              <a:gd name="T106" fmla="*/ 2147483647 w 2618"/>
              <a:gd name="T107" fmla="*/ 2147483647 h 863"/>
              <a:gd name="T108" fmla="*/ 0 w 2618"/>
              <a:gd name="T109" fmla="*/ 2147483647 h 863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618"/>
              <a:gd name="T166" fmla="*/ 0 h 863"/>
              <a:gd name="T167" fmla="*/ 2618 w 2618"/>
              <a:gd name="T168" fmla="*/ 863 h 863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618" h="863">
                <a:moveTo>
                  <a:pt x="0" y="829"/>
                </a:moveTo>
                <a:lnTo>
                  <a:pt x="49" y="822"/>
                </a:lnTo>
                <a:lnTo>
                  <a:pt x="99" y="815"/>
                </a:lnTo>
                <a:lnTo>
                  <a:pt x="148" y="808"/>
                </a:lnTo>
                <a:lnTo>
                  <a:pt x="198" y="803"/>
                </a:lnTo>
                <a:lnTo>
                  <a:pt x="247" y="796"/>
                </a:lnTo>
                <a:lnTo>
                  <a:pt x="297" y="792"/>
                </a:lnTo>
                <a:lnTo>
                  <a:pt x="346" y="789"/>
                </a:lnTo>
                <a:lnTo>
                  <a:pt x="395" y="788"/>
                </a:lnTo>
                <a:lnTo>
                  <a:pt x="445" y="783"/>
                </a:lnTo>
                <a:lnTo>
                  <a:pt x="494" y="778"/>
                </a:lnTo>
                <a:lnTo>
                  <a:pt x="544" y="773"/>
                </a:lnTo>
                <a:lnTo>
                  <a:pt x="593" y="769"/>
                </a:lnTo>
                <a:lnTo>
                  <a:pt x="642" y="764"/>
                </a:lnTo>
                <a:lnTo>
                  <a:pt x="692" y="758"/>
                </a:lnTo>
                <a:lnTo>
                  <a:pt x="741" y="754"/>
                </a:lnTo>
                <a:lnTo>
                  <a:pt x="790" y="752"/>
                </a:lnTo>
                <a:lnTo>
                  <a:pt x="840" y="749"/>
                </a:lnTo>
                <a:lnTo>
                  <a:pt x="889" y="747"/>
                </a:lnTo>
                <a:lnTo>
                  <a:pt x="938" y="747"/>
                </a:lnTo>
                <a:lnTo>
                  <a:pt x="988" y="747"/>
                </a:lnTo>
                <a:lnTo>
                  <a:pt x="1037" y="749"/>
                </a:lnTo>
                <a:lnTo>
                  <a:pt x="1087" y="745"/>
                </a:lnTo>
                <a:lnTo>
                  <a:pt x="1136" y="745"/>
                </a:lnTo>
                <a:lnTo>
                  <a:pt x="1185" y="743"/>
                </a:lnTo>
                <a:lnTo>
                  <a:pt x="1235" y="721"/>
                </a:lnTo>
                <a:lnTo>
                  <a:pt x="1284" y="688"/>
                </a:lnTo>
                <a:lnTo>
                  <a:pt x="1334" y="622"/>
                </a:lnTo>
                <a:lnTo>
                  <a:pt x="1383" y="572"/>
                </a:lnTo>
                <a:lnTo>
                  <a:pt x="1432" y="511"/>
                </a:lnTo>
                <a:lnTo>
                  <a:pt x="1482" y="492"/>
                </a:lnTo>
                <a:lnTo>
                  <a:pt x="1531" y="472"/>
                </a:lnTo>
                <a:lnTo>
                  <a:pt x="1580" y="428"/>
                </a:lnTo>
                <a:lnTo>
                  <a:pt x="1630" y="375"/>
                </a:lnTo>
                <a:lnTo>
                  <a:pt x="1679" y="334"/>
                </a:lnTo>
                <a:lnTo>
                  <a:pt x="1729" y="319"/>
                </a:lnTo>
                <a:lnTo>
                  <a:pt x="1778" y="300"/>
                </a:lnTo>
                <a:lnTo>
                  <a:pt x="1827" y="296"/>
                </a:lnTo>
                <a:lnTo>
                  <a:pt x="1877" y="299"/>
                </a:lnTo>
                <a:lnTo>
                  <a:pt x="1926" y="314"/>
                </a:lnTo>
                <a:lnTo>
                  <a:pt x="1976" y="297"/>
                </a:lnTo>
                <a:lnTo>
                  <a:pt x="2025" y="270"/>
                </a:lnTo>
                <a:lnTo>
                  <a:pt x="2075" y="227"/>
                </a:lnTo>
                <a:lnTo>
                  <a:pt x="2124" y="192"/>
                </a:lnTo>
                <a:lnTo>
                  <a:pt x="2173" y="73"/>
                </a:lnTo>
                <a:lnTo>
                  <a:pt x="2223" y="35"/>
                </a:lnTo>
                <a:lnTo>
                  <a:pt x="2272" y="9"/>
                </a:lnTo>
                <a:lnTo>
                  <a:pt x="2321" y="10"/>
                </a:lnTo>
                <a:lnTo>
                  <a:pt x="2371" y="26"/>
                </a:lnTo>
                <a:lnTo>
                  <a:pt x="2420" y="7"/>
                </a:lnTo>
                <a:lnTo>
                  <a:pt x="2470" y="0"/>
                </a:lnTo>
                <a:lnTo>
                  <a:pt x="2519" y="18"/>
                </a:lnTo>
                <a:lnTo>
                  <a:pt x="2568" y="46"/>
                </a:lnTo>
                <a:lnTo>
                  <a:pt x="2618" y="75"/>
                </a:lnTo>
                <a:lnTo>
                  <a:pt x="2609" y="863"/>
                </a:lnTo>
                <a:lnTo>
                  <a:pt x="2601" y="855"/>
                </a:lnTo>
                <a:lnTo>
                  <a:pt x="2618" y="103"/>
                </a:lnTo>
                <a:lnTo>
                  <a:pt x="2568" y="74"/>
                </a:lnTo>
                <a:lnTo>
                  <a:pt x="2519" y="46"/>
                </a:lnTo>
                <a:lnTo>
                  <a:pt x="2470" y="29"/>
                </a:lnTo>
                <a:lnTo>
                  <a:pt x="2420" y="37"/>
                </a:lnTo>
                <a:lnTo>
                  <a:pt x="2371" y="56"/>
                </a:lnTo>
                <a:lnTo>
                  <a:pt x="2321" y="41"/>
                </a:lnTo>
                <a:lnTo>
                  <a:pt x="2272" y="40"/>
                </a:lnTo>
                <a:lnTo>
                  <a:pt x="2223" y="66"/>
                </a:lnTo>
                <a:lnTo>
                  <a:pt x="2173" y="105"/>
                </a:lnTo>
                <a:lnTo>
                  <a:pt x="2124" y="223"/>
                </a:lnTo>
                <a:lnTo>
                  <a:pt x="2075" y="259"/>
                </a:lnTo>
                <a:lnTo>
                  <a:pt x="2025" y="304"/>
                </a:lnTo>
                <a:lnTo>
                  <a:pt x="1976" y="333"/>
                </a:lnTo>
                <a:lnTo>
                  <a:pt x="1926" y="355"/>
                </a:lnTo>
                <a:lnTo>
                  <a:pt x="1877" y="342"/>
                </a:lnTo>
                <a:lnTo>
                  <a:pt x="1827" y="339"/>
                </a:lnTo>
                <a:lnTo>
                  <a:pt x="1778" y="346"/>
                </a:lnTo>
                <a:lnTo>
                  <a:pt x="1729" y="366"/>
                </a:lnTo>
                <a:lnTo>
                  <a:pt x="1679" y="383"/>
                </a:lnTo>
                <a:lnTo>
                  <a:pt x="1630" y="424"/>
                </a:lnTo>
                <a:lnTo>
                  <a:pt x="1580" y="478"/>
                </a:lnTo>
                <a:lnTo>
                  <a:pt x="1531" y="522"/>
                </a:lnTo>
                <a:lnTo>
                  <a:pt x="1482" y="542"/>
                </a:lnTo>
                <a:lnTo>
                  <a:pt x="1432" y="565"/>
                </a:lnTo>
                <a:lnTo>
                  <a:pt x="1383" y="629"/>
                </a:lnTo>
                <a:lnTo>
                  <a:pt x="1334" y="681"/>
                </a:lnTo>
                <a:lnTo>
                  <a:pt x="1284" y="746"/>
                </a:lnTo>
                <a:lnTo>
                  <a:pt x="1235" y="781"/>
                </a:lnTo>
                <a:lnTo>
                  <a:pt x="1185" y="801"/>
                </a:lnTo>
                <a:lnTo>
                  <a:pt x="1136" y="802"/>
                </a:lnTo>
                <a:lnTo>
                  <a:pt x="1087" y="802"/>
                </a:lnTo>
                <a:lnTo>
                  <a:pt x="1037" y="803"/>
                </a:lnTo>
                <a:lnTo>
                  <a:pt x="988" y="801"/>
                </a:lnTo>
                <a:lnTo>
                  <a:pt x="938" y="798"/>
                </a:lnTo>
                <a:lnTo>
                  <a:pt x="889" y="799"/>
                </a:lnTo>
                <a:lnTo>
                  <a:pt x="840" y="799"/>
                </a:lnTo>
                <a:lnTo>
                  <a:pt x="790" y="800"/>
                </a:lnTo>
                <a:lnTo>
                  <a:pt x="741" y="800"/>
                </a:lnTo>
                <a:lnTo>
                  <a:pt x="692" y="803"/>
                </a:lnTo>
                <a:lnTo>
                  <a:pt x="642" y="808"/>
                </a:lnTo>
                <a:lnTo>
                  <a:pt x="593" y="812"/>
                </a:lnTo>
                <a:lnTo>
                  <a:pt x="544" y="813"/>
                </a:lnTo>
                <a:lnTo>
                  <a:pt x="494" y="816"/>
                </a:lnTo>
                <a:lnTo>
                  <a:pt x="445" y="819"/>
                </a:lnTo>
                <a:lnTo>
                  <a:pt x="395" y="822"/>
                </a:lnTo>
                <a:lnTo>
                  <a:pt x="346" y="823"/>
                </a:lnTo>
                <a:lnTo>
                  <a:pt x="297" y="826"/>
                </a:lnTo>
                <a:lnTo>
                  <a:pt x="247" y="830"/>
                </a:lnTo>
                <a:lnTo>
                  <a:pt x="198" y="833"/>
                </a:lnTo>
                <a:lnTo>
                  <a:pt x="148" y="836"/>
                </a:lnTo>
                <a:lnTo>
                  <a:pt x="99" y="838"/>
                </a:lnTo>
                <a:lnTo>
                  <a:pt x="49" y="841"/>
                </a:lnTo>
                <a:lnTo>
                  <a:pt x="0" y="844"/>
                </a:lnTo>
                <a:lnTo>
                  <a:pt x="0" y="829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12" name="Freeform 203"/>
          <p:cNvSpPr>
            <a:spLocks/>
          </p:cNvSpPr>
          <p:nvPr/>
        </p:nvSpPr>
        <p:spPr bwMode="auto">
          <a:xfrm>
            <a:off x="1655763" y="3676650"/>
            <a:ext cx="4419600" cy="2043113"/>
          </a:xfrm>
          <a:custGeom>
            <a:avLst/>
            <a:gdLst>
              <a:gd name="T0" fmla="*/ 2147483647 w 9844"/>
              <a:gd name="T1" fmla="*/ 2147483647 h 4443"/>
              <a:gd name="T2" fmla="*/ 2147483647 w 9844"/>
              <a:gd name="T3" fmla="*/ 2147483647 h 4443"/>
              <a:gd name="T4" fmla="*/ 2147483647 w 9844"/>
              <a:gd name="T5" fmla="*/ 2147483647 h 4443"/>
              <a:gd name="T6" fmla="*/ 2147483647 w 9844"/>
              <a:gd name="T7" fmla="*/ 2147483647 h 4443"/>
              <a:gd name="T8" fmla="*/ 2147483647 w 9844"/>
              <a:gd name="T9" fmla="*/ 2147483647 h 4443"/>
              <a:gd name="T10" fmla="*/ 2147483647 w 9844"/>
              <a:gd name="T11" fmla="*/ 2147483647 h 4443"/>
              <a:gd name="T12" fmla="*/ 2147483647 w 9844"/>
              <a:gd name="T13" fmla="*/ 2147483647 h 4443"/>
              <a:gd name="T14" fmla="*/ 2147483647 w 9844"/>
              <a:gd name="T15" fmla="*/ 2147483647 h 4443"/>
              <a:gd name="T16" fmla="*/ 2147483647 w 9844"/>
              <a:gd name="T17" fmla="*/ 2147483647 h 4443"/>
              <a:gd name="T18" fmla="*/ 2147483647 w 9844"/>
              <a:gd name="T19" fmla="*/ 2147483647 h 4443"/>
              <a:gd name="T20" fmla="*/ 2147483647 w 9844"/>
              <a:gd name="T21" fmla="*/ 2147483647 h 4443"/>
              <a:gd name="T22" fmla="*/ 2147483647 w 9844"/>
              <a:gd name="T23" fmla="*/ 2147483647 h 4443"/>
              <a:gd name="T24" fmla="*/ 2147483647 w 9844"/>
              <a:gd name="T25" fmla="*/ 2147483647 h 4443"/>
              <a:gd name="T26" fmla="*/ 2147483647 w 9844"/>
              <a:gd name="T27" fmla="*/ 2147483647 h 4443"/>
              <a:gd name="T28" fmla="*/ 2147483647 w 9844"/>
              <a:gd name="T29" fmla="*/ 2147483647 h 4443"/>
              <a:gd name="T30" fmla="*/ 2147483647 w 9844"/>
              <a:gd name="T31" fmla="*/ 2147483647 h 4443"/>
              <a:gd name="T32" fmla="*/ 2147483647 w 9844"/>
              <a:gd name="T33" fmla="*/ 2147483647 h 4443"/>
              <a:gd name="T34" fmla="*/ 2147483647 w 9844"/>
              <a:gd name="T35" fmla="*/ 2147483647 h 4443"/>
              <a:gd name="T36" fmla="*/ 2147483647 w 9844"/>
              <a:gd name="T37" fmla="*/ 2147483647 h 4443"/>
              <a:gd name="T38" fmla="*/ 2147483647 w 9844"/>
              <a:gd name="T39" fmla="*/ 2147483647 h 4443"/>
              <a:gd name="T40" fmla="*/ 2147483647 w 9844"/>
              <a:gd name="T41" fmla="*/ 2147483647 h 4443"/>
              <a:gd name="T42" fmla="*/ 2147483647 w 9844"/>
              <a:gd name="T43" fmla="*/ 2147483647 h 4443"/>
              <a:gd name="T44" fmla="*/ 2147483647 w 9844"/>
              <a:gd name="T45" fmla="*/ 2147483647 h 4443"/>
              <a:gd name="T46" fmla="*/ 2147483647 w 9844"/>
              <a:gd name="T47" fmla="*/ 2147483647 h 4443"/>
              <a:gd name="T48" fmla="*/ 2147483647 w 9844"/>
              <a:gd name="T49" fmla="*/ 2147483647 h 4443"/>
              <a:gd name="T50" fmla="*/ 2147483647 w 9844"/>
              <a:gd name="T51" fmla="*/ 2147483647 h 4443"/>
              <a:gd name="T52" fmla="*/ 2147483647 w 9844"/>
              <a:gd name="T53" fmla="*/ 2147483647 h 4443"/>
              <a:gd name="T54" fmla="*/ 2147483647 w 9844"/>
              <a:gd name="T55" fmla="*/ 2147483647 h 4443"/>
              <a:gd name="T56" fmla="*/ 2147483647 w 9844"/>
              <a:gd name="T57" fmla="*/ 2147483647 h 4443"/>
              <a:gd name="T58" fmla="*/ 2147483647 w 9844"/>
              <a:gd name="T59" fmla="*/ 2147483647 h 4443"/>
              <a:gd name="T60" fmla="*/ 2147483647 w 9844"/>
              <a:gd name="T61" fmla="*/ 2147483647 h 4443"/>
              <a:gd name="T62" fmla="*/ 2147483647 w 9844"/>
              <a:gd name="T63" fmla="*/ 2147483647 h 4443"/>
              <a:gd name="T64" fmla="*/ 2147483647 w 9844"/>
              <a:gd name="T65" fmla="*/ 2147483647 h 4443"/>
              <a:gd name="T66" fmla="*/ 2147483647 w 9844"/>
              <a:gd name="T67" fmla="*/ 2147483647 h 4443"/>
              <a:gd name="T68" fmla="*/ 2147483647 w 9844"/>
              <a:gd name="T69" fmla="*/ 2147483647 h 4443"/>
              <a:gd name="T70" fmla="*/ 2147483647 w 9844"/>
              <a:gd name="T71" fmla="*/ 2147483647 h 4443"/>
              <a:gd name="T72" fmla="*/ 2147483647 w 9844"/>
              <a:gd name="T73" fmla="*/ 2147483647 h 4443"/>
              <a:gd name="T74" fmla="*/ 2147483647 w 9844"/>
              <a:gd name="T75" fmla="*/ 2147483647 h 4443"/>
              <a:gd name="T76" fmla="*/ 2147483647 w 9844"/>
              <a:gd name="T77" fmla="*/ 2147483647 h 4443"/>
              <a:gd name="T78" fmla="*/ 2147483647 w 9844"/>
              <a:gd name="T79" fmla="*/ 2147483647 h 4443"/>
              <a:gd name="T80" fmla="*/ 2147483647 w 9844"/>
              <a:gd name="T81" fmla="*/ 2147483647 h 4443"/>
              <a:gd name="T82" fmla="*/ 2147483647 w 9844"/>
              <a:gd name="T83" fmla="*/ 2147483647 h 4443"/>
              <a:gd name="T84" fmla="*/ 2147483647 w 9844"/>
              <a:gd name="T85" fmla="*/ 2147483647 h 4443"/>
              <a:gd name="T86" fmla="*/ 2147483647 w 9844"/>
              <a:gd name="T87" fmla="*/ 2147483647 h 4443"/>
              <a:gd name="T88" fmla="*/ 2147483647 w 9844"/>
              <a:gd name="T89" fmla="*/ 2147483647 h 4443"/>
              <a:gd name="T90" fmla="*/ 2147483647 w 9844"/>
              <a:gd name="T91" fmla="*/ 2147483647 h 4443"/>
              <a:gd name="T92" fmla="*/ 2147483647 w 9844"/>
              <a:gd name="T93" fmla="*/ 2147483647 h 4443"/>
              <a:gd name="T94" fmla="*/ 2147483647 w 9844"/>
              <a:gd name="T95" fmla="*/ 2147483647 h 4443"/>
              <a:gd name="T96" fmla="*/ 2147483647 w 9844"/>
              <a:gd name="T97" fmla="*/ 2147483647 h 4443"/>
              <a:gd name="T98" fmla="*/ 2147483647 w 9844"/>
              <a:gd name="T99" fmla="*/ 2147483647 h 4443"/>
              <a:gd name="T100" fmla="*/ 2147483647 w 9844"/>
              <a:gd name="T101" fmla="*/ 2147483647 h 4443"/>
              <a:gd name="T102" fmla="*/ 2147483647 w 9844"/>
              <a:gd name="T103" fmla="*/ 2147483647 h 4443"/>
              <a:gd name="T104" fmla="*/ 2147483647 w 9844"/>
              <a:gd name="T105" fmla="*/ 2147483647 h 4443"/>
              <a:gd name="T106" fmla="*/ 0 w 9844"/>
              <a:gd name="T107" fmla="*/ 2147483647 h 4443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9844"/>
              <a:gd name="T163" fmla="*/ 0 h 4443"/>
              <a:gd name="T164" fmla="*/ 9844 w 9844"/>
              <a:gd name="T165" fmla="*/ 4443 h 4443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9844" h="4443">
                <a:moveTo>
                  <a:pt x="0" y="4440"/>
                </a:moveTo>
                <a:lnTo>
                  <a:pt x="186" y="4417"/>
                </a:lnTo>
                <a:lnTo>
                  <a:pt x="371" y="4387"/>
                </a:lnTo>
                <a:lnTo>
                  <a:pt x="558" y="4360"/>
                </a:lnTo>
                <a:lnTo>
                  <a:pt x="744" y="4337"/>
                </a:lnTo>
                <a:lnTo>
                  <a:pt x="929" y="4310"/>
                </a:lnTo>
                <a:lnTo>
                  <a:pt x="1115" y="4290"/>
                </a:lnTo>
                <a:lnTo>
                  <a:pt x="1300" y="4272"/>
                </a:lnTo>
                <a:lnTo>
                  <a:pt x="1486" y="4258"/>
                </a:lnTo>
                <a:lnTo>
                  <a:pt x="1672" y="4231"/>
                </a:lnTo>
                <a:lnTo>
                  <a:pt x="1857" y="4138"/>
                </a:lnTo>
                <a:lnTo>
                  <a:pt x="2044" y="4069"/>
                </a:lnTo>
                <a:lnTo>
                  <a:pt x="2229" y="4031"/>
                </a:lnTo>
                <a:lnTo>
                  <a:pt x="2415" y="3980"/>
                </a:lnTo>
                <a:lnTo>
                  <a:pt x="2601" y="3907"/>
                </a:lnTo>
                <a:lnTo>
                  <a:pt x="2786" y="3876"/>
                </a:lnTo>
                <a:lnTo>
                  <a:pt x="2972" y="3770"/>
                </a:lnTo>
                <a:lnTo>
                  <a:pt x="3157" y="3712"/>
                </a:lnTo>
                <a:lnTo>
                  <a:pt x="3344" y="3664"/>
                </a:lnTo>
                <a:lnTo>
                  <a:pt x="3529" y="3615"/>
                </a:lnTo>
                <a:lnTo>
                  <a:pt x="3715" y="3630"/>
                </a:lnTo>
                <a:lnTo>
                  <a:pt x="3901" y="3567"/>
                </a:lnTo>
                <a:lnTo>
                  <a:pt x="4086" y="3502"/>
                </a:lnTo>
                <a:lnTo>
                  <a:pt x="4272" y="3425"/>
                </a:lnTo>
                <a:lnTo>
                  <a:pt x="4457" y="3471"/>
                </a:lnTo>
                <a:lnTo>
                  <a:pt x="4643" y="3386"/>
                </a:lnTo>
                <a:lnTo>
                  <a:pt x="4830" y="3008"/>
                </a:lnTo>
                <a:lnTo>
                  <a:pt x="5015" y="2700"/>
                </a:lnTo>
                <a:lnTo>
                  <a:pt x="5201" y="2497"/>
                </a:lnTo>
                <a:lnTo>
                  <a:pt x="5386" y="2283"/>
                </a:lnTo>
                <a:lnTo>
                  <a:pt x="5572" y="2240"/>
                </a:lnTo>
                <a:lnTo>
                  <a:pt x="5758" y="2191"/>
                </a:lnTo>
                <a:lnTo>
                  <a:pt x="5943" y="1992"/>
                </a:lnTo>
                <a:lnTo>
                  <a:pt x="6130" y="1736"/>
                </a:lnTo>
                <a:lnTo>
                  <a:pt x="6315" y="1522"/>
                </a:lnTo>
                <a:lnTo>
                  <a:pt x="6501" y="1532"/>
                </a:lnTo>
                <a:lnTo>
                  <a:pt x="6687" y="1457"/>
                </a:lnTo>
                <a:lnTo>
                  <a:pt x="6872" y="1399"/>
                </a:lnTo>
                <a:lnTo>
                  <a:pt x="7058" y="1324"/>
                </a:lnTo>
                <a:lnTo>
                  <a:pt x="7243" y="1461"/>
                </a:lnTo>
                <a:lnTo>
                  <a:pt x="7429" y="1470"/>
                </a:lnTo>
                <a:lnTo>
                  <a:pt x="7616" y="1909"/>
                </a:lnTo>
                <a:lnTo>
                  <a:pt x="7801" y="1639"/>
                </a:lnTo>
                <a:lnTo>
                  <a:pt x="7987" y="1435"/>
                </a:lnTo>
                <a:lnTo>
                  <a:pt x="8172" y="1071"/>
                </a:lnTo>
                <a:lnTo>
                  <a:pt x="8358" y="859"/>
                </a:lnTo>
                <a:lnTo>
                  <a:pt x="8544" y="710"/>
                </a:lnTo>
                <a:lnTo>
                  <a:pt x="8729" y="628"/>
                </a:lnTo>
                <a:lnTo>
                  <a:pt x="8916" y="405"/>
                </a:lnTo>
                <a:lnTo>
                  <a:pt x="9101" y="348"/>
                </a:lnTo>
                <a:lnTo>
                  <a:pt x="9287" y="216"/>
                </a:lnTo>
                <a:lnTo>
                  <a:pt x="9473" y="247"/>
                </a:lnTo>
                <a:lnTo>
                  <a:pt x="9658" y="0"/>
                </a:lnTo>
                <a:lnTo>
                  <a:pt x="9844" y="1701"/>
                </a:lnTo>
                <a:lnTo>
                  <a:pt x="9658" y="1596"/>
                </a:lnTo>
                <a:lnTo>
                  <a:pt x="9473" y="1495"/>
                </a:lnTo>
                <a:lnTo>
                  <a:pt x="9287" y="1428"/>
                </a:lnTo>
                <a:lnTo>
                  <a:pt x="9101" y="1455"/>
                </a:lnTo>
                <a:lnTo>
                  <a:pt x="8916" y="1522"/>
                </a:lnTo>
                <a:lnTo>
                  <a:pt x="8729" y="1465"/>
                </a:lnTo>
                <a:lnTo>
                  <a:pt x="8544" y="1461"/>
                </a:lnTo>
                <a:lnTo>
                  <a:pt x="8358" y="1554"/>
                </a:lnTo>
                <a:lnTo>
                  <a:pt x="8172" y="1694"/>
                </a:lnTo>
                <a:lnTo>
                  <a:pt x="7987" y="2126"/>
                </a:lnTo>
                <a:lnTo>
                  <a:pt x="7801" y="2253"/>
                </a:lnTo>
                <a:lnTo>
                  <a:pt x="7616" y="2409"/>
                </a:lnTo>
                <a:lnTo>
                  <a:pt x="7429" y="2508"/>
                </a:lnTo>
                <a:lnTo>
                  <a:pt x="7243" y="2570"/>
                </a:lnTo>
                <a:lnTo>
                  <a:pt x="7058" y="2516"/>
                </a:lnTo>
                <a:lnTo>
                  <a:pt x="6872" y="2504"/>
                </a:lnTo>
                <a:lnTo>
                  <a:pt x="6687" y="2521"/>
                </a:lnTo>
                <a:lnTo>
                  <a:pt x="6501" y="2587"/>
                </a:lnTo>
                <a:lnTo>
                  <a:pt x="6315" y="2645"/>
                </a:lnTo>
                <a:lnTo>
                  <a:pt x="6130" y="2791"/>
                </a:lnTo>
                <a:lnTo>
                  <a:pt x="5943" y="2985"/>
                </a:lnTo>
                <a:lnTo>
                  <a:pt x="5758" y="3144"/>
                </a:lnTo>
                <a:lnTo>
                  <a:pt x="5572" y="3217"/>
                </a:lnTo>
                <a:lnTo>
                  <a:pt x="5386" y="3289"/>
                </a:lnTo>
                <a:lnTo>
                  <a:pt x="5201" y="3509"/>
                </a:lnTo>
                <a:lnTo>
                  <a:pt x="5015" y="3693"/>
                </a:lnTo>
                <a:lnTo>
                  <a:pt x="4830" y="3931"/>
                </a:lnTo>
                <a:lnTo>
                  <a:pt x="4643" y="4051"/>
                </a:lnTo>
                <a:lnTo>
                  <a:pt x="4457" y="4130"/>
                </a:lnTo>
                <a:lnTo>
                  <a:pt x="4272" y="4138"/>
                </a:lnTo>
                <a:lnTo>
                  <a:pt x="4086" y="4139"/>
                </a:lnTo>
                <a:lnTo>
                  <a:pt x="3901" y="4152"/>
                </a:lnTo>
                <a:lnTo>
                  <a:pt x="3715" y="4147"/>
                </a:lnTo>
                <a:lnTo>
                  <a:pt x="3529" y="4145"/>
                </a:lnTo>
                <a:lnTo>
                  <a:pt x="3344" y="4148"/>
                </a:lnTo>
                <a:lnTo>
                  <a:pt x="3157" y="4152"/>
                </a:lnTo>
                <a:lnTo>
                  <a:pt x="2972" y="4165"/>
                </a:lnTo>
                <a:lnTo>
                  <a:pt x="2786" y="4170"/>
                </a:lnTo>
                <a:lnTo>
                  <a:pt x="2601" y="4187"/>
                </a:lnTo>
                <a:lnTo>
                  <a:pt x="2415" y="4207"/>
                </a:lnTo>
                <a:lnTo>
                  <a:pt x="2229" y="4227"/>
                </a:lnTo>
                <a:lnTo>
                  <a:pt x="2044" y="4241"/>
                </a:lnTo>
                <a:lnTo>
                  <a:pt x="1857" y="4259"/>
                </a:lnTo>
                <a:lnTo>
                  <a:pt x="1672" y="4279"/>
                </a:lnTo>
                <a:lnTo>
                  <a:pt x="1486" y="4295"/>
                </a:lnTo>
                <a:lnTo>
                  <a:pt x="1300" y="4299"/>
                </a:lnTo>
                <a:lnTo>
                  <a:pt x="1115" y="4311"/>
                </a:lnTo>
                <a:lnTo>
                  <a:pt x="929" y="4325"/>
                </a:lnTo>
                <a:lnTo>
                  <a:pt x="744" y="4350"/>
                </a:lnTo>
                <a:lnTo>
                  <a:pt x="558" y="4369"/>
                </a:lnTo>
                <a:lnTo>
                  <a:pt x="371" y="4394"/>
                </a:lnTo>
                <a:lnTo>
                  <a:pt x="186" y="4421"/>
                </a:lnTo>
                <a:lnTo>
                  <a:pt x="0" y="4443"/>
                </a:lnTo>
                <a:lnTo>
                  <a:pt x="0" y="4440"/>
                </a:lnTo>
                <a:close/>
              </a:path>
            </a:pathLst>
          </a:custGeom>
          <a:solidFill>
            <a:srgbClr val="80FF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13" name="Freeform 204"/>
          <p:cNvSpPr>
            <a:spLocks/>
          </p:cNvSpPr>
          <p:nvPr/>
        </p:nvSpPr>
        <p:spPr bwMode="auto">
          <a:xfrm>
            <a:off x="1655763" y="3676650"/>
            <a:ext cx="4419600" cy="2043113"/>
          </a:xfrm>
          <a:custGeom>
            <a:avLst/>
            <a:gdLst>
              <a:gd name="T0" fmla="*/ 2147483647 w 9844"/>
              <a:gd name="T1" fmla="*/ 2147483647 h 4443"/>
              <a:gd name="T2" fmla="*/ 2147483647 w 9844"/>
              <a:gd name="T3" fmla="*/ 2147483647 h 4443"/>
              <a:gd name="T4" fmla="*/ 2147483647 w 9844"/>
              <a:gd name="T5" fmla="*/ 2147483647 h 4443"/>
              <a:gd name="T6" fmla="*/ 2147483647 w 9844"/>
              <a:gd name="T7" fmla="*/ 2147483647 h 4443"/>
              <a:gd name="T8" fmla="*/ 2147483647 w 9844"/>
              <a:gd name="T9" fmla="*/ 2147483647 h 4443"/>
              <a:gd name="T10" fmla="*/ 2147483647 w 9844"/>
              <a:gd name="T11" fmla="*/ 2147483647 h 4443"/>
              <a:gd name="T12" fmla="*/ 2147483647 w 9844"/>
              <a:gd name="T13" fmla="*/ 2147483647 h 4443"/>
              <a:gd name="T14" fmla="*/ 2147483647 w 9844"/>
              <a:gd name="T15" fmla="*/ 2147483647 h 4443"/>
              <a:gd name="T16" fmla="*/ 2147483647 w 9844"/>
              <a:gd name="T17" fmla="*/ 2147483647 h 4443"/>
              <a:gd name="T18" fmla="*/ 2147483647 w 9844"/>
              <a:gd name="T19" fmla="*/ 2147483647 h 4443"/>
              <a:gd name="T20" fmla="*/ 2147483647 w 9844"/>
              <a:gd name="T21" fmla="*/ 2147483647 h 4443"/>
              <a:gd name="T22" fmla="*/ 2147483647 w 9844"/>
              <a:gd name="T23" fmla="*/ 2147483647 h 4443"/>
              <a:gd name="T24" fmla="*/ 2147483647 w 9844"/>
              <a:gd name="T25" fmla="*/ 2147483647 h 4443"/>
              <a:gd name="T26" fmla="*/ 2147483647 w 9844"/>
              <a:gd name="T27" fmla="*/ 2147483647 h 4443"/>
              <a:gd name="T28" fmla="*/ 2147483647 w 9844"/>
              <a:gd name="T29" fmla="*/ 2147483647 h 4443"/>
              <a:gd name="T30" fmla="*/ 2147483647 w 9844"/>
              <a:gd name="T31" fmla="*/ 2147483647 h 4443"/>
              <a:gd name="T32" fmla="*/ 2147483647 w 9844"/>
              <a:gd name="T33" fmla="*/ 2147483647 h 4443"/>
              <a:gd name="T34" fmla="*/ 2147483647 w 9844"/>
              <a:gd name="T35" fmla="*/ 2147483647 h 4443"/>
              <a:gd name="T36" fmla="*/ 2147483647 w 9844"/>
              <a:gd name="T37" fmla="*/ 2147483647 h 4443"/>
              <a:gd name="T38" fmla="*/ 2147483647 w 9844"/>
              <a:gd name="T39" fmla="*/ 2147483647 h 4443"/>
              <a:gd name="T40" fmla="*/ 2147483647 w 9844"/>
              <a:gd name="T41" fmla="*/ 2147483647 h 4443"/>
              <a:gd name="T42" fmla="*/ 2147483647 w 9844"/>
              <a:gd name="T43" fmla="*/ 2147483647 h 4443"/>
              <a:gd name="T44" fmla="*/ 2147483647 w 9844"/>
              <a:gd name="T45" fmla="*/ 2147483647 h 4443"/>
              <a:gd name="T46" fmla="*/ 2147483647 w 9844"/>
              <a:gd name="T47" fmla="*/ 2147483647 h 4443"/>
              <a:gd name="T48" fmla="*/ 2147483647 w 9844"/>
              <a:gd name="T49" fmla="*/ 2147483647 h 4443"/>
              <a:gd name="T50" fmla="*/ 2147483647 w 9844"/>
              <a:gd name="T51" fmla="*/ 2147483647 h 4443"/>
              <a:gd name="T52" fmla="*/ 2147483647 w 9844"/>
              <a:gd name="T53" fmla="*/ 2147483647 h 4443"/>
              <a:gd name="T54" fmla="*/ 2147483647 w 9844"/>
              <a:gd name="T55" fmla="*/ 2147483647 h 4443"/>
              <a:gd name="T56" fmla="*/ 2147483647 w 9844"/>
              <a:gd name="T57" fmla="*/ 2147483647 h 4443"/>
              <a:gd name="T58" fmla="*/ 2147483647 w 9844"/>
              <a:gd name="T59" fmla="*/ 2147483647 h 4443"/>
              <a:gd name="T60" fmla="*/ 2147483647 w 9844"/>
              <a:gd name="T61" fmla="*/ 2147483647 h 4443"/>
              <a:gd name="T62" fmla="*/ 2147483647 w 9844"/>
              <a:gd name="T63" fmla="*/ 2147483647 h 4443"/>
              <a:gd name="T64" fmla="*/ 2147483647 w 9844"/>
              <a:gd name="T65" fmla="*/ 2147483647 h 4443"/>
              <a:gd name="T66" fmla="*/ 2147483647 w 9844"/>
              <a:gd name="T67" fmla="*/ 2147483647 h 4443"/>
              <a:gd name="T68" fmla="*/ 2147483647 w 9844"/>
              <a:gd name="T69" fmla="*/ 2147483647 h 4443"/>
              <a:gd name="T70" fmla="*/ 2147483647 w 9844"/>
              <a:gd name="T71" fmla="*/ 2147483647 h 4443"/>
              <a:gd name="T72" fmla="*/ 2147483647 w 9844"/>
              <a:gd name="T73" fmla="*/ 2147483647 h 4443"/>
              <a:gd name="T74" fmla="*/ 2147483647 w 9844"/>
              <a:gd name="T75" fmla="*/ 2147483647 h 4443"/>
              <a:gd name="T76" fmla="*/ 2147483647 w 9844"/>
              <a:gd name="T77" fmla="*/ 2147483647 h 4443"/>
              <a:gd name="T78" fmla="*/ 2147483647 w 9844"/>
              <a:gd name="T79" fmla="*/ 2147483647 h 4443"/>
              <a:gd name="T80" fmla="*/ 2147483647 w 9844"/>
              <a:gd name="T81" fmla="*/ 2147483647 h 4443"/>
              <a:gd name="T82" fmla="*/ 2147483647 w 9844"/>
              <a:gd name="T83" fmla="*/ 2147483647 h 4443"/>
              <a:gd name="T84" fmla="*/ 2147483647 w 9844"/>
              <a:gd name="T85" fmla="*/ 2147483647 h 4443"/>
              <a:gd name="T86" fmla="*/ 2147483647 w 9844"/>
              <a:gd name="T87" fmla="*/ 2147483647 h 4443"/>
              <a:gd name="T88" fmla="*/ 2147483647 w 9844"/>
              <a:gd name="T89" fmla="*/ 2147483647 h 4443"/>
              <a:gd name="T90" fmla="*/ 2147483647 w 9844"/>
              <a:gd name="T91" fmla="*/ 2147483647 h 4443"/>
              <a:gd name="T92" fmla="*/ 2147483647 w 9844"/>
              <a:gd name="T93" fmla="*/ 2147483647 h 4443"/>
              <a:gd name="T94" fmla="*/ 2147483647 w 9844"/>
              <a:gd name="T95" fmla="*/ 2147483647 h 4443"/>
              <a:gd name="T96" fmla="*/ 2147483647 w 9844"/>
              <a:gd name="T97" fmla="*/ 2147483647 h 4443"/>
              <a:gd name="T98" fmla="*/ 2147483647 w 9844"/>
              <a:gd name="T99" fmla="*/ 2147483647 h 4443"/>
              <a:gd name="T100" fmla="*/ 2147483647 w 9844"/>
              <a:gd name="T101" fmla="*/ 2147483647 h 4443"/>
              <a:gd name="T102" fmla="*/ 2147483647 w 9844"/>
              <a:gd name="T103" fmla="*/ 2147483647 h 4443"/>
              <a:gd name="T104" fmla="*/ 2147483647 w 9844"/>
              <a:gd name="T105" fmla="*/ 2147483647 h 4443"/>
              <a:gd name="T106" fmla="*/ 0 w 9844"/>
              <a:gd name="T107" fmla="*/ 2147483647 h 4443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9844"/>
              <a:gd name="T163" fmla="*/ 0 h 4443"/>
              <a:gd name="T164" fmla="*/ 9844 w 9844"/>
              <a:gd name="T165" fmla="*/ 4443 h 4443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9844" h="4443">
                <a:moveTo>
                  <a:pt x="0" y="4440"/>
                </a:moveTo>
                <a:lnTo>
                  <a:pt x="186" y="4417"/>
                </a:lnTo>
                <a:lnTo>
                  <a:pt x="371" y="4387"/>
                </a:lnTo>
                <a:lnTo>
                  <a:pt x="558" y="4360"/>
                </a:lnTo>
                <a:lnTo>
                  <a:pt x="744" y="4337"/>
                </a:lnTo>
                <a:lnTo>
                  <a:pt x="929" y="4310"/>
                </a:lnTo>
                <a:lnTo>
                  <a:pt x="1115" y="4290"/>
                </a:lnTo>
                <a:lnTo>
                  <a:pt x="1300" y="4272"/>
                </a:lnTo>
                <a:lnTo>
                  <a:pt x="1486" y="4258"/>
                </a:lnTo>
                <a:lnTo>
                  <a:pt x="1672" y="4231"/>
                </a:lnTo>
                <a:lnTo>
                  <a:pt x="1857" y="4138"/>
                </a:lnTo>
                <a:lnTo>
                  <a:pt x="2044" y="4069"/>
                </a:lnTo>
                <a:lnTo>
                  <a:pt x="2229" y="4031"/>
                </a:lnTo>
                <a:lnTo>
                  <a:pt x="2415" y="3980"/>
                </a:lnTo>
                <a:lnTo>
                  <a:pt x="2601" y="3907"/>
                </a:lnTo>
                <a:lnTo>
                  <a:pt x="2786" y="3876"/>
                </a:lnTo>
                <a:lnTo>
                  <a:pt x="2972" y="3770"/>
                </a:lnTo>
                <a:lnTo>
                  <a:pt x="3157" y="3712"/>
                </a:lnTo>
                <a:lnTo>
                  <a:pt x="3344" y="3664"/>
                </a:lnTo>
                <a:lnTo>
                  <a:pt x="3529" y="3615"/>
                </a:lnTo>
                <a:lnTo>
                  <a:pt x="3715" y="3630"/>
                </a:lnTo>
                <a:lnTo>
                  <a:pt x="3901" y="3567"/>
                </a:lnTo>
                <a:lnTo>
                  <a:pt x="4086" y="3502"/>
                </a:lnTo>
                <a:lnTo>
                  <a:pt x="4272" y="3425"/>
                </a:lnTo>
                <a:lnTo>
                  <a:pt x="4457" y="3471"/>
                </a:lnTo>
                <a:lnTo>
                  <a:pt x="4643" y="3386"/>
                </a:lnTo>
                <a:lnTo>
                  <a:pt x="4830" y="3008"/>
                </a:lnTo>
                <a:lnTo>
                  <a:pt x="5015" y="2700"/>
                </a:lnTo>
                <a:lnTo>
                  <a:pt x="5201" y="2497"/>
                </a:lnTo>
                <a:lnTo>
                  <a:pt x="5386" y="2283"/>
                </a:lnTo>
                <a:lnTo>
                  <a:pt x="5572" y="2240"/>
                </a:lnTo>
                <a:lnTo>
                  <a:pt x="5758" y="2191"/>
                </a:lnTo>
                <a:lnTo>
                  <a:pt x="5943" y="1992"/>
                </a:lnTo>
                <a:lnTo>
                  <a:pt x="6130" y="1736"/>
                </a:lnTo>
                <a:lnTo>
                  <a:pt x="6315" y="1522"/>
                </a:lnTo>
                <a:lnTo>
                  <a:pt x="6501" y="1532"/>
                </a:lnTo>
                <a:lnTo>
                  <a:pt x="6687" y="1457"/>
                </a:lnTo>
                <a:lnTo>
                  <a:pt x="6872" y="1399"/>
                </a:lnTo>
                <a:lnTo>
                  <a:pt x="7058" y="1324"/>
                </a:lnTo>
                <a:lnTo>
                  <a:pt x="7243" y="1461"/>
                </a:lnTo>
                <a:lnTo>
                  <a:pt x="7429" y="1470"/>
                </a:lnTo>
                <a:lnTo>
                  <a:pt x="7616" y="1909"/>
                </a:lnTo>
                <a:lnTo>
                  <a:pt x="7801" y="1639"/>
                </a:lnTo>
                <a:lnTo>
                  <a:pt x="7987" y="1435"/>
                </a:lnTo>
                <a:lnTo>
                  <a:pt x="8172" y="1071"/>
                </a:lnTo>
                <a:lnTo>
                  <a:pt x="8358" y="859"/>
                </a:lnTo>
                <a:lnTo>
                  <a:pt x="8544" y="710"/>
                </a:lnTo>
                <a:lnTo>
                  <a:pt x="8729" y="628"/>
                </a:lnTo>
                <a:lnTo>
                  <a:pt x="8916" y="405"/>
                </a:lnTo>
                <a:lnTo>
                  <a:pt x="9101" y="348"/>
                </a:lnTo>
                <a:lnTo>
                  <a:pt x="9287" y="216"/>
                </a:lnTo>
                <a:lnTo>
                  <a:pt x="9473" y="247"/>
                </a:lnTo>
                <a:lnTo>
                  <a:pt x="9658" y="0"/>
                </a:lnTo>
                <a:lnTo>
                  <a:pt x="9844" y="1701"/>
                </a:lnTo>
                <a:lnTo>
                  <a:pt x="9658" y="1596"/>
                </a:lnTo>
                <a:lnTo>
                  <a:pt x="9473" y="1495"/>
                </a:lnTo>
                <a:lnTo>
                  <a:pt x="9287" y="1428"/>
                </a:lnTo>
                <a:lnTo>
                  <a:pt x="9101" y="1455"/>
                </a:lnTo>
                <a:lnTo>
                  <a:pt x="8916" y="1522"/>
                </a:lnTo>
                <a:lnTo>
                  <a:pt x="8729" y="1465"/>
                </a:lnTo>
                <a:lnTo>
                  <a:pt x="8544" y="1461"/>
                </a:lnTo>
                <a:lnTo>
                  <a:pt x="8358" y="1554"/>
                </a:lnTo>
                <a:lnTo>
                  <a:pt x="8172" y="1694"/>
                </a:lnTo>
                <a:lnTo>
                  <a:pt x="7987" y="2126"/>
                </a:lnTo>
                <a:lnTo>
                  <a:pt x="7801" y="2253"/>
                </a:lnTo>
                <a:lnTo>
                  <a:pt x="7616" y="2409"/>
                </a:lnTo>
                <a:lnTo>
                  <a:pt x="7429" y="2508"/>
                </a:lnTo>
                <a:lnTo>
                  <a:pt x="7243" y="2570"/>
                </a:lnTo>
                <a:lnTo>
                  <a:pt x="7058" y="2516"/>
                </a:lnTo>
                <a:lnTo>
                  <a:pt x="6872" y="2504"/>
                </a:lnTo>
                <a:lnTo>
                  <a:pt x="6687" y="2521"/>
                </a:lnTo>
                <a:lnTo>
                  <a:pt x="6501" y="2587"/>
                </a:lnTo>
                <a:lnTo>
                  <a:pt x="6315" y="2645"/>
                </a:lnTo>
                <a:lnTo>
                  <a:pt x="6130" y="2791"/>
                </a:lnTo>
                <a:lnTo>
                  <a:pt x="5943" y="2985"/>
                </a:lnTo>
                <a:lnTo>
                  <a:pt x="5758" y="3144"/>
                </a:lnTo>
                <a:lnTo>
                  <a:pt x="5572" y="3217"/>
                </a:lnTo>
                <a:lnTo>
                  <a:pt x="5386" y="3289"/>
                </a:lnTo>
                <a:lnTo>
                  <a:pt x="5201" y="3509"/>
                </a:lnTo>
                <a:lnTo>
                  <a:pt x="5015" y="3693"/>
                </a:lnTo>
                <a:lnTo>
                  <a:pt x="4830" y="3931"/>
                </a:lnTo>
                <a:lnTo>
                  <a:pt x="4643" y="4051"/>
                </a:lnTo>
                <a:lnTo>
                  <a:pt x="4457" y="4130"/>
                </a:lnTo>
                <a:lnTo>
                  <a:pt x="4272" y="4138"/>
                </a:lnTo>
                <a:lnTo>
                  <a:pt x="4086" y="4139"/>
                </a:lnTo>
                <a:lnTo>
                  <a:pt x="3901" y="4152"/>
                </a:lnTo>
                <a:lnTo>
                  <a:pt x="3715" y="4147"/>
                </a:lnTo>
                <a:lnTo>
                  <a:pt x="3529" y="4145"/>
                </a:lnTo>
                <a:lnTo>
                  <a:pt x="3344" y="4148"/>
                </a:lnTo>
                <a:lnTo>
                  <a:pt x="3157" y="4152"/>
                </a:lnTo>
                <a:lnTo>
                  <a:pt x="2972" y="4165"/>
                </a:lnTo>
                <a:lnTo>
                  <a:pt x="2786" y="4170"/>
                </a:lnTo>
                <a:lnTo>
                  <a:pt x="2601" y="4187"/>
                </a:lnTo>
                <a:lnTo>
                  <a:pt x="2415" y="4207"/>
                </a:lnTo>
                <a:lnTo>
                  <a:pt x="2229" y="4227"/>
                </a:lnTo>
                <a:lnTo>
                  <a:pt x="2044" y="4241"/>
                </a:lnTo>
                <a:lnTo>
                  <a:pt x="1857" y="4259"/>
                </a:lnTo>
                <a:lnTo>
                  <a:pt x="1672" y="4279"/>
                </a:lnTo>
                <a:lnTo>
                  <a:pt x="1486" y="4295"/>
                </a:lnTo>
                <a:lnTo>
                  <a:pt x="1300" y="4299"/>
                </a:lnTo>
                <a:lnTo>
                  <a:pt x="1115" y="4311"/>
                </a:lnTo>
                <a:lnTo>
                  <a:pt x="929" y="4325"/>
                </a:lnTo>
                <a:lnTo>
                  <a:pt x="744" y="4350"/>
                </a:lnTo>
                <a:lnTo>
                  <a:pt x="558" y="4369"/>
                </a:lnTo>
                <a:lnTo>
                  <a:pt x="371" y="4394"/>
                </a:lnTo>
                <a:lnTo>
                  <a:pt x="186" y="4421"/>
                </a:lnTo>
                <a:lnTo>
                  <a:pt x="0" y="4443"/>
                </a:lnTo>
                <a:lnTo>
                  <a:pt x="0" y="4440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14" name="Freeform 205"/>
          <p:cNvSpPr>
            <a:spLocks/>
          </p:cNvSpPr>
          <p:nvPr/>
        </p:nvSpPr>
        <p:spPr bwMode="auto">
          <a:xfrm>
            <a:off x="1655763" y="2171700"/>
            <a:ext cx="4419600" cy="3548063"/>
          </a:xfrm>
          <a:custGeom>
            <a:avLst/>
            <a:gdLst>
              <a:gd name="T0" fmla="*/ 2147483647 w 2618"/>
              <a:gd name="T1" fmla="*/ 2147483647 h 2119"/>
              <a:gd name="T2" fmla="*/ 2147483647 w 2618"/>
              <a:gd name="T3" fmla="*/ 2147483647 h 2119"/>
              <a:gd name="T4" fmla="*/ 2147483647 w 2618"/>
              <a:gd name="T5" fmla="*/ 2147483647 h 2119"/>
              <a:gd name="T6" fmla="*/ 2147483647 w 2618"/>
              <a:gd name="T7" fmla="*/ 2147483647 h 2119"/>
              <a:gd name="T8" fmla="*/ 2147483647 w 2618"/>
              <a:gd name="T9" fmla="*/ 2147483647 h 2119"/>
              <a:gd name="T10" fmla="*/ 2147483647 w 2618"/>
              <a:gd name="T11" fmla="*/ 2147483647 h 2119"/>
              <a:gd name="T12" fmla="*/ 2147483647 w 2618"/>
              <a:gd name="T13" fmla="*/ 2147483647 h 2119"/>
              <a:gd name="T14" fmla="*/ 2147483647 w 2618"/>
              <a:gd name="T15" fmla="*/ 2147483647 h 2119"/>
              <a:gd name="T16" fmla="*/ 2147483647 w 2618"/>
              <a:gd name="T17" fmla="*/ 2147483647 h 2119"/>
              <a:gd name="T18" fmla="*/ 2147483647 w 2618"/>
              <a:gd name="T19" fmla="*/ 2147483647 h 2119"/>
              <a:gd name="T20" fmla="*/ 2147483647 w 2618"/>
              <a:gd name="T21" fmla="*/ 2147483647 h 2119"/>
              <a:gd name="T22" fmla="*/ 2147483647 w 2618"/>
              <a:gd name="T23" fmla="*/ 2147483647 h 2119"/>
              <a:gd name="T24" fmla="*/ 2147483647 w 2618"/>
              <a:gd name="T25" fmla="*/ 2147483647 h 2119"/>
              <a:gd name="T26" fmla="*/ 2147483647 w 2618"/>
              <a:gd name="T27" fmla="*/ 2147483647 h 2119"/>
              <a:gd name="T28" fmla="*/ 2147483647 w 2618"/>
              <a:gd name="T29" fmla="*/ 0 h 2119"/>
              <a:gd name="T30" fmla="*/ 2147483647 w 2618"/>
              <a:gd name="T31" fmla="*/ 2147483647 h 2119"/>
              <a:gd name="T32" fmla="*/ 2147483647 w 2618"/>
              <a:gd name="T33" fmla="*/ 2147483647 h 2119"/>
              <a:gd name="T34" fmla="*/ 2147483647 w 2618"/>
              <a:gd name="T35" fmla="*/ 2147483647 h 2119"/>
              <a:gd name="T36" fmla="*/ 2147483647 w 2618"/>
              <a:gd name="T37" fmla="*/ 2147483647 h 2119"/>
              <a:gd name="T38" fmla="*/ 2147483647 w 2618"/>
              <a:gd name="T39" fmla="*/ 2147483647 h 2119"/>
              <a:gd name="T40" fmla="*/ 2147483647 w 2618"/>
              <a:gd name="T41" fmla="*/ 2147483647 h 2119"/>
              <a:gd name="T42" fmla="*/ 2147483647 w 2618"/>
              <a:gd name="T43" fmla="*/ 2147483647 h 2119"/>
              <a:gd name="T44" fmla="*/ 2147483647 w 2618"/>
              <a:gd name="T45" fmla="*/ 2147483647 h 2119"/>
              <a:gd name="T46" fmla="*/ 2147483647 w 2618"/>
              <a:gd name="T47" fmla="*/ 2147483647 h 2119"/>
              <a:gd name="T48" fmla="*/ 2147483647 w 2618"/>
              <a:gd name="T49" fmla="*/ 2147483647 h 2119"/>
              <a:gd name="T50" fmla="*/ 2147483647 w 2618"/>
              <a:gd name="T51" fmla="*/ 2147483647 h 2119"/>
              <a:gd name="T52" fmla="*/ 2147483647 w 2618"/>
              <a:gd name="T53" fmla="*/ 2147483647 h 2119"/>
              <a:gd name="T54" fmla="*/ 2147483647 w 2618"/>
              <a:gd name="T55" fmla="*/ 2147483647 h 2119"/>
              <a:gd name="T56" fmla="*/ 2147483647 w 2618"/>
              <a:gd name="T57" fmla="*/ 2147483647 h 2119"/>
              <a:gd name="T58" fmla="*/ 2147483647 w 2618"/>
              <a:gd name="T59" fmla="*/ 2147483647 h 2119"/>
              <a:gd name="T60" fmla="*/ 2147483647 w 2618"/>
              <a:gd name="T61" fmla="*/ 2147483647 h 2119"/>
              <a:gd name="T62" fmla="*/ 2147483647 w 2618"/>
              <a:gd name="T63" fmla="*/ 2147483647 h 2119"/>
              <a:gd name="T64" fmla="*/ 2147483647 w 2618"/>
              <a:gd name="T65" fmla="*/ 2147483647 h 2119"/>
              <a:gd name="T66" fmla="*/ 2147483647 w 2618"/>
              <a:gd name="T67" fmla="*/ 2147483647 h 2119"/>
              <a:gd name="T68" fmla="*/ 2147483647 w 2618"/>
              <a:gd name="T69" fmla="*/ 2147483647 h 2119"/>
              <a:gd name="T70" fmla="*/ 2147483647 w 2618"/>
              <a:gd name="T71" fmla="*/ 2147483647 h 2119"/>
              <a:gd name="T72" fmla="*/ 2147483647 w 2618"/>
              <a:gd name="T73" fmla="*/ 2147483647 h 2119"/>
              <a:gd name="T74" fmla="*/ 2147483647 w 2618"/>
              <a:gd name="T75" fmla="*/ 2147483647 h 2119"/>
              <a:gd name="T76" fmla="*/ 2147483647 w 2618"/>
              <a:gd name="T77" fmla="*/ 2147483647 h 2119"/>
              <a:gd name="T78" fmla="*/ 2147483647 w 2618"/>
              <a:gd name="T79" fmla="*/ 2147483647 h 2119"/>
              <a:gd name="T80" fmla="*/ 2147483647 w 2618"/>
              <a:gd name="T81" fmla="*/ 2147483647 h 2119"/>
              <a:gd name="T82" fmla="*/ 2147483647 w 2618"/>
              <a:gd name="T83" fmla="*/ 2147483647 h 2119"/>
              <a:gd name="T84" fmla="*/ 2147483647 w 2618"/>
              <a:gd name="T85" fmla="*/ 2147483647 h 2119"/>
              <a:gd name="T86" fmla="*/ 2147483647 w 2618"/>
              <a:gd name="T87" fmla="*/ 2147483647 h 2119"/>
              <a:gd name="T88" fmla="*/ 2147483647 w 2618"/>
              <a:gd name="T89" fmla="*/ 2147483647 h 2119"/>
              <a:gd name="T90" fmla="*/ 2147483647 w 2618"/>
              <a:gd name="T91" fmla="*/ 2147483647 h 2119"/>
              <a:gd name="T92" fmla="*/ 2147483647 w 2618"/>
              <a:gd name="T93" fmla="*/ 2147483647 h 2119"/>
              <a:gd name="T94" fmla="*/ 2147483647 w 2618"/>
              <a:gd name="T95" fmla="*/ 2147483647 h 2119"/>
              <a:gd name="T96" fmla="*/ 2147483647 w 2618"/>
              <a:gd name="T97" fmla="*/ 2147483647 h 2119"/>
              <a:gd name="T98" fmla="*/ 2147483647 w 2618"/>
              <a:gd name="T99" fmla="*/ 2147483647 h 2119"/>
              <a:gd name="T100" fmla="*/ 2147483647 w 2618"/>
              <a:gd name="T101" fmla="*/ 2147483647 h 2119"/>
              <a:gd name="T102" fmla="*/ 2147483647 w 2618"/>
              <a:gd name="T103" fmla="*/ 2147483647 h 2119"/>
              <a:gd name="T104" fmla="*/ 2147483647 w 2618"/>
              <a:gd name="T105" fmla="*/ 2147483647 h 2119"/>
              <a:gd name="T106" fmla="*/ 0 w 2618"/>
              <a:gd name="T107" fmla="*/ 2147483647 h 211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618"/>
              <a:gd name="T163" fmla="*/ 0 h 2119"/>
              <a:gd name="T164" fmla="*/ 2618 w 2618"/>
              <a:gd name="T165" fmla="*/ 2119 h 2119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618" h="2119">
                <a:moveTo>
                  <a:pt x="0" y="1983"/>
                </a:moveTo>
                <a:lnTo>
                  <a:pt x="49" y="1973"/>
                </a:lnTo>
                <a:lnTo>
                  <a:pt x="99" y="1943"/>
                </a:lnTo>
                <a:lnTo>
                  <a:pt x="148" y="1901"/>
                </a:lnTo>
                <a:lnTo>
                  <a:pt x="198" y="1869"/>
                </a:lnTo>
                <a:lnTo>
                  <a:pt x="247" y="1840"/>
                </a:lnTo>
                <a:lnTo>
                  <a:pt x="297" y="1796"/>
                </a:lnTo>
                <a:lnTo>
                  <a:pt x="346" y="1745"/>
                </a:lnTo>
                <a:lnTo>
                  <a:pt x="395" y="1695"/>
                </a:lnTo>
                <a:lnTo>
                  <a:pt x="445" y="1639"/>
                </a:lnTo>
                <a:lnTo>
                  <a:pt x="494" y="1582"/>
                </a:lnTo>
                <a:lnTo>
                  <a:pt x="544" y="1501"/>
                </a:lnTo>
                <a:lnTo>
                  <a:pt x="593" y="1393"/>
                </a:lnTo>
                <a:lnTo>
                  <a:pt x="642" y="1271"/>
                </a:lnTo>
                <a:lnTo>
                  <a:pt x="692" y="1193"/>
                </a:lnTo>
                <a:lnTo>
                  <a:pt x="741" y="1059"/>
                </a:lnTo>
                <a:lnTo>
                  <a:pt x="790" y="974"/>
                </a:lnTo>
                <a:lnTo>
                  <a:pt x="840" y="862"/>
                </a:lnTo>
                <a:lnTo>
                  <a:pt x="889" y="725"/>
                </a:lnTo>
                <a:lnTo>
                  <a:pt x="939" y="550"/>
                </a:lnTo>
                <a:lnTo>
                  <a:pt x="988" y="380"/>
                </a:lnTo>
                <a:lnTo>
                  <a:pt x="1037" y="265"/>
                </a:lnTo>
                <a:lnTo>
                  <a:pt x="1087" y="139"/>
                </a:lnTo>
                <a:lnTo>
                  <a:pt x="1136" y="13"/>
                </a:lnTo>
                <a:lnTo>
                  <a:pt x="1185" y="135"/>
                </a:lnTo>
                <a:lnTo>
                  <a:pt x="1235" y="217"/>
                </a:lnTo>
                <a:lnTo>
                  <a:pt x="1285" y="94"/>
                </a:lnTo>
                <a:lnTo>
                  <a:pt x="1334" y="108"/>
                </a:lnTo>
                <a:lnTo>
                  <a:pt x="1383" y="51"/>
                </a:lnTo>
                <a:lnTo>
                  <a:pt x="1432" y="0"/>
                </a:lnTo>
                <a:lnTo>
                  <a:pt x="1482" y="137"/>
                </a:lnTo>
                <a:lnTo>
                  <a:pt x="1531" y="272"/>
                </a:lnTo>
                <a:lnTo>
                  <a:pt x="1581" y="362"/>
                </a:lnTo>
                <a:lnTo>
                  <a:pt x="1630" y="413"/>
                </a:lnTo>
                <a:lnTo>
                  <a:pt x="1679" y="399"/>
                </a:lnTo>
                <a:lnTo>
                  <a:pt x="1729" y="422"/>
                </a:lnTo>
                <a:lnTo>
                  <a:pt x="1778" y="354"/>
                </a:lnTo>
                <a:lnTo>
                  <a:pt x="1828" y="363"/>
                </a:lnTo>
                <a:lnTo>
                  <a:pt x="1877" y="339"/>
                </a:lnTo>
                <a:lnTo>
                  <a:pt x="1926" y="338"/>
                </a:lnTo>
                <a:lnTo>
                  <a:pt x="1976" y="312"/>
                </a:lnTo>
                <a:lnTo>
                  <a:pt x="2025" y="312"/>
                </a:lnTo>
                <a:lnTo>
                  <a:pt x="2075" y="301"/>
                </a:lnTo>
                <a:lnTo>
                  <a:pt x="2124" y="309"/>
                </a:lnTo>
                <a:lnTo>
                  <a:pt x="2173" y="311"/>
                </a:lnTo>
                <a:lnTo>
                  <a:pt x="2223" y="279"/>
                </a:lnTo>
                <a:lnTo>
                  <a:pt x="2272" y="231"/>
                </a:lnTo>
                <a:lnTo>
                  <a:pt x="2321" y="213"/>
                </a:lnTo>
                <a:lnTo>
                  <a:pt x="2371" y="181"/>
                </a:lnTo>
                <a:lnTo>
                  <a:pt x="2420" y="189"/>
                </a:lnTo>
                <a:lnTo>
                  <a:pt x="2470" y="196"/>
                </a:lnTo>
                <a:lnTo>
                  <a:pt x="2519" y="177"/>
                </a:lnTo>
                <a:lnTo>
                  <a:pt x="2589" y="166"/>
                </a:lnTo>
                <a:lnTo>
                  <a:pt x="2618" y="1367"/>
                </a:lnTo>
                <a:lnTo>
                  <a:pt x="2585" y="898"/>
                </a:lnTo>
                <a:lnTo>
                  <a:pt x="2519" y="968"/>
                </a:lnTo>
                <a:lnTo>
                  <a:pt x="2470" y="959"/>
                </a:lnTo>
                <a:lnTo>
                  <a:pt x="2420" y="996"/>
                </a:lnTo>
                <a:lnTo>
                  <a:pt x="2371" y="1011"/>
                </a:lnTo>
                <a:lnTo>
                  <a:pt x="2321" y="1072"/>
                </a:lnTo>
                <a:lnTo>
                  <a:pt x="2272" y="1095"/>
                </a:lnTo>
                <a:lnTo>
                  <a:pt x="2223" y="1136"/>
                </a:lnTo>
                <a:lnTo>
                  <a:pt x="2173" y="1194"/>
                </a:lnTo>
                <a:lnTo>
                  <a:pt x="2124" y="1294"/>
                </a:lnTo>
                <a:lnTo>
                  <a:pt x="2075" y="1350"/>
                </a:lnTo>
                <a:lnTo>
                  <a:pt x="2025" y="1424"/>
                </a:lnTo>
                <a:lnTo>
                  <a:pt x="1976" y="1304"/>
                </a:lnTo>
                <a:lnTo>
                  <a:pt x="1926" y="1301"/>
                </a:lnTo>
                <a:lnTo>
                  <a:pt x="1877" y="1263"/>
                </a:lnTo>
                <a:lnTo>
                  <a:pt x="1828" y="1284"/>
                </a:lnTo>
                <a:lnTo>
                  <a:pt x="1778" y="1300"/>
                </a:lnTo>
                <a:lnTo>
                  <a:pt x="1729" y="1321"/>
                </a:lnTo>
                <a:lnTo>
                  <a:pt x="1679" y="1318"/>
                </a:lnTo>
                <a:lnTo>
                  <a:pt x="1630" y="1377"/>
                </a:lnTo>
                <a:lnTo>
                  <a:pt x="1581" y="1447"/>
                </a:lnTo>
                <a:lnTo>
                  <a:pt x="1531" y="1502"/>
                </a:lnTo>
                <a:lnTo>
                  <a:pt x="1482" y="1515"/>
                </a:lnTo>
                <a:lnTo>
                  <a:pt x="1432" y="1527"/>
                </a:lnTo>
                <a:lnTo>
                  <a:pt x="1383" y="1586"/>
                </a:lnTo>
                <a:lnTo>
                  <a:pt x="1334" y="1641"/>
                </a:lnTo>
                <a:lnTo>
                  <a:pt x="1285" y="1726"/>
                </a:lnTo>
                <a:lnTo>
                  <a:pt x="1235" y="1830"/>
                </a:lnTo>
                <a:lnTo>
                  <a:pt x="1185" y="1853"/>
                </a:lnTo>
                <a:lnTo>
                  <a:pt x="1136" y="1840"/>
                </a:lnTo>
                <a:lnTo>
                  <a:pt x="1087" y="1861"/>
                </a:lnTo>
                <a:lnTo>
                  <a:pt x="1037" y="1879"/>
                </a:lnTo>
                <a:lnTo>
                  <a:pt x="988" y="1897"/>
                </a:lnTo>
                <a:lnTo>
                  <a:pt x="939" y="1892"/>
                </a:lnTo>
                <a:lnTo>
                  <a:pt x="889" y="1906"/>
                </a:lnTo>
                <a:lnTo>
                  <a:pt x="840" y="1919"/>
                </a:lnTo>
                <a:lnTo>
                  <a:pt x="790" y="1935"/>
                </a:lnTo>
                <a:lnTo>
                  <a:pt x="741" y="1964"/>
                </a:lnTo>
                <a:lnTo>
                  <a:pt x="692" y="1973"/>
                </a:lnTo>
                <a:lnTo>
                  <a:pt x="642" y="1993"/>
                </a:lnTo>
                <a:lnTo>
                  <a:pt x="593" y="2007"/>
                </a:lnTo>
                <a:lnTo>
                  <a:pt x="544" y="2017"/>
                </a:lnTo>
                <a:lnTo>
                  <a:pt x="494" y="2036"/>
                </a:lnTo>
                <a:lnTo>
                  <a:pt x="445" y="2062"/>
                </a:lnTo>
                <a:lnTo>
                  <a:pt x="395" y="2069"/>
                </a:lnTo>
                <a:lnTo>
                  <a:pt x="346" y="2073"/>
                </a:lnTo>
                <a:lnTo>
                  <a:pt x="297" y="2078"/>
                </a:lnTo>
                <a:lnTo>
                  <a:pt x="247" y="2083"/>
                </a:lnTo>
                <a:lnTo>
                  <a:pt x="198" y="2091"/>
                </a:lnTo>
                <a:lnTo>
                  <a:pt x="148" y="2097"/>
                </a:lnTo>
                <a:lnTo>
                  <a:pt x="99" y="2104"/>
                </a:lnTo>
                <a:lnTo>
                  <a:pt x="49" y="2113"/>
                </a:lnTo>
                <a:lnTo>
                  <a:pt x="0" y="2119"/>
                </a:lnTo>
                <a:lnTo>
                  <a:pt x="0" y="1983"/>
                </a:lnTo>
                <a:close/>
              </a:path>
            </a:pathLst>
          </a:custGeom>
          <a:solidFill>
            <a:srgbClr val="80FF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15" name="Freeform 206"/>
          <p:cNvSpPr>
            <a:spLocks/>
          </p:cNvSpPr>
          <p:nvPr/>
        </p:nvSpPr>
        <p:spPr bwMode="auto">
          <a:xfrm>
            <a:off x="1655763" y="2171700"/>
            <a:ext cx="4419600" cy="3548063"/>
          </a:xfrm>
          <a:custGeom>
            <a:avLst/>
            <a:gdLst>
              <a:gd name="T0" fmla="*/ 2147483647 w 2618"/>
              <a:gd name="T1" fmla="*/ 2147483647 h 2119"/>
              <a:gd name="T2" fmla="*/ 2147483647 w 2618"/>
              <a:gd name="T3" fmla="*/ 2147483647 h 2119"/>
              <a:gd name="T4" fmla="*/ 2147483647 w 2618"/>
              <a:gd name="T5" fmla="*/ 2147483647 h 2119"/>
              <a:gd name="T6" fmla="*/ 2147483647 w 2618"/>
              <a:gd name="T7" fmla="*/ 2147483647 h 2119"/>
              <a:gd name="T8" fmla="*/ 2147483647 w 2618"/>
              <a:gd name="T9" fmla="*/ 2147483647 h 2119"/>
              <a:gd name="T10" fmla="*/ 2147483647 w 2618"/>
              <a:gd name="T11" fmla="*/ 2147483647 h 2119"/>
              <a:gd name="T12" fmla="*/ 2147483647 w 2618"/>
              <a:gd name="T13" fmla="*/ 2147483647 h 2119"/>
              <a:gd name="T14" fmla="*/ 2147483647 w 2618"/>
              <a:gd name="T15" fmla="*/ 2147483647 h 2119"/>
              <a:gd name="T16" fmla="*/ 2147483647 w 2618"/>
              <a:gd name="T17" fmla="*/ 2147483647 h 2119"/>
              <a:gd name="T18" fmla="*/ 2147483647 w 2618"/>
              <a:gd name="T19" fmla="*/ 2147483647 h 2119"/>
              <a:gd name="T20" fmla="*/ 2147483647 w 2618"/>
              <a:gd name="T21" fmla="*/ 2147483647 h 2119"/>
              <a:gd name="T22" fmla="*/ 2147483647 w 2618"/>
              <a:gd name="T23" fmla="*/ 2147483647 h 2119"/>
              <a:gd name="T24" fmla="*/ 2147483647 w 2618"/>
              <a:gd name="T25" fmla="*/ 2147483647 h 2119"/>
              <a:gd name="T26" fmla="*/ 2147483647 w 2618"/>
              <a:gd name="T27" fmla="*/ 2147483647 h 2119"/>
              <a:gd name="T28" fmla="*/ 2147483647 w 2618"/>
              <a:gd name="T29" fmla="*/ 0 h 2119"/>
              <a:gd name="T30" fmla="*/ 2147483647 w 2618"/>
              <a:gd name="T31" fmla="*/ 2147483647 h 2119"/>
              <a:gd name="T32" fmla="*/ 2147483647 w 2618"/>
              <a:gd name="T33" fmla="*/ 2147483647 h 2119"/>
              <a:gd name="T34" fmla="*/ 2147483647 w 2618"/>
              <a:gd name="T35" fmla="*/ 2147483647 h 2119"/>
              <a:gd name="T36" fmla="*/ 2147483647 w 2618"/>
              <a:gd name="T37" fmla="*/ 2147483647 h 2119"/>
              <a:gd name="T38" fmla="*/ 2147483647 w 2618"/>
              <a:gd name="T39" fmla="*/ 2147483647 h 2119"/>
              <a:gd name="T40" fmla="*/ 2147483647 w 2618"/>
              <a:gd name="T41" fmla="*/ 2147483647 h 2119"/>
              <a:gd name="T42" fmla="*/ 2147483647 w 2618"/>
              <a:gd name="T43" fmla="*/ 2147483647 h 2119"/>
              <a:gd name="T44" fmla="*/ 2147483647 w 2618"/>
              <a:gd name="T45" fmla="*/ 2147483647 h 2119"/>
              <a:gd name="T46" fmla="*/ 2147483647 w 2618"/>
              <a:gd name="T47" fmla="*/ 2147483647 h 2119"/>
              <a:gd name="T48" fmla="*/ 2147483647 w 2618"/>
              <a:gd name="T49" fmla="*/ 2147483647 h 2119"/>
              <a:gd name="T50" fmla="*/ 2147483647 w 2618"/>
              <a:gd name="T51" fmla="*/ 2147483647 h 2119"/>
              <a:gd name="T52" fmla="*/ 2147483647 w 2618"/>
              <a:gd name="T53" fmla="*/ 2147483647 h 2119"/>
              <a:gd name="T54" fmla="*/ 2147483647 w 2618"/>
              <a:gd name="T55" fmla="*/ 2147483647 h 2119"/>
              <a:gd name="T56" fmla="*/ 2147483647 w 2618"/>
              <a:gd name="T57" fmla="*/ 2147483647 h 2119"/>
              <a:gd name="T58" fmla="*/ 2147483647 w 2618"/>
              <a:gd name="T59" fmla="*/ 2147483647 h 2119"/>
              <a:gd name="T60" fmla="*/ 2147483647 w 2618"/>
              <a:gd name="T61" fmla="*/ 2147483647 h 2119"/>
              <a:gd name="T62" fmla="*/ 2147483647 w 2618"/>
              <a:gd name="T63" fmla="*/ 2147483647 h 2119"/>
              <a:gd name="T64" fmla="*/ 2147483647 w 2618"/>
              <a:gd name="T65" fmla="*/ 2147483647 h 2119"/>
              <a:gd name="T66" fmla="*/ 2147483647 w 2618"/>
              <a:gd name="T67" fmla="*/ 2147483647 h 2119"/>
              <a:gd name="T68" fmla="*/ 2147483647 w 2618"/>
              <a:gd name="T69" fmla="*/ 2147483647 h 2119"/>
              <a:gd name="T70" fmla="*/ 2147483647 w 2618"/>
              <a:gd name="T71" fmla="*/ 2147483647 h 2119"/>
              <a:gd name="T72" fmla="*/ 2147483647 w 2618"/>
              <a:gd name="T73" fmla="*/ 2147483647 h 2119"/>
              <a:gd name="T74" fmla="*/ 2147483647 w 2618"/>
              <a:gd name="T75" fmla="*/ 2147483647 h 2119"/>
              <a:gd name="T76" fmla="*/ 2147483647 w 2618"/>
              <a:gd name="T77" fmla="*/ 2147483647 h 2119"/>
              <a:gd name="T78" fmla="*/ 2147483647 w 2618"/>
              <a:gd name="T79" fmla="*/ 2147483647 h 2119"/>
              <a:gd name="T80" fmla="*/ 2147483647 w 2618"/>
              <a:gd name="T81" fmla="*/ 2147483647 h 2119"/>
              <a:gd name="T82" fmla="*/ 2147483647 w 2618"/>
              <a:gd name="T83" fmla="*/ 2147483647 h 2119"/>
              <a:gd name="T84" fmla="*/ 2147483647 w 2618"/>
              <a:gd name="T85" fmla="*/ 2147483647 h 2119"/>
              <a:gd name="T86" fmla="*/ 2147483647 w 2618"/>
              <a:gd name="T87" fmla="*/ 2147483647 h 2119"/>
              <a:gd name="T88" fmla="*/ 2147483647 w 2618"/>
              <a:gd name="T89" fmla="*/ 2147483647 h 2119"/>
              <a:gd name="T90" fmla="*/ 2147483647 w 2618"/>
              <a:gd name="T91" fmla="*/ 2147483647 h 2119"/>
              <a:gd name="T92" fmla="*/ 2147483647 w 2618"/>
              <a:gd name="T93" fmla="*/ 2147483647 h 2119"/>
              <a:gd name="T94" fmla="*/ 2147483647 w 2618"/>
              <a:gd name="T95" fmla="*/ 2147483647 h 2119"/>
              <a:gd name="T96" fmla="*/ 2147483647 w 2618"/>
              <a:gd name="T97" fmla="*/ 2147483647 h 2119"/>
              <a:gd name="T98" fmla="*/ 2147483647 w 2618"/>
              <a:gd name="T99" fmla="*/ 2147483647 h 2119"/>
              <a:gd name="T100" fmla="*/ 2147483647 w 2618"/>
              <a:gd name="T101" fmla="*/ 2147483647 h 2119"/>
              <a:gd name="T102" fmla="*/ 2147483647 w 2618"/>
              <a:gd name="T103" fmla="*/ 2147483647 h 2119"/>
              <a:gd name="T104" fmla="*/ 2147483647 w 2618"/>
              <a:gd name="T105" fmla="*/ 2147483647 h 2119"/>
              <a:gd name="T106" fmla="*/ 0 w 2618"/>
              <a:gd name="T107" fmla="*/ 2147483647 h 211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618"/>
              <a:gd name="T163" fmla="*/ 0 h 2119"/>
              <a:gd name="T164" fmla="*/ 2618 w 2618"/>
              <a:gd name="T165" fmla="*/ 2119 h 2119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618" h="2119">
                <a:moveTo>
                  <a:pt x="0" y="1983"/>
                </a:moveTo>
                <a:lnTo>
                  <a:pt x="49" y="1973"/>
                </a:lnTo>
                <a:lnTo>
                  <a:pt x="99" y="1943"/>
                </a:lnTo>
                <a:lnTo>
                  <a:pt x="148" y="1901"/>
                </a:lnTo>
                <a:lnTo>
                  <a:pt x="198" y="1869"/>
                </a:lnTo>
                <a:lnTo>
                  <a:pt x="247" y="1840"/>
                </a:lnTo>
                <a:lnTo>
                  <a:pt x="297" y="1796"/>
                </a:lnTo>
                <a:lnTo>
                  <a:pt x="346" y="1745"/>
                </a:lnTo>
                <a:lnTo>
                  <a:pt x="395" y="1695"/>
                </a:lnTo>
                <a:lnTo>
                  <a:pt x="445" y="1639"/>
                </a:lnTo>
                <a:lnTo>
                  <a:pt x="494" y="1582"/>
                </a:lnTo>
                <a:lnTo>
                  <a:pt x="544" y="1501"/>
                </a:lnTo>
                <a:lnTo>
                  <a:pt x="593" y="1393"/>
                </a:lnTo>
                <a:lnTo>
                  <a:pt x="642" y="1271"/>
                </a:lnTo>
                <a:lnTo>
                  <a:pt x="692" y="1193"/>
                </a:lnTo>
                <a:lnTo>
                  <a:pt x="741" y="1059"/>
                </a:lnTo>
                <a:lnTo>
                  <a:pt x="790" y="974"/>
                </a:lnTo>
                <a:lnTo>
                  <a:pt x="840" y="862"/>
                </a:lnTo>
                <a:lnTo>
                  <a:pt x="889" y="725"/>
                </a:lnTo>
                <a:lnTo>
                  <a:pt x="939" y="550"/>
                </a:lnTo>
                <a:lnTo>
                  <a:pt x="988" y="380"/>
                </a:lnTo>
                <a:lnTo>
                  <a:pt x="1037" y="265"/>
                </a:lnTo>
                <a:lnTo>
                  <a:pt x="1087" y="139"/>
                </a:lnTo>
                <a:lnTo>
                  <a:pt x="1136" y="13"/>
                </a:lnTo>
                <a:lnTo>
                  <a:pt x="1185" y="135"/>
                </a:lnTo>
                <a:lnTo>
                  <a:pt x="1235" y="217"/>
                </a:lnTo>
                <a:lnTo>
                  <a:pt x="1285" y="94"/>
                </a:lnTo>
                <a:lnTo>
                  <a:pt x="1334" y="108"/>
                </a:lnTo>
                <a:lnTo>
                  <a:pt x="1383" y="51"/>
                </a:lnTo>
                <a:lnTo>
                  <a:pt x="1432" y="0"/>
                </a:lnTo>
                <a:lnTo>
                  <a:pt x="1482" y="137"/>
                </a:lnTo>
                <a:lnTo>
                  <a:pt x="1531" y="272"/>
                </a:lnTo>
                <a:lnTo>
                  <a:pt x="1581" y="362"/>
                </a:lnTo>
                <a:lnTo>
                  <a:pt x="1630" y="413"/>
                </a:lnTo>
                <a:lnTo>
                  <a:pt x="1679" y="399"/>
                </a:lnTo>
                <a:lnTo>
                  <a:pt x="1729" y="422"/>
                </a:lnTo>
                <a:lnTo>
                  <a:pt x="1778" y="354"/>
                </a:lnTo>
                <a:lnTo>
                  <a:pt x="1828" y="363"/>
                </a:lnTo>
                <a:lnTo>
                  <a:pt x="1877" y="339"/>
                </a:lnTo>
                <a:lnTo>
                  <a:pt x="1926" y="338"/>
                </a:lnTo>
                <a:lnTo>
                  <a:pt x="1976" y="312"/>
                </a:lnTo>
                <a:lnTo>
                  <a:pt x="2025" y="312"/>
                </a:lnTo>
                <a:lnTo>
                  <a:pt x="2075" y="301"/>
                </a:lnTo>
                <a:lnTo>
                  <a:pt x="2124" y="309"/>
                </a:lnTo>
                <a:lnTo>
                  <a:pt x="2173" y="311"/>
                </a:lnTo>
                <a:lnTo>
                  <a:pt x="2223" y="279"/>
                </a:lnTo>
                <a:lnTo>
                  <a:pt x="2272" y="231"/>
                </a:lnTo>
                <a:lnTo>
                  <a:pt x="2321" y="213"/>
                </a:lnTo>
                <a:lnTo>
                  <a:pt x="2371" y="181"/>
                </a:lnTo>
                <a:lnTo>
                  <a:pt x="2420" y="189"/>
                </a:lnTo>
                <a:lnTo>
                  <a:pt x="2470" y="196"/>
                </a:lnTo>
                <a:lnTo>
                  <a:pt x="2519" y="177"/>
                </a:lnTo>
                <a:lnTo>
                  <a:pt x="2589" y="170"/>
                </a:lnTo>
                <a:lnTo>
                  <a:pt x="2618" y="1367"/>
                </a:lnTo>
                <a:lnTo>
                  <a:pt x="2589" y="894"/>
                </a:lnTo>
                <a:lnTo>
                  <a:pt x="2519" y="968"/>
                </a:lnTo>
                <a:lnTo>
                  <a:pt x="2470" y="959"/>
                </a:lnTo>
                <a:lnTo>
                  <a:pt x="2420" y="996"/>
                </a:lnTo>
                <a:lnTo>
                  <a:pt x="2371" y="1011"/>
                </a:lnTo>
                <a:lnTo>
                  <a:pt x="2321" y="1072"/>
                </a:lnTo>
                <a:lnTo>
                  <a:pt x="2272" y="1095"/>
                </a:lnTo>
                <a:lnTo>
                  <a:pt x="2223" y="1136"/>
                </a:lnTo>
                <a:lnTo>
                  <a:pt x="2173" y="1194"/>
                </a:lnTo>
                <a:lnTo>
                  <a:pt x="2124" y="1294"/>
                </a:lnTo>
                <a:lnTo>
                  <a:pt x="2075" y="1350"/>
                </a:lnTo>
                <a:lnTo>
                  <a:pt x="2025" y="1424"/>
                </a:lnTo>
                <a:lnTo>
                  <a:pt x="1976" y="1304"/>
                </a:lnTo>
                <a:lnTo>
                  <a:pt x="1926" y="1301"/>
                </a:lnTo>
                <a:lnTo>
                  <a:pt x="1877" y="1263"/>
                </a:lnTo>
                <a:lnTo>
                  <a:pt x="1828" y="1284"/>
                </a:lnTo>
                <a:lnTo>
                  <a:pt x="1778" y="1300"/>
                </a:lnTo>
                <a:lnTo>
                  <a:pt x="1729" y="1321"/>
                </a:lnTo>
                <a:lnTo>
                  <a:pt x="1679" y="1318"/>
                </a:lnTo>
                <a:lnTo>
                  <a:pt x="1630" y="1377"/>
                </a:lnTo>
                <a:lnTo>
                  <a:pt x="1581" y="1447"/>
                </a:lnTo>
                <a:lnTo>
                  <a:pt x="1531" y="1502"/>
                </a:lnTo>
                <a:lnTo>
                  <a:pt x="1482" y="1515"/>
                </a:lnTo>
                <a:lnTo>
                  <a:pt x="1432" y="1527"/>
                </a:lnTo>
                <a:lnTo>
                  <a:pt x="1383" y="1586"/>
                </a:lnTo>
                <a:lnTo>
                  <a:pt x="1334" y="1641"/>
                </a:lnTo>
                <a:lnTo>
                  <a:pt x="1285" y="1726"/>
                </a:lnTo>
                <a:lnTo>
                  <a:pt x="1235" y="1830"/>
                </a:lnTo>
                <a:lnTo>
                  <a:pt x="1185" y="1853"/>
                </a:lnTo>
                <a:lnTo>
                  <a:pt x="1136" y="1840"/>
                </a:lnTo>
                <a:lnTo>
                  <a:pt x="1087" y="1861"/>
                </a:lnTo>
                <a:lnTo>
                  <a:pt x="1037" y="1879"/>
                </a:lnTo>
                <a:lnTo>
                  <a:pt x="988" y="1897"/>
                </a:lnTo>
                <a:lnTo>
                  <a:pt x="939" y="1892"/>
                </a:lnTo>
                <a:lnTo>
                  <a:pt x="889" y="1906"/>
                </a:lnTo>
                <a:lnTo>
                  <a:pt x="840" y="1919"/>
                </a:lnTo>
                <a:lnTo>
                  <a:pt x="790" y="1935"/>
                </a:lnTo>
                <a:lnTo>
                  <a:pt x="741" y="1964"/>
                </a:lnTo>
                <a:lnTo>
                  <a:pt x="692" y="1973"/>
                </a:lnTo>
                <a:lnTo>
                  <a:pt x="642" y="1993"/>
                </a:lnTo>
                <a:lnTo>
                  <a:pt x="593" y="2007"/>
                </a:lnTo>
                <a:lnTo>
                  <a:pt x="544" y="2017"/>
                </a:lnTo>
                <a:lnTo>
                  <a:pt x="494" y="2036"/>
                </a:lnTo>
                <a:lnTo>
                  <a:pt x="445" y="2062"/>
                </a:lnTo>
                <a:lnTo>
                  <a:pt x="395" y="2069"/>
                </a:lnTo>
                <a:lnTo>
                  <a:pt x="346" y="2073"/>
                </a:lnTo>
                <a:lnTo>
                  <a:pt x="297" y="2078"/>
                </a:lnTo>
                <a:lnTo>
                  <a:pt x="247" y="2083"/>
                </a:lnTo>
                <a:lnTo>
                  <a:pt x="198" y="2091"/>
                </a:lnTo>
                <a:lnTo>
                  <a:pt x="148" y="2097"/>
                </a:lnTo>
                <a:lnTo>
                  <a:pt x="99" y="2104"/>
                </a:lnTo>
                <a:lnTo>
                  <a:pt x="49" y="2113"/>
                </a:lnTo>
                <a:lnTo>
                  <a:pt x="0" y="2119"/>
                </a:lnTo>
                <a:lnTo>
                  <a:pt x="0" y="1983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43919" name="Freeform 207"/>
          <p:cNvSpPr>
            <a:spLocks/>
          </p:cNvSpPr>
          <p:nvPr/>
        </p:nvSpPr>
        <p:spPr bwMode="auto">
          <a:xfrm>
            <a:off x="6005513" y="2420938"/>
            <a:ext cx="2324100" cy="855662"/>
          </a:xfrm>
          <a:custGeom>
            <a:avLst/>
            <a:gdLst>
              <a:gd name="T0" fmla="*/ 0 w 1377"/>
              <a:gd name="T1" fmla="*/ 2147483647 h 511"/>
              <a:gd name="T2" fmla="*/ 2147483647 w 1377"/>
              <a:gd name="T3" fmla="*/ 2147483647 h 511"/>
              <a:gd name="T4" fmla="*/ 2147483647 w 1377"/>
              <a:gd name="T5" fmla="*/ 2147483647 h 511"/>
              <a:gd name="T6" fmla="*/ 2147483647 w 1377"/>
              <a:gd name="T7" fmla="*/ 0 h 511"/>
              <a:gd name="T8" fmla="*/ 0 60000 65536"/>
              <a:gd name="T9" fmla="*/ 0 60000 65536"/>
              <a:gd name="T10" fmla="*/ 0 60000 65536"/>
              <a:gd name="T11" fmla="*/ 0 60000 65536"/>
              <a:gd name="T12" fmla="*/ 0 w 1377"/>
              <a:gd name="T13" fmla="*/ 0 h 511"/>
              <a:gd name="T14" fmla="*/ 1377 w 1377"/>
              <a:gd name="T15" fmla="*/ 511 h 51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77" h="511">
                <a:moveTo>
                  <a:pt x="0" y="511"/>
                </a:moveTo>
                <a:lnTo>
                  <a:pt x="389" y="391"/>
                </a:lnTo>
                <a:lnTo>
                  <a:pt x="883" y="162"/>
                </a:lnTo>
                <a:lnTo>
                  <a:pt x="1377" y="0"/>
                </a:lnTo>
              </a:path>
            </a:pathLst>
          </a:custGeom>
          <a:noFill/>
          <a:ln w="39688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17" name="Freeform 208"/>
          <p:cNvSpPr>
            <a:spLocks noEditPoints="1"/>
          </p:cNvSpPr>
          <p:nvPr/>
        </p:nvSpPr>
        <p:spPr bwMode="auto">
          <a:xfrm>
            <a:off x="5810250" y="3319463"/>
            <a:ext cx="30163" cy="30162"/>
          </a:xfrm>
          <a:custGeom>
            <a:avLst/>
            <a:gdLst>
              <a:gd name="T0" fmla="*/ 0 w 64"/>
              <a:gd name="T1" fmla="*/ 0 h 63"/>
              <a:gd name="T2" fmla="*/ 0 w 64"/>
              <a:gd name="T3" fmla="*/ 2147483647 h 63"/>
              <a:gd name="T4" fmla="*/ 2147483647 w 64"/>
              <a:gd name="T5" fmla="*/ 2147483647 h 63"/>
              <a:gd name="T6" fmla="*/ 2147483647 w 64"/>
              <a:gd name="T7" fmla="*/ 0 h 63"/>
              <a:gd name="T8" fmla="*/ 0 w 64"/>
              <a:gd name="T9" fmla="*/ 0 h 63"/>
              <a:gd name="T10" fmla="*/ 2147483647 w 64"/>
              <a:gd name="T11" fmla="*/ 2147483647 h 63"/>
              <a:gd name="T12" fmla="*/ 2147483647 w 64"/>
              <a:gd name="T13" fmla="*/ 2147483647 h 63"/>
              <a:gd name="T14" fmla="*/ 2147483647 w 64"/>
              <a:gd name="T15" fmla="*/ 2147483647 h 63"/>
              <a:gd name="T16" fmla="*/ 2147483647 w 64"/>
              <a:gd name="T17" fmla="*/ 2147483647 h 63"/>
              <a:gd name="T18" fmla="*/ 2147483647 w 64"/>
              <a:gd name="T19" fmla="*/ 2147483647 h 6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4"/>
              <a:gd name="T31" fmla="*/ 0 h 63"/>
              <a:gd name="T32" fmla="*/ 64 w 64"/>
              <a:gd name="T33" fmla="*/ 63 h 6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4" h="63">
                <a:moveTo>
                  <a:pt x="0" y="0"/>
                </a:moveTo>
                <a:lnTo>
                  <a:pt x="0" y="63"/>
                </a:lnTo>
                <a:lnTo>
                  <a:pt x="64" y="63"/>
                </a:lnTo>
                <a:lnTo>
                  <a:pt x="64" y="0"/>
                </a:lnTo>
                <a:lnTo>
                  <a:pt x="0" y="0"/>
                </a:lnTo>
                <a:close/>
                <a:moveTo>
                  <a:pt x="3" y="3"/>
                </a:moveTo>
                <a:lnTo>
                  <a:pt x="61" y="3"/>
                </a:lnTo>
                <a:lnTo>
                  <a:pt x="61" y="61"/>
                </a:lnTo>
                <a:lnTo>
                  <a:pt x="3" y="61"/>
                </a:lnTo>
                <a:lnTo>
                  <a:pt x="3" y="3"/>
                </a:lnTo>
                <a:close/>
              </a:path>
            </a:pathLst>
          </a:custGeom>
          <a:solidFill>
            <a:srgbClr val="0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18" name="Freeform 209"/>
          <p:cNvSpPr>
            <a:spLocks noEditPoints="1"/>
          </p:cNvSpPr>
          <p:nvPr/>
        </p:nvSpPr>
        <p:spPr bwMode="auto">
          <a:xfrm>
            <a:off x="8312150" y="2403475"/>
            <a:ext cx="30163" cy="30163"/>
          </a:xfrm>
          <a:custGeom>
            <a:avLst/>
            <a:gdLst>
              <a:gd name="T0" fmla="*/ 0 w 64"/>
              <a:gd name="T1" fmla="*/ 0 h 64"/>
              <a:gd name="T2" fmla="*/ 0 w 64"/>
              <a:gd name="T3" fmla="*/ 2147483647 h 64"/>
              <a:gd name="T4" fmla="*/ 2147483647 w 64"/>
              <a:gd name="T5" fmla="*/ 2147483647 h 64"/>
              <a:gd name="T6" fmla="*/ 2147483647 w 64"/>
              <a:gd name="T7" fmla="*/ 0 h 64"/>
              <a:gd name="T8" fmla="*/ 0 w 64"/>
              <a:gd name="T9" fmla="*/ 0 h 64"/>
              <a:gd name="T10" fmla="*/ 2147483647 w 64"/>
              <a:gd name="T11" fmla="*/ 2147483647 h 64"/>
              <a:gd name="T12" fmla="*/ 2147483647 w 64"/>
              <a:gd name="T13" fmla="*/ 2147483647 h 64"/>
              <a:gd name="T14" fmla="*/ 2147483647 w 64"/>
              <a:gd name="T15" fmla="*/ 2147483647 h 64"/>
              <a:gd name="T16" fmla="*/ 2147483647 w 64"/>
              <a:gd name="T17" fmla="*/ 2147483647 h 64"/>
              <a:gd name="T18" fmla="*/ 2147483647 w 64"/>
              <a:gd name="T19" fmla="*/ 2147483647 h 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64"/>
              <a:gd name="T31" fmla="*/ 0 h 64"/>
              <a:gd name="T32" fmla="*/ 64 w 64"/>
              <a:gd name="T33" fmla="*/ 64 h 6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64" h="64">
                <a:moveTo>
                  <a:pt x="0" y="0"/>
                </a:moveTo>
                <a:lnTo>
                  <a:pt x="0" y="64"/>
                </a:lnTo>
                <a:lnTo>
                  <a:pt x="64" y="64"/>
                </a:lnTo>
                <a:lnTo>
                  <a:pt x="64" y="0"/>
                </a:lnTo>
                <a:lnTo>
                  <a:pt x="0" y="0"/>
                </a:lnTo>
                <a:close/>
                <a:moveTo>
                  <a:pt x="3" y="3"/>
                </a:moveTo>
                <a:lnTo>
                  <a:pt x="61" y="3"/>
                </a:lnTo>
                <a:lnTo>
                  <a:pt x="61" y="61"/>
                </a:lnTo>
                <a:lnTo>
                  <a:pt x="3" y="61"/>
                </a:lnTo>
                <a:lnTo>
                  <a:pt x="3" y="3"/>
                </a:lnTo>
                <a:close/>
              </a:path>
            </a:pathLst>
          </a:custGeom>
          <a:solidFill>
            <a:srgbClr val="0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43922" name="Freeform 210"/>
          <p:cNvSpPr>
            <a:spLocks/>
          </p:cNvSpPr>
          <p:nvPr/>
        </p:nvSpPr>
        <p:spPr bwMode="auto">
          <a:xfrm>
            <a:off x="6010275" y="1746250"/>
            <a:ext cx="2319338" cy="701675"/>
          </a:xfrm>
          <a:custGeom>
            <a:avLst/>
            <a:gdLst>
              <a:gd name="T0" fmla="*/ 0 w 1374"/>
              <a:gd name="T1" fmla="*/ 2147483647 h 419"/>
              <a:gd name="T2" fmla="*/ 2147483647 w 1374"/>
              <a:gd name="T3" fmla="*/ 2147483647 h 419"/>
              <a:gd name="T4" fmla="*/ 2147483647 w 1374"/>
              <a:gd name="T5" fmla="*/ 2147483647 h 419"/>
              <a:gd name="T6" fmla="*/ 2147483647 w 1374"/>
              <a:gd name="T7" fmla="*/ 0 h 419"/>
              <a:gd name="T8" fmla="*/ 0 60000 65536"/>
              <a:gd name="T9" fmla="*/ 0 60000 65536"/>
              <a:gd name="T10" fmla="*/ 0 60000 65536"/>
              <a:gd name="T11" fmla="*/ 0 60000 65536"/>
              <a:gd name="T12" fmla="*/ 0 w 1374"/>
              <a:gd name="T13" fmla="*/ 0 h 419"/>
              <a:gd name="T14" fmla="*/ 1374 w 1374"/>
              <a:gd name="T15" fmla="*/ 419 h 41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74" h="419">
                <a:moveTo>
                  <a:pt x="0" y="419"/>
                </a:moveTo>
                <a:lnTo>
                  <a:pt x="386" y="284"/>
                </a:lnTo>
                <a:lnTo>
                  <a:pt x="880" y="77"/>
                </a:lnTo>
                <a:lnTo>
                  <a:pt x="1374" y="0"/>
                </a:lnTo>
              </a:path>
            </a:pathLst>
          </a:custGeom>
          <a:noFill/>
          <a:ln w="28575">
            <a:solidFill>
              <a:srgbClr val="80FF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20" name="Freeform 211"/>
          <p:cNvSpPr>
            <a:spLocks/>
          </p:cNvSpPr>
          <p:nvPr/>
        </p:nvSpPr>
        <p:spPr bwMode="auto">
          <a:xfrm>
            <a:off x="5810250" y="2487613"/>
            <a:ext cx="31750" cy="28575"/>
          </a:xfrm>
          <a:custGeom>
            <a:avLst/>
            <a:gdLst>
              <a:gd name="T0" fmla="*/ 0 w 68"/>
              <a:gd name="T1" fmla="*/ 2147483647 h 65"/>
              <a:gd name="T2" fmla="*/ 2147483647 w 68"/>
              <a:gd name="T3" fmla="*/ 2147483647 h 65"/>
              <a:gd name="T4" fmla="*/ 2147483647 w 68"/>
              <a:gd name="T5" fmla="*/ 0 h 65"/>
              <a:gd name="T6" fmla="*/ 0 w 68"/>
              <a:gd name="T7" fmla="*/ 2147483647 h 65"/>
              <a:gd name="T8" fmla="*/ 0 60000 65536"/>
              <a:gd name="T9" fmla="*/ 0 60000 65536"/>
              <a:gd name="T10" fmla="*/ 0 60000 65536"/>
              <a:gd name="T11" fmla="*/ 0 60000 65536"/>
              <a:gd name="T12" fmla="*/ 0 w 68"/>
              <a:gd name="T13" fmla="*/ 0 h 65"/>
              <a:gd name="T14" fmla="*/ 68 w 68"/>
              <a:gd name="T15" fmla="*/ 65 h 6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8" h="65">
                <a:moveTo>
                  <a:pt x="0" y="65"/>
                </a:moveTo>
                <a:lnTo>
                  <a:pt x="68" y="65"/>
                </a:lnTo>
                <a:lnTo>
                  <a:pt x="34" y="0"/>
                </a:lnTo>
                <a:lnTo>
                  <a:pt x="0" y="65"/>
                </a:lnTo>
                <a:close/>
              </a:path>
            </a:pathLst>
          </a:custGeom>
          <a:solidFill>
            <a:srgbClr val="80FF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43924" name="Freeform 212"/>
          <p:cNvSpPr>
            <a:spLocks/>
          </p:cNvSpPr>
          <p:nvPr/>
        </p:nvSpPr>
        <p:spPr bwMode="auto">
          <a:xfrm>
            <a:off x="6019800" y="4406900"/>
            <a:ext cx="2309813" cy="449263"/>
          </a:xfrm>
          <a:custGeom>
            <a:avLst/>
            <a:gdLst>
              <a:gd name="T0" fmla="*/ 0 w 1368"/>
              <a:gd name="T1" fmla="*/ 0 h 268"/>
              <a:gd name="T2" fmla="*/ 2147483647 w 1368"/>
              <a:gd name="T3" fmla="*/ 2147483647 h 268"/>
              <a:gd name="T4" fmla="*/ 2147483647 w 1368"/>
              <a:gd name="T5" fmla="*/ 2147483647 h 268"/>
              <a:gd name="T6" fmla="*/ 2147483647 w 1368"/>
              <a:gd name="T7" fmla="*/ 2147483647 h 268"/>
              <a:gd name="T8" fmla="*/ 0 60000 65536"/>
              <a:gd name="T9" fmla="*/ 0 60000 65536"/>
              <a:gd name="T10" fmla="*/ 0 60000 65536"/>
              <a:gd name="T11" fmla="*/ 0 60000 65536"/>
              <a:gd name="T12" fmla="*/ 0 w 1368"/>
              <a:gd name="T13" fmla="*/ 0 h 268"/>
              <a:gd name="T14" fmla="*/ 1368 w 1368"/>
              <a:gd name="T15" fmla="*/ 268 h 26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368" h="268">
                <a:moveTo>
                  <a:pt x="0" y="0"/>
                </a:moveTo>
                <a:lnTo>
                  <a:pt x="380" y="10"/>
                </a:lnTo>
                <a:lnTo>
                  <a:pt x="874" y="139"/>
                </a:lnTo>
                <a:lnTo>
                  <a:pt x="1368" y="268"/>
                </a:lnTo>
              </a:path>
            </a:pathLst>
          </a:cu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22" name="Freeform 213"/>
          <p:cNvSpPr>
            <a:spLocks/>
          </p:cNvSpPr>
          <p:nvPr/>
        </p:nvSpPr>
        <p:spPr bwMode="auto">
          <a:xfrm>
            <a:off x="5813425" y="4318000"/>
            <a:ext cx="23813" cy="34925"/>
          </a:xfrm>
          <a:custGeom>
            <a:avLst/>
            <a:gdLst>
              <a:gd name="T0" fmla="*/ 2147483647 w 60"/>
              <a:gd name="T1" fmla="*/ 2147483647 h 75"/>
              <a:gd name="T2" fmla="*/ 2147483647 w 60"/>
              <a:gd name="T3" fmla="*/ 2147483647 h 75"/>
              <a:gd name="T4" fmla="*/ 2147483647 w 60"/>
              <a:gd name="T5" fmla="*/ 0 h 75"/>
              <a:gd name="T6" fmla="*/ 0 w 60"/>
              <a:gd name="T7" fmla="*/ 2147483647 h 75"/>
              <a:gd name="T8" fmla="*/ 2147483647 w 60"/>
              <a:gd name="T9" fmla="*/ 2147483647 h 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"/>
              <a:gd name="T16" fmla="*/ 0 h 75"/>
              <a:gd name="T17" fmla="*/ 60 w 60"/>
              <a:gd name="T18" fmla="*/ 75 h 7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" h="75">
                <a:moveTo>
                  <a:pt x="30" y="75"/>
                </a:moveTo>
                <a:lnTo>
                  <a:pt x="60" y="38"/>
                </a:lnTo>
                <a:lnTo>
                  <a:pt x="30" y="0"/>
                </a:lnTo>
                <a:lnTo>
                  <a:pt x="0" y="38"/>
                </a:lnTo>
                <a:lnTo>
                  <a:pt x="30" y="75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23" name="Freeform 214"/>
          <p:cNvSpPr>
            <a:spLocks/>
          </p:cNvSpPr>
          <p:nvPr/>
        </p:nvSpPr>
        <p:spPr bwMode="auto">
          <a:xfrm>
            <a:off x="8315325" y="4837113"/>
            <a:ext cx="23813" cy="33337"/>
          </a:xfrm>
          <a:custGeom>
            <a:avLst/>
            <a:gdLst>
              <a:gd name="T0" fmla="*/ 2147483647 w 60"/>
              <a:gd name="T1" fmla="*/ 2147483647 h 75"/>
              <a:gd name="T2" fmla="*/ 2147483647 w 60"/>
              <a:gd name="T3" fmla="*/ 2147483647 h 75"/>
              <a:gd name="T4" fmla="*/ 2147483647 w 60"/>
              <a:gd name="T5" fmla="*/ 0 h 75"/>
              <a:gd name="T6" fmla="*/ 0 w 60"/>
              <a:gd name="T7" fmla="*/ 2147483647 h 75"/>
              <a:gd name="T8" fmla="*/ 2147483647 w 60"/>
              <a:gd name="T9" fmla="*/ 2147483647 h 7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0"/>
              <a:gd name="T16" fmla="*/ 0 h 75"/>
              <a:gd name="T17" fmla="*/ 60 w 60"/>
              <a:gd name="T18" fmla="*/ 75 h 7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0" h="75">
                <a:moveTo>
                  <a:pt x="30" y="75"/>
                </a:moveTo>
                <a:lnTo>
                  <a:pt x="60" y="37"/>
                </a:lnTo>
                <a:lnTo>
                  <a:pt x="30" y="0"/>
                </a:lnTo>
                <a:lnTo>
                  <a:pt x="0" y="37"/>
                </a:lnTo>
                <a:lnTo>
                  <a:pt x="30" y="75"/>
                </a:lnTo>
                <a:close/>
              </a:path>
            </a:pathLst>
          </a:cu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24" name="Freeform 215"/>
          <p:cNvSpPr>
            <a:spLocks/>
          </p:cNvSpPr>
          <p:nvPr/>
        </p:nvSpPr>
        <p:spPr bwMode="auto">
          <a:xfrm>
            <a:off x="1655763" y="1665288"/>
            <a:ext cx="4364037" cy="1682750"/>
          </a:xfrm>
          <a:custGeom>
            <a:avLst/>
            <a:gdLst>
              <a:gd name="T0" fmla="*/ 0 w 2585"/>
              <a:gd name="T1" fmla="*/ 2147483647 h 1005"/>
              <a:gd name="T2" fmla="*/ 2147483647 w 2585"/>
              <a:gd name="T3" fmla="*/ 2147483647 h 1005"/>
              <a:gd name="T4" fmla="*/ 2147483647 w 2585"/>
              <a:gd name="T5" fmla="*/ 2147483647 h 1005"/>
              <a:gd name="T6" fmla="*/ 2147483647 w 2585"/>
              <a:gd name="T7" fmla="*/ 2147483647 h 1005"/>
              <a:gd name="T8" fmla="*/ 2147483647 w 2585"/>
              <a:gd name="T9" fmla="*/ 2147483647 h 1005"/>
              <a:gd name="T10" fmla="*/ 2147483647 w 2585"/>
              <a:gd name="T11" fmla="*/ 2147483647 h 1005"/>
              <a:gd name="T12" fmla="*/ 2147483647 w 2585"/>
              <a:gd name="T13" fmla="*/ 2147483647 h 1005"/>
              <a:gd name="T14" fmla="*/ 2147483647 w 2585"/>
              <a:gd name="T15" fmla="*/ 2147483647 h 1005"/>
              <a:gd name="T16" fmla="*/ 2147483647 w 2585"/>
              <a:gd name="T17" fmla="*/ 2147483647 h 1005"/>
              <a:gd name="T18" fmla="*/ 2147483647 w 2585"/>
              <a:gd name="T19" fmla="*/ 2147483647 h 1005"/>
              <a:gd name="T20" fmla="*/ 2147483647 w 2585"/>
              <a:gd name="T21" fmla="*/ 2147483647 h 1005"/>
              <a:gd name="T22" fmla="*/ 2147483647 w 2585"/>
              <a:gd name="T23" fmla="*/ 2147483647 h 1005"/>
              <a:gd name="T24" fmla="*/ 2147483647 w 2585"/>
              <a:gd name="T25" fmla="*/ 2147483647 h 1005"/>
              <a:gd name="T26" fmla="*/ 2147483647 w 2585"/>
              <a:gd name="T27" fmla="*/ 2147483647 h 1005"/>
              <a:gd name="T28" fmla="*/ 2147483647 w 2585"/>
              <a:gd name="T29" fmla="*/ 2147483647 h 1005"/>
              <a:gd name="T30" fmla="*/ 2147483647 w 2585"/>
              <a:gd name="T31" fmla="*/ 2147483647 h 1005"/>
              <a:gd name="T32" fmla="*/ 2147483647 w 2585"/>
              <a:gd name="T33" fmla="*/ 2147483647 h 1005"/>
              <a:gd name="T34" fmla="*/ 2147483647 w 2585"/>
              <a:gd name="T35" fmla="*/ 2147483647 h 1005"/>
              <a:gd name="T36" fmla="*/ 2147483647 w 2585"/>
              <a:gd name="T37" fmla="*/ 2147483647 h 1005"/>
              <a:gd name="T38" fmla="*/ 2147483647 w 2585"/>
              <a:gd name="T39" fmla="*/ 2147483647 h 1005"/>
              <a:gd name="T40" fmla="*/ 2147483647 w 2585"/>
              <a:gd name="T41" fmla="*/ 2147483647 h 1005"/>
              <a:gd name="T42" fmla="*/ 2147483647 w 2585"/>
              <a:gd name="T43" fmla="*/ 2147483647 h 1005"/>
              <a:gd name="T44" fmla="*/ 2147483647 w 2585"/>
              <a:gd name="T45" fmla="*/ 2147483647 h 1005"/>
              <a:gd name="T46" fmla="*/ 2147483647 w 2585"/>
              <a:gd name="T47" fmla="*/ 0 h 1005"/>
              <a:gd name="T48" fmla="*/ 2147483647 w 2585"/>
              <a:gd name="T49" fmla="*/ 2147483647 h 1005"/>
              <a:gd name="T50" fmla="*/ 2147483647 w 2585"/>
              <a:gd name="T51" fmla="*/ 2147483647 h 1005"/>
              <a:gd name="T52" fmla="*/ 2147483647 w 2585"/>
              <a:gd name="T53" fmla="*/ 2147483647 h 1005"/>
              <a:gd name="T54" fmla="*/ 2147483647 w 2585"/>
              <a:gd name="T55" fmla="*/ 2147483647 h 1005"/>
              <a:gd name="T56" fmla="*/ 2147483647 w 2585"/>
              <a:gd name="T57" fmla="*/ 2147483647 h 1005"/>
              <a:gd name="T58" fmla="*/ 2147483647 w 2585"/>
              <a:gd name="T59" fmla="*/ 2147483647 h 1005"/>
              <a:gd name="T60" fmla="*/ 2147483647 w 2585"/>
              <a:gd name="T61" fmla="*/ 2147483647 h 1005"/>
              <a:gd name="T62" fmla="*/ 2147483647 w 2585"/>
              <a:gd name="T63" fmla="*/ 2147483647 h 1005"/>
              <a:gd name="T64" fmla="*/ 2147483647 w 2585"/>
              <a:gd name="T65" fmla="*/ 2147483647 h 1005"/>
              <a:gd name="T66" fmla="*/ 2147483647 w 2585"/>
              <a:gd name="T67" fmla="*/ 2147483647 h 1005"/>
              <a:gd name="T68" fmla="*/ 2147483647 w 2585"/>
              <a:gd name="T69" fmla="*/ 2147483647 h 1005"/>
              <a:gd name="T70" fmla="*/ 2147483647 w 2585"/>
              <a:gd name="T71" fmla="*/ 2147483647 h 1005"/>
              <a:gd name="T72" fmla="*/ 2147483647 w 2585"/>
              <a:gd name="T73" fmla="*/ 2147483647 h 1005"/>
              <a:gd name="T74" fmla="*/ 2147483647 w 2585"/>
              <a:gd name="T75" fmla="*/ 2147483647 h 1005"/>
              <a:gd name="T76" fmla="*/ 2147483647 w 2585"/>
              <a:gd name="T77" fmla="*/ 2147483647 h 1005"/>
              <a:gd name="T78" fmla="*/ 2147483647 w 2585"/>
              <a:gd name="T79" fmla="*/ 2147483647 h 1005"/>
              <a:gd name="T80" fmla="*/ 2147483647 w 2585"/>
              <a:gd name="T81" fmla="*/ 2147483647 h 1005"/>
              <a:gd name="T82" fmla="*/ 2147483647 w 2585"/>
              <a:gd name="T83" fmla="*/ 2147483647 h 1005"/>
              <a:gd name="T84" fmla="*/ 2147483647 w 2585"/>
              <a:gd name="T85" fmla="*/ 2147483647 h 1005"/>
              <a:gd name="T86" fmla="*/ 2147483647 w 2585"/>
              <a:gd name="T87" fmla="*/ 2147483647 h 1005"/>
              <a:gd name="T88" fmla="*/ 2147483647 w 2585"/>
              <a:gd name="T89" fmla="*/ 2147483647 h 1005"/>
              <a:gd name="T90" fmla="*/ 2147483647 w 2585"/>
              <a:gd name="T91" fmla="*/ 2147483647 h 1005"/>
              <a:gd name="T92" fmla="*/ 2147483647 w 2585"/>
              <a:gd name="T93" fmla="*/ 2147483647 h 1005"/>
              <a:gd name="T94" fmla="*/ 2147483647 w 2585"/>
              <a:gd name="T95" fmla="*/ 2147483647 h 1005"/>
              <a:gd name="T96" fmla="*/ 2147483647 w 2585"/>
              <a:gd name="T97" fmla="*/ 2147483647 h 1005"/>
              <a:gd name="T98" fmla="*/ 2147483647 w 2585"/>
              <a:gd name="T99" fmla="*/ 2147483647 h 1005"/>
              <a:gd name="T100" fmla="*/ 2147483647 w 2585"/>
              <a:gd name="T101" fmla="*/ 2147483647 h 1005"/>
              <a:gd name="T102" fmla="*/ 2147483647 w 2585"/>
              <a:gd name="T103" fmla="*/ 2147483647 h 1005"/>
              <a:gd name="T104" fmla="*/ 2147483647 w 2585"/>
              <a:gd name="T105" fmla="*/ 2147483647 h 100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585"/>
              <a:gd name="T160" fmla="*/ 0 h 1005"/>
              <a:gd name="T161" fmla="*/ 2585 w 2585"/>
              <a:gd name="T162" fmla="*/ 1005 h 1005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585" h="1005">
                <a:moveTo>
                  <a:pt x="0" y="260"/>
                </a:moveTo>
                <a:lnTo>
                  <a:pt x="49" y="330"/>
                </a:lnTo>
                <a:lnTo>
                  <a:pt x="99" y="358"/>
                </a:lnTo>
                <a:lnTo>
                  <a:pt x="148" y="343"/>
                </a:lnTo>
                <a:lnTo>
                  <a:pt x="198" y="340"/>
                </a:lnTo>
                <a:lnTo>
                  <a:pt x="247" y="351"/>
                </a:lnTo>
                <a:lnTo>
                  <a:pt x="296" y="322"/>
                </a:lnTo>
                <a:lnTo>
                  <a:pt x="346" y="281"/>
                </a:lnTo>
                <a:lnTo>
                  <a:pt x="395" y="243"/>
                </a:lnTo>
                <a:lnTo>
                  <a:pt x="445" y="224"/>
                </a:lnTo>
                <a:lnTo>
                  <a:pt x="494" y="214"/>
                </a:lnTo>
                <a:lnTo>
                  <a:pt x="543" y="191"/>
                </a:lnTo>
                <a:lnTo>
                  <a:pt x="593" y="155"/>
                </a:lnTo>
                <a:lnTo>
                  <a:pt x="642" y="131"/>
                </a:lnTo>
                <a:lnTo>
                  <a:pt x="692" y="126"/>
                </a:lnTo>
                <a:lnTo>
                  <a:pt x="741" y="106"/>
                </a:lnTo>
                <a:lnTo>
                  <a:pt x="790" y="90"/>
                </a:lnTo>
                <a:lnTo>
                  <a:pt x="839" y="77"/>
                </a:lnTo>
                <a:lnTo>
                  <a:pt x="889" y="59"/>
                </a:lnTo>
                <a:lnTo>
                  <a:pt x="938" y="41"/>
                </a:lnTo>
                <a:lnTo>
                  <a:pt x="988" y="23"/>
                </a:lnTo>
                <a:lnTo>
                  <a:pt x="1037" y="13"/>
                </a:lnTo>
                <a:lnTo>
                  <a:pt x="1086" y="8"/>
                </a:lnTo>
                <a:lnTo>
                  <a:pt x="1136" y="0"/>
                </a:lnTo>
                <a:lnTo>
                  <a:pt x="1185" y="10"/>
                </a:lnTo>
                <a:lnTo>
                  <a:pt x="1235" y="47"/>
                </a:lnTo>
                <a:lnTo>
                  <a:pt x="1284" y="77"/>
                </a:lnTo>
                <a:lnTo>
                  <a:pt x="1333" y="160"/>
                </a:lnTo>
                <a:lnTo>
                  <a:pt x="1383" y="214"/>
                </a:lnTo>
                <a:lnTo>
                  <a:pt x="1432" y="278"/>
                </a:lnTo>
                <a:lnTo>
                  <a:pt x="1482" y="333"/>
                </a:lnTo>
                <a:lnTo>
                  <a:pt x="1531" y="394"/>
                </a:lnTo>
                <a:lnTo>
                  <a:pt x="1580" y="482"/>
                </a:lnTo>
                <a:lnTo>
                  <a:pt x="1630" y="580"/>
                </a:lnTo>
                <a:lnTo>
                  <a:pt x="1679" y="634"/>
                </a:lnTo>
                <a:lnTo>
                  <a:pt x="1729" y="668"/>
                </a:lnTo>
                <a:lnTo>
                  <a:pt x="1778" y="662"/>
                </a:lnTo>
                <a:lnTo>
                  <a:pt x="1827" y="675"/>
                </a:lnTo>
                <a:lnTo>
                  <a:pt x="1877" y="660"/>
                </a:lnTo>
                <a:lnTo>
                  <a:pt x="1926" y="637"/>
                </a:lnTo>
                <a:lnTo>
                  <a:pt x="1975" y="652"/>
                </a:lnTo>
                <a:lnTo>
                  <a:pt x="2025" y="688"/>
                </a:lnTo>
                <a:lnTo>
                  <a:pt x="2074" y="745"/>
                </a:lnTo>
                <a:lnTo>
                  <a:pt x="2124" y="796"/>
                </a:lnTo>
                <a:lnTo>
                  <a:pt x="2173" y="964"/>
                </a:lnTo>
                <a:lnTo>
                  <a:pt x="2222" y="997"/>
                </a:lnTo>
                <a:lnTo>
                  <a:pt x="2272" y="1005"/>
                </a:lnTo>
                <a:lnTo>
                  <a:pt x="2321" y="992"/>
                </a:lnTo>
                <a:lnTo>
                  <a:pt x="2371" y="954"/>
                </a:lnTo>
                <a:lnTo>
                  <a:pt x="2420" y="982"/>
                </a:lnTo>
                <a:lnTo>
                  <a:pt x="2469" y="997"/>
                </a:lnTo>
                <a:lnTo>
                  <a:pt x="2513" y="947"/>
                </a:lnTo>
                <a:lnTo>
                  <a:pt x="2585" y="959"/>
                </a:lnTo>
              </a:path>
            </a:pathLst>
          </a:custGeom>
          <a:noFill/>
          <a:ln w="39688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25" name="Line 216"/>
          <p:cNvSpPr>
            <a:spLocks noChangeShapeType="1"/>
          </p:cNvSpPr>
          <p:nvPr/>
        </p:nvSpPr>
        <p:spPr bwMode="auto">
          <a:xfrm flipV="1">
            <a:off x="1655763" y="5762625"/>
            <a:ext cx="1587" cy="1016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26" name="Line 217"/>
          <p:cNvSpPr>
            <a:spLocks noChangeShapeType="1"/>
          </p:cNvSpPr>
          <p:nvPr/>
        </p:nvSpPr>
        <p:spPr bwMode="auto">
          <a:xfrm flipV="1">
            <a:off x="1741488" y="5762625"/>
            <a:ext cx="1587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27" name="Line 218"/>
          <p:cNvSpPr>
            <a:spLocks noChangeShapeType="1"/>
          </p:cNvSpPr>
          <p:nvPr/>
        </p:nvSpPr>
        <p:spPr bwMode="auto">
          <a:xfrm flipV="1">
            <a:off x="1824038" y="5762625"/>
            <a:ext cx="1587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28" name="Line 219"/>
          <p:cNvSpPr>
            <a:spLocks noChangeShapeType="1"/>
          </p:cNvSpPr>
          <p:nvPr/>
        </p:nvSpPr>
        <p:spPr bwMode="auto">
          <a:xfrm flipV="1">
            <a:off x="1905000" y="5762625"/>
            <a:ext cx="3175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29" name="Line 220"/>
          <p:cNvSpPr>
            <a:spLocks noChangeShapeType="1"/>
          </p:cNvSpPr>
          <p:nvPr/>
        </p:nvSpPr>
        <p:spPr bwMode="auto">
          <a:xfrm flipV="1">
            <a:off x="1989138" y="5762625"/>
            <a:ext cx="3175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30" name="Line 221"/>
          <p:cNvSpPr>
            <a:spLocks noChangeShapeType="1"/>
          </p:cNvSpPr>
          <p:nvPr/>
        </p:nvSpPr>
        <p:spPr bwMode="auto">
          <a:xfrm flipV="1">
            <a:off x="2071688" y="5762625"/>
            <a:ext cx="3175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31" name="Line 222"/>
          <p:cNvSpPr>
            <a:spLocks noChangeShapeType="1"/>
          </p:cNvSpPr>
          <p:nvPr/>
        </p:nvSpPr>
        <p:spPr bwMode="auto">
          <a:xfrm flipV="1">
            <a:off x="2155825" y="5762625"/>
            <a:ext cx="3175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32" name="Line 223"/>
          <p:cNvSpPr>
            <a:spLocks noChangeShapeType="1"/>
          </p:cNvSpPr>
          <p:nvPr/>
        </p:nvSpPr>
        <p:spPr bwMode="auto">
          <a:xfrm flipV="1">
            <a:off x="2238375" y="5762625"/>
            <a:ext cx="1588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33" name="Line 224"/>
          <p:cNvSpPr>
            <a:spLocks noChangeShapeType="1"/>
          </p:cNvSpPr>
          <p:nvPr/>
        </p:nvSpPr>
        <p:spPr bwMode="auto">
          <a:xfrm flipV="1">
            <a:off x="2322513" y="5762625"/>
            <a:ext cx="1587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34" name="Line 225"/>
          <p:cNvSpPr>
            <a:spLocks noChangeShapeType="1"/>
          </p:cNvSpPr>
          <p:nvPr/>
        </p:nvSpPr>
        <p:spPr bwMode="auto">
          <a:xfrm flipV="1">
            <a:off x="2405063" y="5762625"/>
            <a:ext cx="3175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35" name="Line 226"/>
          <p:cNvSpPr>
            <a:spLocks noChangeShapeType="1"/>
          </p:cNvSpPr>
          <p:nvPr/>
        </p:nvSpPr>
        <p:spPr bwMode="auto">
          <a:xfrm flipV="1">
            <a:off x="2489200" y="5762625"/>
            <a:ext cx="1588" cy="1016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36" name="Line 227"/>
          <p:cNvSpPr>
            <a:spLocks noChangeShapeType="1"/>
          </p:cNvSpPr>
          <p:nvPr/>
        </p:nvSpPr>
        <p:spPr bwMode="auto">
          <a:xfrm flipV="1">
            <a:off x="2573338" y="5762625"/>
            <a:ext cx="1587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37" name="Line 228"/>
          <p:cNvSpPr>
            <a:spLocks noChangeShapeType="1"/>
          </p:cNvSpPr>
          <p:nvPr/>
        </p:nvSpPr>
        <p:spPr bwMode="auto">
          <a:xfrm flipV="1">
            <a:off x="2655888" y="5762625"/>
            <a:ext cx="1587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38" name="Line 229"/>
          <p:cNvSpPr>
            <a:spLocks noChangeShapeType="1"/>
          </p:cNvSpPr>
          <p:nvPr/>
        </p:nvSpPr>
        <p:spPr bwMode="auto">
          <a:xfrm flipV="1">
            <a:off x="2740025" y="5762625"/>
            <a:ext cx="1588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39" name="Line 230"/>
          <p:cNvSpPr>
            <a:spLocks noChangeShapeType="1"/>
          </p:cNvSpPr>
          <p:nvPr/>
        </p:nvSpPr>
        <p:spPr bwMode="auto">
          <a:xfrm flipV="1">
            <a:off x="2822575" y="5762625"/>
            <a:ext cx="1588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40" name="Line 231"/>
          <p:cNvSpPr>
            <a:spLocks noChangeShapeType="1"/>
          </p:cNvSpPr>
          <p:nvPr/>
        </p:nvSpPr>
        <p:spPr bwMode="auto">
          <a:xfrm flipV="1">
            <a:off x="2906713" y="5762625"/>
            <a:ext cx="1587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41" name="Line 232"/>
          <p:cNvSpPr>
            <a:spLocks noChangeShapeType="1"/>
          </p:cNvSpPr>
          <p:nvPr/>
        </p:nvSpPr>
        <p:spPr bwMode="auto">
          <a:xfrm flipV="1">
            <a:off x="2989263" y="5762625"/>
            <a:ext cx="3175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42" name="Line 233"/>
          <p:cNvSpPr>
            <a:spLocks noChangeShapeType="1"/>
          </p:cNvSpPr>
          <p:nvPr/>
        </p:nvSpPr>
        <p:spPr bwMode="auto">
          <a:xfrm flipV="1">
            <a:off x="3073400" y="5762625"/>
            <a:ext cx="1588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43" name="Line 234"/>
          <p:cNvSpPr>
            <a:spLocks noChangeShapeType="1"/>
          </p:cNvSpPr>
          <p:nvPr/>
        </p:nvSpPr>
        <p:spPr bwMode="auto">
          <a:xfrm flipV="1">
            <a:off x="3157538" y="5762625"/>
            <a:ext cx="1587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44" name="Line 235"/>
          <p:cNvSpPr>
            <a:spLocks noChangeShapeType="1"/>
          </p:cNvSpPr>
          <p:nvPr/>
        </p:nvSpPr>
        <p:spPr bwMode="auto">
          <a:xfrm flipV="1">
            <a:off x="3240088" y="5762625"/>
            <a:ext cx="1587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45" name="Line 236"/>
          <p:cNvSpPr>
            <a:spLocks noChangeShapeType="1"/>
          </p:cNvSpPr>
          <p:nvPr/>
        </p:nvSpPr>
        <p:spPr bwMode="auto">
          <a:xfrm flipV="1">
            <a:off x="3324225" y="5762625"/>
            <a:ext cx="1588" cy="1016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46" name="Line 237"/>
          <p:cNvSpPr>
            <a:spLocks noChangeShapeType="1"/>
          </p:cNvSpPr>
          <p:nvPr/>
        </p:nvSpPr>
        <p:spPr bwMode="auto">
          <a:xfrm flipV="1">
            <a:off x="3406775" y="5762625"/>
            <a:ext cx="1588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47" name="Line 238"/>
          <p:cNvSpPr>
            <a:spLocks noChangeShapeType="1"/>
          </p:cNvSpPr>
          <p:nvPr/>
        </p:nvSpPr>
        <p:spPr bwMode="auto">
          <a:xfrm flipV="1">
            <a:off x="3489325" y="5762625"/>
            <a:ext cx="1588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48" name="Line 239"/>
          <p:cNvSpPr>
            <a:spLocks noChangeShapeType="1"/>
          </p:cNvSpPr>
          <p:nvPr/>
        </p:nvSpPr>
        <p:spPr bwMode="auto">
          <a:xfrm flipV="1">
            <a:off x="3573463" y="5762625"/>
            <a:ext cx="1587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49" name="Line 240"/>
          <p:cNvSpPr>
            <a:spLocks noChangeShapeType="1"/>
          </p:cNvSpPr>
          <p:nvPr/>
        </p:nvSpPr>
        <p:spPr bwMode="auto">
          <a:xfrm flipV="1">
            <a:off x="3657600" y="5762625"/>
            <a:ext cx="1588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50" name="Line 241"/>
          <p:cNvSpPr>
            <a:spLocks noChangeShapeType="1"/>
          </p:cNvSpPr>
          <p:nvPr/>
        </p:nvSpPr>
        <p:spPr bwMode="auto">
          <a:xfrm flipV="1">
            <a:off x="3741738" y="5762625"/>
            <a:ext cx="1587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51" name="Line 242"/>
          <p:cNvSpPr>
            <a:spLocks noChangeShapeType="1"/>
          </p:cNvSpPr>
          <p:nvPr/>
        </p:nvSpPr>
        <p:spPr bwMode="auto">
          <a:xfrm flipV="1">
            <a:off x="3824288" y="5762625"/>
            <a:ext cx="1587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52" name="Line 243"/>
          <p:cNvSpPr>
            <a:spLocks noChangeShapeType="1"/>
          </p:cNvSpPr>
          <p:nvPr/>
        </p:nvSpPr>
        <p:spPr bwMode="auto">
          <a:xfrm flipV="1">
            <a:off x="3908425" y="5762625"/>
            <a:ext cx="1588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53" name="Line 244"/>
          <p:cNvSpPr>
            <a:spLocks noChangeShapeType="1"/>
          </p:cNvSpPr>
          <p:nvPr/>
        </p:nvSpPr>
        <p:spPr bwMode="auto">
          <a:xfrm flipV="1">
            <a:off x="3990975" y="5762625"/>
            <a:ext cx="1588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54" name="Line 245"/>
          <p:cNvSpPr>
            <a:spLocks noChangeShapeType="1"/>
          </p:cNvSpPr>
          <p:nvPr/>
        </p:nvSpPr>
        <p:spPr bwMode="auto">
          <a:xfrm flipV="1">
            <a:off x="4073525" y="5762625"/>
            <a:ext cx="1588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55" name="Line 246"/>
          <p:cNvSpPr>
            <a:spLocks noChangeShapeType="1"/>
          </p:cNvSpPr>
          <p:nvPr/>
        </p:nvSpPr>
        <p:spPr bwMode="auto">
          <a:xfrm flipV="1">
            <a:off x="4157663" y="5762625"/>
            <a:ext cx="1587" cy="1016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56" name="Line 247"/>
          <p:cNvSpPr>
            <a:spLocks noChangeShapeType="1"/>
          </p:cNvSpPr>
          <p:nvPr/>
        </p:nvSpPr>
        <p:spPr bwMode="auto">
          <a:xfrm flipV="1">
            <a:off x="4243388" y="5762625"/>
            <a:ext cx="1587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57" name="Line 248"/>
          <p:cNvSpPr>
            <a:spLocks noChangeShapeType="1"/>
          </p:cNvSpPr>
          <p:nvPr/>
        </p:nvSpPr>
        <p:spPr bwMode="auto">
          <a:xfrm flipV="1">
            <a:off x="4325938" y="5762625"/>
            <a:ext cx="1587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58" name="Line 249"/>
          <p:cNvSpPr>
            <a:spLocks noChangeShapeType="1"/>
          </p:cNvSpPr>
          <p:nvPr/>
        </p:nvSpPr>
        <p:spPr bwMode="auto">
          <a:xfrm flipV="1">
            <a:off x="4408488" y="5762625"/>
            <a:ext cx="1587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59" name="Line 250"/>
          <p:cNvSpPr>
            <a:spLocks noChangeShapeType="1"/>
          </p:cNvSpPr>
          <p:nvPr/>
        </p:nvSpPr>
        <p:spPr bwMode="auto">
          <a:xfrm flipV="1">
            <a:off x="4492625" y="5762625"/>
            <a:ext cx="1588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60" name="Line 251"/>
          <p:cNvSpPr>
            <a:spLocks noChangeShapeType="1"/>
          </p:cNvSpPr>
          <p:nvPr/>
        </p:nvSpPr>
        <p:spPr bwMode="auto">
          <a:xfrm flipV="1">
            <a:off x="4575175" y="5762625"/>
            <a:ext cx="1588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61" name="Line 252"/>
          <p:cNvSpPr>
            <a:spLocks noChangeShapeType="1"/>
          </p:cNvSpPr>
          <p:nvPr/>
        </p:nvSpPr>
        <p:spPr bwMode="auto">
          <a:xfrm flipV="1">
            <a:off x="4659313" y="5762625"/>
            <a:ext cx="1587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62" name="Line 253"/>
          <p:cNvSpPr>
            <a:spLocks noChangeShapeType="1"/>
          </p:cNvSpPr>
          <p:nvPr/>
        </p:nvSpPr>
        <p:spPr bwMode="auto">
          <a:xfrm flipV="1">
            <a:off x="4741863" y="5762625"/>
            <a:ext cx="1587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63" name="Line 254"/>
          <p:cNvSpPr>
            <a:spLocks noChangeShapeType="1"/>
          </p:cNvSpPr>
          <p:nvPr/>
        </p:nvSpPr>
        <p:spPr bwMode="auto">
          <a:xfrm flipV="1">
            <a:off x="4826000" y="5762625"/>
            <a:ext cx="3175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64" name="Line 255"/>
          <p:cNvSpPr>
            <a:spLocks noChangeShapeType="1"/>
          </p:cNvSpPr>
          <p:nvPr/>
        </p:nvSpPr>
        <p:spPr bwMode="auto">
          <a:xfrm flipV="1">
            <a:off x="4910138" y="5762625"/>
            <a:ext cx="1587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65" name="Line 256"/>
          <p:cNvSpPr>
            <a:spLocks noChangeShapeType="1"/>
          </p:cNvSpPr>
          <p:nvPr/>
        </p:nvSpPr>
        <p:spPr bwMode="auto">
          <a:xfrm flipV="1">
            <a:off x="4992688" y="5762625"/>
            <a:ext cx="1587" cy="1016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66" name="Line 257"/>
          <p:cNvSpPr>
            <a:spLocks noChangeShapeType="1"/>
          </p:cNvSpPr>
          <p:nvPr/>
        </p:nvSpPr>
        <p:spPr bwMode="auto">
          <a:xfrm flipV="1">
            <a:off x="5076825" y="5762625"/>
            <a:ext cx="1588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67" name="Line 258"/>
          <p:cNvSpPr>
            <a:spLocks noChangeShapeType="1"/>
          </p:cNvSpPr>
          <p:nvPr/>
        </p:nvSpPr>
        <p:spPr bwMode="auto">
          <a:xfrm flipV="1">
            <a:off x="5159375" y="5762625"/>
            <a:ext cx="1588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68" name="Line 259"/>
          <p:cNvSpPr>
            <a:spLocks noChangeShapeType="1"/>
          </p:cNvSpPr>
          <p:nvPr/>
        </p:nvSpPr>
        <p:spPr bwMode="auto">
          <a:xfrm flipV="1">
            <a:off x="5243513" y="5762625"/>
            <a:ext cx="1587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69" name="Line 260"/>
          <p:cNvSpPr>
            <a:spLocks noChangeShapeType="1"/>
          </p:cNvSpPr>
          <p:nvPr/>
        </p:nvSpPr>
        <p:spPr bwMode="auto">
          <a:xfrm flipV="1">
            <a:off x="5326063" y="5762625"/>
            <a:ext cx="1587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70" name="Line 261"/>
          <p:cNvSpPr>
            <a:spLocks noChangeShapeType="1"/>
          </p:cNvSpPr>
          <p:nvPr/>
        </p:nvSpPr>
        <p:spPr bwMode="auto">
          <a:xfrm flipV="1">
            <a:off x="5410200" y="5762625"/>
            <a:ext cx="1588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71" name="Line 262"/>
          <p:cNvSpPr>
            <a:spLocks noChangeShapeType="1"/>
          </p:cNvSpPr>
          <p:nvPr/>
        </p:nvSpPr>
        <p:spPr bwMode="auto">
          <a:xfrm flipV="1">
            <a:off x="5494338" y="5762625"/>
            <a:ext cx="1587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72" name="Line 263"/>
          <p:cNvSpPr>
            <a:spLocks noChangeShapeType="1"/>
          </p:cNvSpPr>
          <p:nvPr/>
        </p:nvSpPr>
        <p:spPr bwMode="auto">
          <a:xfrm flipV="1">
            <a:off x="5576888" y="5762625"/>
            <a:ext cx="1587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73" name="Line 264"/>
          <p:cNvSpPr>
            <a:spLocks noChangeShapeType="1"/>
          </p:cNvSpPr>
          <p:nvPr/>
        </p:nvSpPr>
        <p:spPr bwMode="auto">
          <a:xfrm flipV="1">
            <a:off x="5661025" y="5762625"/>
            <a:ext cx="1588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74" name="Line 265"/>
          <p:cNvSpPr>
            <a:spLocks noChangeShapeType="1"/>
          </p:cNvSpPr>
          <p:nvPr/>
        </p:nvSpPr>
        <p:spPr bwMode="auto">
          <a:xfrm flipV="1">
            <a:off x="5743575" y="5762625"/>
            <a:ext cx="1588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75" name="Line 266"/>
          <p:cNvSpPr>
            <a:spLocks noChangeShapeType="1"/>
          </p:cNvSpPr>
          <p:nvPr/>
        </p:nvSpPr>
        <p:spPr bwMode="auto">
          <a:xfrm flipV="1">
            <a:off x="5827713" y="5762625"/>
            <a:ext cx="1587" cy="1016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76" name="Line 267"/>
          <p:cNvSpPr>
            <a:spLocks noChangeShapeType="1"/>
          </p:cNvSpPr>
          <p:nvPr/>
        </p:nvSpPr>
        <p:spPr bwMode="auto">
          <a:xfrm flipV="1">
            <a:off x="5908675" y="5762625"/>
            <a:ext cx="3175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77" name="Line 268"/>
          <p:cNvSpPr>
            <a:spLocks noChangeShapeType="1"/>
          </p:cNvSpPr>
          <p:nvPr/>
        </p:nvSpPr>
        <p:spPr bwMode="auto">
          <a:xfrm flipV="1">
            <a:off x="5991225" y="5762625"/>
            <a:ext cx="3175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78" name="Line 269"/>
          <p:cNvSpPr>
            <a:spLocks noChangeShapeType="1"/>
          </p:cNvSpPr>
          <p:nvPr/>
        </p:nvSpPr>
        <p:spPr bwMode="auto">
          <a:xfrm flipV="1">
            <a:off x="6075363" y="5762625"/>
            <a:ext cx="4762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79" name="Line 270"/>
          <p:cNvSpPr>
            <a:spLocks noChangeShapeType="1"/>
          </p:cNvSpPr>
          <p:nvPr/>
        </p:nvSpPr>
        <p:spPr bwMode="auto">
          <a:xfrm flipV="1">
            <a:off x="6159500" y="5762625"/>
            <a:ext cx="1588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80" name="Line 271"/>
          <p:cNvSpPr>
            <a:spLocks noChangeShapeType="1"/>
          </p:cNvSpPr>
          <p:nvPr/>
        </p:nvSpPr>
        <p:spPr bwMode="auto">
          <a:xfrm flipV="1">
            <a:off x="6243638" y="5762625"/>
            <a:ext cx="1587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81" name="Line 272"/>
          <p:cNvSpPr>
            <a:spLocks noChangeShapeType="1"/>
          </p:cNvSpPr>
          <p:nvPr/>
        </p:nvSpPr>
        <p:spPr bwMode="auto">
          <a:xfrm flipV="1">
            <a:off x="6326188" y="5762625"/>
            <a:ext cx="1587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82" name="Line 273"/>
          <p:cNvSpPr>
            <a:spLocks noChangeShapeType="1"/>
          </p:cNvSpPr>
          <p:nvPr/>
        </p:nvSpPr>
        <p:spPr bwMode="auto">
          <a:xfrm flipV="1">
            <a:off x="6410325" y="5762625"/>
            <a:ext cx="1588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83" name="Line 274"/>
          <p:cNvSpPr>
            <a:spLocks noChangeShapeType="1"/>
          </p:cNvSpPr>
          <p:nvPr/>
        </p:nvSpPr>
        <p:spPr bwMode="auto">
          <a:xfrm flipV="1">
            <a:off x="6492875" y="5762625"/>
            <a:ext cx="1588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84" name="Line 275"/>
          <p:cNvSpPr>
            <a:spLocks noChangeShapeType="1"/>
          </p:cNvSpPr>
          <p:nvPr/>
        </p:nvSpPr>
        <p:spPr bwMode="auto">
          <a:xfrm flipV="1">
            <a:off x="6575425" y="5762625"/>
            <a:ext cx="1588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85" name="Line 276"/>
          <p:cNvSpPr>
            <a:spLocks noChangeShapeType="1"/>
          </p:cNvSpPr>
          <p:nvPr/>
        </p:nvSpPr>
        <p:spPr bwMode="auto">
          <a:xfrm flipV="1">
            <a:off x="6659563" y="5762625"/>
            <a:ext cx="1587" cy="1016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86" name="Line 277"/>
          <p:cNvSpPr>
            <a:spLocks noChangeShapeType="1"/>
          </p:cNvSpPr>
          <p:nvPr/>
        </p:nvSpPr>
        <p:spPr bwMode="auto">
          <a:xfrm flipV="1">
            <a:off x="6745288" y="5762625"/>
            <a:ext cx="1587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87" name="Line 278"/>
          <p:cNvSpPr>
            <a:spLocks noChangeShapeType="1"/>
          </p:cNvSpPr>
          <p:nvPr/>
        </p:nvSpPr>
        <p:spPr bwMode="auto">
          <a:xfrm flipV="1">
            <a:off x="6827838" y="5762625"/>
            <a:ext cx="1587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88" name="Line 279"/>
          <p:cNvSpPr>
            <a:spLocks noChangeShapeType="1"/>
          </p:cNvSpPr>
          <p:nvPr/>
        </p:nvSpPr>
        <p:spPr bwMode="auto">
          <a:xfrm flipV="1">
            <a:off x="6910388" y="5762625"/>
            <a:ext cx="1587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89" name="Line 280"/>
          <p:cNvSpPr>
            <a:spLocks noChangeShapeType="1"/>
          </p:cNvSpPr>
          <p:nvPr/>
        </p:nvSpPr>
        <p:spPr bwMode="auto">
          <a:xfrm flipV="1">
            <a:off x="6994525" y="5762625"/>
            <a:ext cx="1588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90" name="Line 281"/>
          <p:cNvSpPr>
            <a:spLocks noChangeShapeType="1"/>
          </p:cNvSpPr>
          <p:nvPr/>
        </p:nvSpPr>
        <p:spPr bwMode="auto">
          <a:xfrm flipV="1">
            <a:off x="7077075" y="5762625"/>
            <a:ext cx="1588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91" name="Line 282"/>
          <p:cNvSpPr>
            <a:spLocks noChangeShapeType="1"/>
          </p:cNvSpPr>
          <p:nvPr/>
        </p:nvSpPr>
        <p:spPr bwMode="auto">
          <a:xfrm flipV="1">
            <a:off x="7159625" y="5762625"/>
            <a:ext cx="1588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92" name="Line 283"/>
          <p:cNvSpPr>
            <a:spLocks noChangeShapeType="1"/>
          </p:cNvSpPr>
          <p:nvPr/>
        </p:nvSpPr>
        <p:spPr bwMode="auto">
          <a:xfrm flipV="1">
            <a:off x="7243763" y="5762625"/>
            <a:ext cx="1587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93" name="Line 284"/>
          <p:cNvSpPr>
            <a:spLocks noChangeShapeType="1"/>
          </p:cNvSpPr>
          <p:nvPr/>
        </p:nvSpPr>
        <p:spPr bwMode="auto">
          <a:xfrm flipV="1">
            <a:off x="7327900" y="5762625"/>
            <a:ext cx="3175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94" name="Line 285"/>
          <p:cNvSpPr>
            <a:spLocks noChangeShapeType="1"/>
          </p:cNvSpPr>
          <p:nvPr/>
        </p:nvSpPr>
        <p:spPr bwMode="auto">
          <a:xfrm flipV="1">
            <a:off x="7412038" y="5762625"/>
            <a:ext cx="1587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95" name="Line 286"/>
          <p:cNvSpPr>
            <a:spLocks noChangeShapeType="1"/>
          </p:cNvSpPr>
          <p:nvPr/>
        </p:nvSpPr>
        <p:spPr bwMode="auto">
          <a:xfrm flipV="1">
            <a:off x="7494588" y="5762625"/>
            <a:ext cx="1587" cy="1016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96" name="Line 287"/>
          <p:cNvSpPr>
            <a:spLocks noChangeShapeType="1"/>
          </p:cNvSpPr>
          <p:nvPr/>
        </p:nvSpPr>
        <p:spPr bwMode="auto">
          <a:xfrm flipV="1">
            <a:off x="7578725" y="5762625"/>
            <a:ext cx="1588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97" name="Line 288"/>
          <p:cNvSpPr>
            <a:spLocks noChangeShapeType="1"/>
          </p:cNvSpPr>
          <p:nvPr/>
        </p:nvSpPr>
        <p:spPr bwMode="auto">
          <a:xfrm flipV="1">
            <a:off x="7661275" y="5762625"/>
            <a:ext cx="1588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98" name="Line 289"/>
          <p:cNvSpPr>
            <a:spLocks noChangeShapeType="1"/>
          </p:cNvSpPr>
          <p:nvPr/>
        </p:nvSpPr>
        <p:spPr bwMode="auto">
          <a:xfrm flipV="1">
            <a:off x="7745413" y="5762625"/>
            <a:ext cx="1587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99" name="Line 290"/>
          <p:cNvSpPr>
            <a:spLocks noChangeShapeType="1"/>
          </p:cNvSpPr>
          <p:nvPr/>
        </p:nvSpPr>
        <p:spPr bwMode="auto">
          <a:xfrm flipV="1">
            <a:off x="7827963" y="5762625"/>
            <a:ext cx="1587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3000" name="Line 291"/>
          <p:cNvSpPr>
            <a:spLocks noChangeShapeType="1"/>
          </p:cNvSpPr>
          <p:nvPr/>
        </p:nvSpPr>
        <p:spPr bwMode="auto">
          <a:xfrm flipV="1">
            <a:off x="7912100" y="5762625"/>
            <a:ext cx="3175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3001" name="Line 292"/>
          <p:cNvSpPr>
            <a:spLocks noChangeShapeType="1"/>
          </p:cNvSpPr>
          <p:nvPr/>
        </p:nvSpPr>
        <p:spPr bwMode="auto">
          <a:xfrm flipV="1">
            <a:off x="7996238" y="5762625"/>
            <a:ext cx="1587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3002" name="Line 293"/>
          <p:cNvSpPr>
            <a:spLocks noChangeShapeType="1"/>
          </p:cNvSpPr>
          <p:nvPr/>
        </p:nvSpPr>
        <p:spPr bwMode="auto">
          <a:xfrm flipV="1">
            <a:off x="8078788" y="5762625"/>
            <a:ext cx="1587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3003" name="Line 294"/>
          <p:cNvSpPr>
            <a:spLocks noChangeShapeType="1"/>
          </p:cNvSpPr>
          <p:nvPr/>
        </p:nvSpPr>
        <p:spPr bwMode="auto">
          <a:xfrm flipV="1">
            <a:off x="8162925" y="5762625"/>
            <a:ext cx="1588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3004" name="Line 295"/>
          <p:cNvSpPr>
            <a:spLocks noChangeShapeType="1"/>
          </p:cNvSpPr>
          <p:nvPr/>
        </p:nvSpPr>
        <p:spPr bwMode="auto">
          <a:xfrm flipV="1">
            <a:off x="8245475" y="5762625"/>
            <a:ext cx="1588" cy="492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3005" name="Line 296"/>
          <p:cNvSpPr>
            <a:spLocks noChangeShapeType="1"/>
          </p:cNvSpPr>
          <p:nvPr/>
        </p:nvSpPr>
        <p:spPr bwMode="auto">
          <a:xfrm flipV="1">
            <a:off x="8329613" y="5762625"/>
            <a:ext cx="1587" cy="1016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3006" name="Line 297"/>
          <p:cNvSpPr>
            <a:spLocks noChangeShapeType="1"/>
          </p:cNvSpPr>
          <p:nvPr/>
        </p:nvSpPr>
        <p:spPr bwMode="auto">
          <a:xfrm>
            <a:off x="1557338" y="5762625"/>
            <a:ext cx="9842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3007" name="Line 298"/>
          <p:cNvSpPr>
            <a:spLocks noChangeShapeType="1"/>
          </p:cNvSpPr>
          <p:nvPr/>
        </p:nvSpPr>
        <p:spPr bwMode="auto">
          <a:xfrm>
            <a:off x="1557338" y="4897438"/>
            <a:ext cx="984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3008" name="Line 299"/>
          <p:cNvSpPr>
            <a:spLocks noChangeShapeType="1"/>
          </p:cNvSpPr>
          <p:nvPr/>
        </p:nvSpPr>
        <p:spPr bwMode="auto">
          <a:xfrm>
            <a:off x="1557338" y="4033838"/>
            <a:ext cx="984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3009" name="Line 300"/>
          <p:cNvSpPr>
            <a:spLocks noChangeShapeType="1"/>
          </p:cNvSpPr>
          <p:nvPr/>
        </p:nvSpPr>
        <p:spPr bwMode="auto">
          <a:xfrm>
            <a:off x="1557338" y="3171825"/>
            <a:ext cx="9842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3010" name="Line 301"/>
          <p:cNvSpPr>
            <a:spLocks noChangeShapeType="1"/>
          </p:cNvSpPr>
          <p:nvPr/>
        </p:nvSpPr>
        <p:spPr bwMode="auto">
          <a:xfrm>
            <a:off x="1557338" y="2306638"/>
            <a:ext cx="984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3011" name="Line 302"/>
          <p:cNvSpPr>
            <a:spLocks noChangeShapeType="1"/>
          </p:cNvSpPr>
          <p:nvPr/>
        </p:nvSpPr>
        <p:spPr bwMode="auto">
          <a:xfrm>
            <a:off x="1557338" y="1444625"/>
            <a:ext cx="9842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3012" name="Line 303"/>
          <p:cNvSpPr>
            <a:spLocks noChangeShapeType="1"/>
          </p:cNvSpPr>
          <p:nvPr/>
        </p:nvSpPr>
        <p:spPr bwMode="auto">
          <a:xfrm>
            <a:off x="8329613" y="5762625"/>
            <a:ext cx="9842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3013" name="Line 304"/>
          <p:cNvSpPr>
            <a:spLocks noChangeShapeType="1"/>
          </p:cNvSpPr>
          <p:nvPr/>
        </p:nvSpPr>
        <p:spPr bwMode="auto">
          <a:xfrm>
            <a:off x="8329613" y="4897438"/>
            <a:ext cx="984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3014" name="Line 305"/>
          <p:cNvSpPr>
            <a:spLocks noChangeShapeType="1"/>
          </p:cNvSpPr>
          <p:nvPr/>
        </p:nvSpPr>
        <p:spPr bwMode="auto">
          <a:xfrm>
            <a:off x="8329613" y="4033838"/>
            <a:ext cx="984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3015" name="Line 306"/>
          <p:cNvSpPr>
            <a:spLocks noChangeShapeType="1"/>
          </p:cNvSpPr>
          <p:nvPr/>
        </p:nvSpPr>
        <p:spPr bwMode="auto">
          <a:xfrm>
            <a:off x="8329613" y="3171825"/>
            <a:ext cx="9842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3016" name="Line 307"/>
          <p:cNvSpPr>
            <a:spLocks noChangeShapeType="1"/>
          </p:cNvSpPr>
          <p:nvPr/>
        </p:nvSpPr>
        <p:spPr bwMode="auto">
          <a:xfrm>
            <a:off x="8329613" y="2306638"/>
            <a:ext cx="984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3017" name="Line 308"/>
          <p:cNvSpPr>
            <a:spLocks noChangeShapeType="1"/>
          </p:cNvSpPr>
          <p:nvPr/>
        </p:nvSpPr>
        <p:spPr bwMode="auto">
          <a:xfrm>
            <a:off x="8329613" y="1444625"/>
            <a:ext cx="9842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3018" name="Line 309"/>
          <p:cNvSpPr>
            <a:spLocks noChangeShapeType="1"/>
          </p:cNvSpPr>
          <p:nvPr/>
        </p:nvSpPr>
        <p:spPr bwMode="auto">
          <a:xfrm>
            <a:off x="1655763" y="5762625"/>
            <a:ext cx="6673850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3019" name="Line 310"/>
          <p:cNvSpPr>
            <a:spLocks noChangeShapeType="1"/>
          </p:cNvSpPr>
          <p:nvPr/>
        </p:nvSpPr>
        <p:spPr bwMode="auto">
          <a:xfrm flipV="1">
            <a:off x="8329613" y="1444625"/>
            <a:ext cx="1587" cy="4318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3020" name="Line 311"/>
          <p:cNvSpPr>
            <a:spLocks noChangeShapeType="1"/>
          </p:cNvSpPr>
          <p:nvPr/>
        </p:nvSpPr>
        <p:spPr bwMode="auto">
          <a:xfrm flipH="1">
            <a:off x="1655763" y="1444625"/>
            <a:ext cx="6673850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3021" name="Line 312"/>
          <p:cNvSpPr>
            <a:spLocks noChangeShapeType="1"/>
          </p:cNvSpPr>
          <p:nvPr/>
        </p:nvSpPr>
        <p:spPr bwMode="auto">
          <a:xfrm>
            <a:off x="1655763" y="1444625"/>
            <a:ext cx="1587" cy="4318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3022" name="Rectangle 313"/>
          <p:cNvSpPr>
            <a:spLocks noChangeArrowheads="1"/>
          </p:cNvSpPr>
          <p:nvPr/>
        </p:nvSpPr>
        <p:spPr bwMode="auto">
          <a:xfrm>
            <a:off x="1460500" y="5921375"/>
            <a:ext cx="3365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200" b="1">
                <a:solidFill>
                  <a:srgbClr val="000000"/>
                </a:solidFill>
              </a:rPr>
              <a:t>1950</a:t>
            </a:r>
            <a:endParaRPr lang="de-DE" altLang="hu-HU" sz="2400">
              <a:latin typeface="Times New Roman" pitchFamily="18" charset="0"/>
            </a:endParaRPr>
          </a:p>
        </p:txBody>
      </p:sp>
      <p:sp>
        <p:nvSpPr>
          <p:cNvPr id="123023" name="Rectangle 314"/>
          <p:cNvSpPr>
            <a:spLocks noChangeArrowheads="1"/>
          </p:cNvSpPr>
          <p:nvPr/>
        </p:nvSpPr>
        <p:spPr bwMode="auto">
          <a:xfrm>
            <a:off x="2292350" y="5921375"/>
            <a:ext cx="3365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200" b="1">
                <a:solidFill>
                  <a:srgbClr val="000000"/>
                </a:solidFill>
              </a:rPr>
              <a:t>1960</a:t>
            </a:r>
            <a:endParaRPr lang="de-DE" altLang="hu-HU" sz="2400">
              <a:latin typeface="Times New Roman" pitchFamily="18" charset="0"/>
            </a:endParaRPr>
          </a:p>
        </p:txBody>
      </p:sp>
      <p:sp>
        <p:nvSpPr>
          <p:cNvPr id="123024" name="Rectangle 315"/>
          <p:cNvSpPr>
            <a:spLocks noChangeArrowheads="1"/>
          </p:cNvSpPr>
          <p:nvPr/>
        </p:nvSpPr>
        <p:spPr bwMode="auto">
          <a:xfrm>
            <a:off x="3127375" y="5921375"/>
            <a:ext cx="3365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200" b="1">
                <a:solidFill>
                  <a:srgbClr val="000000"/>
                </a:solidFill>
              </a:rPr>
              <a:t>1970</a:t>
            </a:r>
            <a:endParaRPr lang="de-DE" altLang="hu-HU" sz="2400">
              <a:latin typeface="Times New Roman" pitchFamily="18" charset="0"/>
            </a:endParaRPr>
          </a:p>
        </p:txBody>
      </p:sp>
      <p:sp>
        <p:nvSpPr>
          <p:cNvPr id="123025" name="Rectangle 316"/>
          <p:cNvSpPr>
            <a:spLocks noChangeArrowheads="1"/>
          </p:cNvSpPr>
          <p:nvPr/>
        </p:nvSpPr>
        <p:spPr bwMode="auto">
          <a:xfrm>
            <a:off x="3962400" y="5921375"/>
            <a:ext cx="3365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200" b="1">
                <a:solidFill>
                  <a:srgbClr val="000000"/>
                </a:solidFill>
              </a:rPr>
              <a:t>1980</a:t>
            </a:r>
            <a:endParaRPr lang="de-DE" altLang="hu-HU" sz="2400">
              <a:latin typeface="Times New Roman" pitchFamily="18" charset="0"/>
            </a:endParaRPr>
          </a:p>
        </p:txBody>
      </p:sp>
      <p:sp>
        <p:nvSpPr>
          <p:cNvPr id="123026" name="Rectangle 317"/>
          <p:cNvSpPr>
            <a:spLocks noChangeArrowheads="1"/>
          </p:cNvSpPr>
          <p:nvPr/>
        </p:nvSpPr>
        <p:spPr bwMode="auto">
          <a:xfrm>
            <a:off x="4795838" y="5921375"/>
            <a:ext cx="3365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200" b="1">
                <a:solidFill>
                  <a:srgbClr val="000000"/>
                </a:solidFill>
              </a:rPr>
              <a:t>1990</a:t>
            </a:r>
            <a:endParaRPr lang="de-DE" altLang="hu-HU" sz="2400">
              <a:latin typeface="Times New Roman" pitchFamily="18" charset="0"/>
            </a:endParaRPr>
          </a:p>
        </p:txBody>
      </p:sp>
      <p:sp>
        <p:nvSpPr>
          <p:cNvPr id="123027" name="Rectangle 318"/>
          <p:cNvSpPr>
            <a:spLocks noChangeArrowheads="1"/>
          </p:cNvSpPr>
          <p:nvPr/>
        </p:nvSpPr>
        <p:spPr bwMode="auto">
          <a:xfrm>
            <a:off x="5629275" y="5921375"/>
            <a:ext cx="3365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200" b="1">
                <a:solidFill>
                  <a:srgbClr val="000000"/>
                </a:solidFill>
              </a:rPr>
              <a:t>2000</a:t>
            </a:r>
            <a:endParaRPr lang="de-DE" altLang="hu-HU" sz="2400">
              <a:latin typeface="Times New Roman" pitchFamily="18" charset="0"/>
            </a:endParaRPr>
          </a:p>
        </p:txBody>
      </p:sp>
      <p:sp>
        <p:nvSpPr>
          <p:cNvPr id="123028" name="Rectangle 319"/>
          <p:cNvSpPr>
            <a:spLocks noChangeArrowheads="1"/>
          </p:cNvSpPr>
          <p:nvPr/>
        </p:nvSpPr>
        <p:spPr bwMode="auto">
          <a:xfrm>
            <a:off x="6462713" y="5921375"/>
            <a:ext cx="3365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200" b="1">
                <a:solidFill>
                  <a:srgbClr val="000000"/>
                </a:solidFill>
              </a:rPr>
              <a:t>2010</a:t>
            </a:r>
            <a:endParaRPr lang="de-DE" altLang="hu-HU" sz="2400">
              <a:latin typeface="Times New Roman" pitchFamily="18" charset="0"/>
            </a:endParaRPr>
          </a:p>
        </p:txBody>
      </p:sp>
      <p:sp>
        <p:nvSpPr>
          <p:cNvPr id="123029" name="Rectangle 320"/>
          <p:cNvSpPr>
            <a:spLocks noChangeArrowheads="1"/>
          </p:cNvSpPr>
          <p:nvPr/>
        </p:nvSpPr>
        <p:spPr bwMode="auto">
          <a:xfrm>
            <a:off x="7296150" y="5921375"/>
            <a:ext cx="3365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200" b="1">
                <a:solidFill>
                  <a:srgbClr val="000000"/>
                </a:solidFill>
              </a:rPr>
              <a:t>2020</a:t>
            </a:r>
            <a:endParaRPr lang="de-DE" altLang="hu-HU" sz="2400">
              <a:latin typeface="Times New Roman" pitchFamily="18" charset="0"/>
            </a:endParaRPr>
          </a:p>
        </p:txBody>
      </p:sp>
      <p:sp>
        <p:nvSpPr>
          <p:cNvPr id="123030" name="Rectangle 321"/>
          <p:cNvSpPr>
            <a:spLocks noChangeArrowheads="1"/>
          </p:cNvSpPr>
          <p:nvPr/>
        </p:nvSpPr>
        <p:spPr bwMode="auto">
          <a:xfrm>
            <a:off x="8132763" y="5921375"/>
            <a:ext cx="3365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200" b="1">
                <a:solidFill>
                  <a:srgbClr val="000000"/>
                </a:solidFill>
              </a:rPr>
              <a:t>2030</a:t>
            </a:r>
            <a:endParaRPr lang="de-DE" altLang="hu-HU" sz="2400">
              <a:latin typeface="Times New Roman" pitchFamily="18" charset="0"/>
            </a:endParaRPr>
          </a:p>
        </p:txBody>
      </p:sp>
      <p:sp>
        <p:nvSpPr>
          <p:cNvPr id="123031" name="Rectangle 322"/>
          <p:cNvSpPr>
            <a:spLocks noChangeArrowheads="1"/>
          </p:cNvSpPr>
          <p:nvPr/>
        </p:nvSpPr>
        <p:spPr bwMode="auto">
          <a:xfrm>
            <a:off x="1357313" y="5664200"/>
            <a:ext cx="8413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200" b="1">
                <a:solidFill>
                  <a:srgbClr val="000000"/>
                </a:solidFill>
              </a:rPr>
              <a:t>0</a:t>
            </a:r>
            <a:endParaRPr lang="de-DE" altLang="hu-HU" sz="2400">
              <a:latin typeface="Times New Roman" pitchFamily="18" charset="0"/>
            </a:endParaRPr>
          </a:p>
        </p:txBody>
      </p:sp>
      <p:sp>
        <p:nvSpPr>
          <p:cNvPr id="123032" name="Rectangle 323"/>
          <p:cNvSpPr>
            <a:spLocks noChangeArrowheads="1"/>
          </p:cNvSpPr>
          <p:nvPr/>
        </p:nvSpPr>
        <p:spPr bwMode="auto">
          <a:xfrm>
            <a:off x="1162050" y="479901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200" b="1">
                <a:solidFill>
                  <a:srgbClr val="000000"/>
                </a:solidFill>
              </a:rPr>
              <a:t>200</a:t>
            </a:r>
            <a:endParaRPr lang="de-DE" altLang="hu-HU" sz="2400">
              <a:latin typeface="Times New Roman" pitchFamily="18" charset="0"/>
            </a:endParaRPr>
          </a:p>
        </p:txBody>
      </p:sp>
      <p:sp>
        <p:nvSpPr>
          <p:cNvPr id="123033" name="Rectangle 324"/>
          <p:cNvSpPr>
            <a:spLocks noChangeArrowheads="1"/>
          </p:cNvSpPr>
          <p:nvPr/>
        </p:nvSpPr>
        <p:spPr bwMode="auto">
          <a:xfrm>
            <a:off x="1162050" y="393541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200" b="1">
                <a:solidFill>
                  <a:srgbClr val="000000"/>
                </a:solidFill>
              </a:rPr>
              <a:t>400</a:t>
            </a:r>
            <a:endParaRPr lang="de-DE" altLang="hu-HU" sz="2400">
              <a:latin typeface="Times New Roman" pitchFamily="18" charset="0"/>
            </a:endParaRPr>
          </a:p>
        </p:txBody>
      </p:sp>
      <p:sp>
        <p:nvSpPr>
          <p:cNvPr id="123034" name="Rectangle 325"/>
          <p:cNvSpPr>
            <a:spLocks noChangeArrowheads="1"/>
          </p:cNvSpPr>
          <p:nvPr/>
        </p:nvSpPr>
        <p:spPr bwMode="auto">
          <a:xfrm>
            <a:off x="1162050" y="307181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200" b="1">
                <a:solidFill>
                  <a:srgbClr val="000000"/>
                </a:solidFill>
              </a:rPr>
              <a:t>600</a:t>
            </a:r>
            <a:endParaRPr lang="de-DE" altLang="hu-HU" sz="2400">
              <a:latin typeface="Times New Roman" pitchFamily="18" charset="0"/>
            </a:endParaRPr>
          </a:p>
        </p:txBody>
      </p:sp>
      <p:sp>
        <p:nvSpPr>
          <p:cNvPr id="123035" name="Rectangle 326"/>
          <p:cNvSpPr>
            <a:spLocks noChangeArrowheads="1"/>
          </p:cNvSpPr>
          <p:nvPr/>
        </p:nvSpPr>
        <p:spPr bwMode="auto">
          <a:xfrm>
            <a:off x="1162050" y="220821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200" b="1">
                <a:solidFill>
                  <a:srgbClr val="000000"/>
                </a:solidFill>
              </a:rPr>
              <a:t>800</a:t>
            </a:r>
            <a:endParaRPr lang="de-DE" altLang="hu-HU" sz="2400">
              <a:latin typeface="Times New Roman" pitchFamily="18" charset="0"/>
            </a:endParaRPr>
          </a:p>
        </p:txBody>
      </p:sp>
      <p:sp>
        <p:nvSpPr>
          <p:cNvPr id="123036" name="Rectangle 327"/>
          <p:cNvSpPr>
            <a:spLocks noChangeArrowheads="1"/>
          </p:cNvSpPr>
          <p:nvPr/>
        </p:nvSpPr>
        <p:spPr bwMode="auto">
          <a:xfrm>
            <a:off x="1062038" y="1346200"/>
            <a:ext cx="3365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200" b="1">
                <a:solidFill>
                  <a:srgbClr val="000000"/>
                </a:solidFill>
              </a:rPr>
              <a:t>1000</a:t>
            </a:r>
            <a:endParaRPr lang="de-DE" altLang="hu-HU" sz="2400">
              <a:latin typeface="Times New Roman" pitchFamily="18" charset="0"/>
            </a:endParaRPr>
          </a:p>
        </p:txBody>
      </p:sp>
      <p:sp>
        <p:nvSpPr>
          <p:cNvPr id="123037" name="Rectangle 328"/>
          <p:cNvSpPr>
            <a:spLocks noChangeArrowheads="1"/>
          </p:cNvSpPr>
          <p:nvPr/>
        </p:nvSpPr>
        <p:spPr bwMode="auto">
          <a:xfrm>
            <a:off x="8528050" y="5637213"/>
            <a:ext cx="111125" cy="212725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400" b="1">
                <a:solidFill>
                  <a:srgbClr val="FF3300"/>
                </a:solidFill>
                <a:latin typeface="Futura Md BT"/>
              </a:rPr>
              <a:t>0</a:t>
            </a:r>
          </a:p>
        </p:txBody>
      </p:sp>
      <p:sp>
        <p:nvSpPr>
          <p:cNvPr id="123038" name="Rectangle 329"/>
          <p:cNvSpPr>
            <a:spLocks noChangeArrowheads="1"/>
          </p:cNvSpPr>
          <p:nvPr/>
        </p:nvSpPr>
        <p:spPr bwMode="auto">
          <a:xfrm>
            <a:off x="8528050" y="4772025"/>
            <a:ext cx="277813" cy="212725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400" b="1">
                <a:solidFill>
                  <a:srgbClr val="FF3300"/>
                </a:solidFill>
                <a:latin typeface="Futura Md BT"/>
              </a:rPr>
              <a:t>0,2</a:t>
            </a:r>
          </a:p>
        </p:txBody>
      </p:sp>
      <p:sp>
        <p:nvSpPr>
          <p:cNvPr id="123039" name="Rectangle 330"/>
          <p:cNvSpPr>
            <a:spLocks noChangeArrowheads="1"/>
          </p:cNvSpPr>
          <p:nvPr/>
        </p:nvSpPr>
        <p:spPr bwMode="auto">
          <a:xfrm>
            <a:off x="8528050" y="3908425"/>
            <a:ext cx="277813" cy="212725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400" b="1">
                <a:solidFill>
                  <a:srgbClr val="FF3300"/>
                </a:solidFill>
                <a:latin typeface="Futura Md BT"/>
              </a:rPr>
              <a:t>0,4</a:t>
            </a:r>
          </a:p>
        </p:txBody>
      </p:sp>
      <p:sp>
        <p:nvSpPr>
          <p:cNvPr id="123040" name="Rectangle 331"/>
          <p:cNvSpPr>
            <a:spLocks noChangeArrowheads="1"/>
          </p:cNvSpPr>
          <p:nvPr/>
        </p:nvSpPr>
        <p:spPr bwMode="auto">
          <a:xfrm>
            <a:off x="8528050" y="3044825"/>
            <a:ext cx="277813" cy="212725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400" b="1">
                <a:solidFill>
                  <a:srgbClr val="FF3300"/>
                </a:solidFill>
                <a:latin typeface="Futura Md BT"/>
              </a:rPr>
              <a:t>0,6</a:t>
            </a:r>
          </a:p>
        </p:txBody>
      </p:sp>
      <p:sp>
        <p:nvSpPr>
          <p:cNvPr id="123041" name="Rectangle 332"/>
          <p:cNvSpPr>
            <a:spLocks noChangeArrowheads="1"/>
          </p:cNvSpPr>
          <p:nvPr/>
        </p:nvSpPr>
        <p:spPr bwMode="auto">
          <a:xfrm>
            <a:off x="8528050" y="2181225"/>
            <a:ext cx="277813" cy="212725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400" b="1">
                <a:solidFill>
                  <a:srgbClr val="FF3300"/>
                </a:solidFill>
                <a:latin typeface="Futura Md BT"/>
              </a:rPr>
              <a:t>0,8</a:t>
            </a:r>
          </a:p>
        </p:txBody>
      </p:sp>
      <p:sp>
        <p:nvSpPr>
          <p:cNvPr id="123042" name="Rectangle 333"/>
          <p:cNvSpPr>
            <a:spLocks noChangeArrowheads="1"/>
          </p:cNvSpPr>
          <p:nvPr/>
        </p:nvSpPr>
        <p:spPr bwMode="auto">
          <a:xfrm>
            <a:off x="8528050" y="1319213"/>
            <a:ext cx="111125" cy="212725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400" b="1">
                <a:solidFill>
                  <a:srgbClr val="FF3300"/>
                </a:solidFill>
                <a:latin typeface="Futura Md BT"/>
              </a:rPr>
              <a:t>1</a:t>
            </a:r>
          </a:p>
        </p:txBody>
      </p:sp>
      <p:sp>
        <p:nvSpPr>
          <p:cNvPr id="123043" name="Rectangle 334"/>
          <p:cNvSpPr>
            <a:spLocks noChangeArrowheads="1"/>
          </p:cNvSpPr>
          <p:nvPr/>
        </p:nvSpPr>
        <p:spPr bwMode="auto">
          <a:xfrm>
            <a:off x="4919663" y="5472113"/>
            <a:ext cx="2190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200" b="1">
                <a:solidFill>
                  <a:srgbClr val="FFFFFF"/>
                </a:solidFill>
              </a:rPr>
              <a:t>UK</a:t>
            </a:r>
            <a:endParaRPr lang="de-DE" altLang="hu-HU" sz="1200" b="1">
              <a:latin typeface="Times New Roman" pitchFamily="18" charset="0"/>
            </a:endParaRPr>
          </a:p>
        </p:txBody>
      </p:sp>
      <p:sp>
        <p:nvSpPr>
          <p:cNvPr id="123044" name="Rectangle 335"/>
          <p:cNvSpPr>
            <a:spLocks noChangeArrowheads="1"/>
          </p:cNvSpPr>
          <p:nvPr/>
        </p:nvSpPr>
        <p:spPr bwMode="auto">
          <a:xfrm>
            <a:off x="5272088" y="4867275"/>
            <a:ext cx="6508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200" b="1">
                <a:solidFill>
                  <a:srgbClr val="FFFFFF"/>
                </a:solidFill>
              </a:rPr>
              <a:t>Nor</a:t>
            </a:r>
            <a:r>
              <a:rPr lang="hu-HU" altLang="hu-HU" sz="1200" b="1">
                <a:solidFill>
                  <a:srgbClr val="FFFFFF"/>
                </a:solidFill>
              </a:rPr>
              <a:t>végia</a:t>
            </a:r>
            <a:endParaRPr lang="de-DE" altLang="hu-HU" sz="1200" b="1">
              <a:latin typeface="Times New Roman" pitchFamily="18" charset="0"/>
            </a:endParaRPr>
          </a:p>
        </p:txBody>
      </p:sp>
      <p:sp>
        <p:nvSpPr>
          <p:cNvPr id="123045" name="Rectangle 336"/>
          <p:cNvSpPr>
            <a:spLocks noChangeArrowheads="1"/>
          </p:cNvSpPr>
          <p:nvPr/>
        </p:nvSpPr>
        <p:spPr bwMode="auto">
          <a:xfrm>
            <a:off x="2895600" y="5551488"/>
            <a:ext cx="51435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z="900" b="1">
                <a:solidFill>
                  <a:srgbClr val="FFFFFF"/>
                </a:solidFill>
              </a:rPr>
              <a:t>K-</a:t>
            </a:r>
            <a:r>
              <a:rPr lang="de-DE" altLang="hu-HU" sz="900" b="1">
                <a:solidFill>
                  <a:srgbClr val="FFFFFF"/>
                </a:solidFill>
              </a:rPr>
              <a:t>Eur</a:t>
            </a:r>
            <a:r>
              <a:rPr lang="hu-HU" altLang="hu-HU" sz="900" b="1">
                <a:solidFill>
                  <a:srgbClr val="FFFFFF"/>
                </a:solidFill>
              </a:rPr>
              <a:t>ópa</a:t>
            </a:r>
            <a:endParaRPr lang="de-DE" altLang="hu-HU" sz="900">
              <a:latin typeface="Times New Roman" pitchFamily="18" charset="0"/>
            </a:endParaRPr>
          </a:p>
        </p:txBody>
      </p:sp>
      <p:sp>
        <p:nvSpPr>
          <p:cNvPr id="123046" name="Rectangle 337"/>
          <p:cNvSpPr>
            <a:spLocks noChangeArrowheads="1"/>
          </p:cNvSpPr>
          <p:nvPr/>
        </p:nvSpPr>
        <p:spPr bwMode="auto">
          <a:xfrm rot="-2175189">
            <a:off x="3719513" y="4841875"/>
            <a:ext cx="1143000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z="900" b="1">
                <a:solidFill>
                  <a:srgbClr val="361740"/>
                </a:solidFill>
              </a:rPr>
              <a:t>Szovjet/Orosz i</a:t>
            </a:r>
            <a:r>
              <a:rPr lang="de-DE" altLang="hu-HU" sz="900" b="1">
                <a:solidFill>
                  <a:srgbClr val="361740"/>
                </a:solidFill>
                <a:latin typeface="Futura Md BT"/>
              </a:rPr>
              <a:t>mport</a:t>
            </a:r>
            <a:endParaRPr lang="de-DE" altLang="hu-HU" sz="900">
              <a:latin typeface="Futura Md BT"/>
            </a:endParaRPr>
          </a:p>
        </p:txBody>
      </p:sp>
      <p:sp>
        <p:nvSpPr>
          <p:cNvPr id="123047" name="Rectangle 338"/>
          <p:cNvSpPr>
            <a:spLocks noChangeArrowheads="1"/>
          </p:cNvSpPr>
          <p:nvPr/>
        </p:nvSpPr>
        <p:spPr bwMode="auto">
          <a:xfrm>
            <a:off x="3709988" y="3497263"/>
            <a:ext cx="17018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z="1200" b="1">
                <a:solidFill>
                  <a:srgbClr val="4D4D4D"/>
                </a:solidFill>
              </a:rPr>
              <a:t>Import más forrásokból</a:t>
            </a:r>
            <a:endParaRPr lang="de-DE" altLang="hu-HU" sz="1200" b="1">
              <a:solidFill>
                <a:srgbClr val="4D4D4D"/>
              </a:solidFill>
            </a:endParaRPr>
          </a:p>
        </p:txBody>
      </p:sp>
      <p:sp>
        <p:nvSpPr>
          <p:cNvPr id="244051" name="Rectangle 339"/>
          <p:cNvSpPr>
            <a:spLocks noChangeArrowheads="1"/>
          </p:cNvSpPr>
          <p:nvPr/>
        </p:nvSpPr>
        <p:spPr bwMode="auto">
          <a:xfrm rot="-1380000">
            <a:off x="6307138" y="2747963"/>
            <a:ext cx="97472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200" b="1">
                <a:solidFill>
                  <a:srgbClr val="361740"/>
                </a:solidFill>
              </a:rPr>
              <a:t>Import</a:t>
            </a:r>
            <a:r>
              <a:rPr lang="hu-HU" altLang="hu-HU" sz="1200" b="1">
                <a:solidFill>
                  <a:srgbClr val="361740"/>
                </a:solidFill>
              </a:rPr>
              <a:t>függés</a:t>
            </a:r>
            <a:endParaRPr lang="de-DE" altLang="hu-HU" sz="1200">
              <a:latin typeface="Times New Roman" pitchFamily="18" charset="0"/>
            </a:endParaRPr>
          </a:p>
        </p:txBody>
      </p:sp>
      <p:sp>
        <p:nvSpPr>
          <p:cNvPr id="244052" name="Rectangle 340"/>
          <p:cNvSpPr>
            <a:spLocks noChangeArrowheads="1"/>
          </p:cNvSpPr>
          <p:nvPr/>
        </p:nvSpPr>
        <p:spPr bwMode="auto">
          <a:xfrm rot="-1320000">
            <a:off x="6191250" y="2136775"/>
            <a:ext cx="144303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z="1200" b="1">
                <a:solidFill>
                  <a:srgbClr val="361740"/>
                </a:solidFill>
              </a:rPr>
              <a:t>Olajigény a jövőben</a:t>
            </a:r>
            <a:endParaRPr lang="de-DE" altLang="hu-HU" sz="1200">
              <a:latin typeface="Times New Roman" pitchFamily="18" charset="0"/>
            </a:endParaRPr>
          </a:p>
        </p:txBody>
      </p:sp>
      <p:sp>
        <p:nvSpPr>
          <p:cNvPr id="123050" name="Rectangle 341"/>
          <p:cNvSpPr>
            <a:spLocks noChangeArrowheads="1"/>
          </p:cNvSpPr>
          <p:nvPr/>
        </p:nvSpPr>
        <p:spPr bwMode="auto">
          <a:xfrm>
            <a:off x="712788" y="3317875"/>
            <a:ext cx="2047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400" b="1">
                <a:solidFill>
                  <a:srgbClr val="000000"/>
                </a:solidFill>
              </a:rPr>
              <a:t>Mt</a:t>
            </a:r>
            <a:endParaRPr lang="de-DE" altLang="hu-HU" sz="1400">
              <a:latin typeface="Times New Roman" pitchFamily="18" charset="0"/>
            </a:endParaRPr>
          </a:p>
        </p:txBody>
      </p:sp>
      <p:sp>
        <p:nvSpPr>
          <p:cNvPr id="123051" name="Line 342"/>
          <p:cNvSpPr>
            <a:spLocks noChangeShapeType="1"/>
          </p:cNvSpPr>
          <p:nvPr/>
        </p:nvSpPr>
        <p:spPr bwMode="auto">
          <a:xfrm flipH="1">
            <a:off x="6043613" y="1560513"/>
            <a:ext cx="0" cy="4252912"/>
          </a:xfrm>
          <a:prstGeom prst="line">
            <a:avLst/>
          </a:prstGeom>
          <a:noFill/>
          <a:ln w="76200">
            <a:solidFill>
              <a:srgbClr val="8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3052" name="Rectangle 343"/>
          <p:cNvSpPr>
            <a:spLocks noChangeArrowheads="1"/>
          </p:cNvSpPr>
          <p:nvPr/>
        </p:nvSpPr>
        <p:spPr bwMode="auto">
          <a:xfrm>
            <a:off x="5362575" y="4429125"/>
            <a:ext cx="555625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z="600" b="1">
                <a:solidFill>
                  <a:srgbClr val="FFFFFF"/>
                </a:solidFill>
              </a:rPr>
              <a:t>Más Ny-Eorópa</a:t>
            </a:r>
            <a:endParaRPr lang="de-DE" altLang="hu-HU" sz="2400" b="1">
              <a:latin typeface="Times New Roman" pitchFamily="18" charset="0"/>
            </a:endParaRPr>
          </a:p>
        </p:txBody>
      </p:sp>
      <p:sp>
        <p:nvSpPr>
          <p:cNvPr id="244056" name="Rectangle 344"/>
          <p:cNvSpPr>
            <a:spLocks noChangeArrowheads="1"/>
          </p:cNvSpPr>
          <p:nvPr/>
        </p:nvSpPr>
        <p:spPr bwMode="auto">
          <a:xfrm>
            <a:off x="6511925" y="5221288"/>
            <a:ext cx="14224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z="1200" b="1">
                <a:solidFill>
                  <a:schemeClr val="bg1"/>
                </a:solidFill>
              </a:rPr>
              <a:t>Termelés a jövőben</a:t>
            </a:r>
            <a:endParaRPr lang="de-DE" altLang="hu-HU" sz="12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44057" name="Rectangle 345"/>
          <p:cNvSpPr>
            <a:spLocks noChangeArrowheads="1"/>
          </p:cNvSpPr>
          <p:nvPr/>
        </p:nvSpPr>
        <p:spPr bwMode="auto">
          <a:xfrm>
            <a:off x="6502400" y="3505200"/>
            <a:ext cx="166211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z="1200" b="1">
                <a:solidFill>
                  <a:schemeClr val="bg1"/>
                </a:solidFill>
              </a:rPr>
              <a:t>Nettó import a jovőben</a:t>
            </a:r>
            <a:endParaRPr lang="de-DE" altLang="hu-HU" sz="1200" b="1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43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43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243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243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0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243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889" grpId="0" animBg="1"/>
      <p:bldP spid="243890" grpId="0" animBg="1"/>
      <p:bldP spid="243919" grpId="0" animBg="1"/>
      <p:bldP spid="243922" grpId="0" animBg="1"/>
      <p:bldP spid="243924" grpId="0" animBg="1"/>
      <p:bldP spid="244051" grpId="0"/>
      <p:bldP spid="244052" grpId="0"/>
      <p:bldP spid="244056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123907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E8AD384-89CE-44C2-930E-993AC2561482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131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3908" name="Text Box 14"/>
          <p:cNvSpPr txBox="1">
            <a:spLocks noChangeArrowheads="1"/>
          </p:cNvSpPr>
          <p:nvPr/>
        </p:nvSpPr>
        <p:spPr bwMode="auto">
          <a:xfrm>
            <a:off x="179388" y="333375"/>
            <a:ext cx="87137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hu-HU" altLang="hu-HU"/>
          </a:p>
        </p:txBody>
      </p:sp>
      <p:sp>
        <p:nvSpPr>
          <p:cNvPr id="123909" name="Rectangle 15"/>
          <p:cNvSpPr>
            <a:spLocks noChangeArrowheads="1"/>
          </p:cNvSpPr>
          <p:nvPr/>
        </p:nvSpPr>
        <p:spPr bwMode="auto">
          <a:xfrm>
            <a:off x="1" y="0"/>
            <a:ext cx="9144000" cy="6885384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endParaRPr lang="hu-HU" altLang="hu-HU" sz="2400">
              <a:latin typeface="Times New Roman" pitchFamily="18" charset="0"/>
            </a:endParaRPr>
          </a:p>
        </p:txBody>
      </p:sp>
      <p:sp>
        <p:nvSpPr>
          <p:cNvPr id="123910" name="Text Box 16"/>
          <p:cNvSpPr txBox="1">
            <a:spLocks noChangeArrowheads="1"/>
          </p:cNvSpPr>
          <p:nvPr/>
        </p:nvSpPr>
        <p:spPr bwMode="auto">
          <a:xfrm>
            <a:off x="899592" y="620688"/>
            <a:ext cx="7364884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2400" b="1" dirty="0">
                <a:latin typeface="Verdana" pitchFamily="34" charset="0"/>
              </a:rPr>
              <a:t>Orosz</a:t>
            </a:r>
            <a:r>
              <a:rPr lang="de-DE" altLang="hu-HU" sz="2400" b="1" dirty="0">
                <a:latin typeface="Verdana" pitchFamily="34" charset="0"/>
              </a:rPr>
              <a:t> </a:t>
            </a:r>
            <a:r>
              <a:rPr lang="de-DE" altLang="hu-HU" sz="2400" b="1" dirty="0" err="1">
                <a:latin typeface="Verdana" pitchFamily="34" charset="0"/>
              </a:rPr>
              <a:t>energ</a:t>
            </a:r>
            <a:r>
              <a:rPr lang="hu-HU" altLang="hu-HU" sz="2400" b="1" dirty="0" err="1">
                <a:latin typeface="Verdana" pitchFamily="34" charset="0"/>
              </a:rPr>
              <a:t>ia</a:t>
            </a:r>
            <a:r>
              <a:rPr lang="de-DE" altLang="hu-HU" sz="2400" b="1" dirty="0">
                <a:latin typeface="Verdana" pitchFamily="34" charset="0"/>
              </a:rPr>
              <a:t> </a:t>
            </a:r>
            <a:r>
              <a:rPr lang="hu-HU" altLang="hu-HU" sz="2400" b="1" dirty="0">
                <a:latin typeface="Verdana" pitchFamily="34" charset="0"/>
              </a:rPr>
              <a:t>k</a:t>
            </a:r>
            <a:r>
              <a:rPr lang="de-DE" altLang="hu-HU" sz="2400" b="1" dirty="0" err="1">
                <a:latin typeface="Verdana" pitchFamily="34" charset="0"/>
              </a:rPr>
              <a:t>arta</a:t>
            </a:r>
            <a:r>
              <a:rPr lang="de-DE" altLang="hu-HU" sz="2400" b="1" dirty="0">
                <a:latin typeface="Verdana" pitchFamily="34" charset="0"/>
              </a:rPr>
              <a:t> (2003)</a:t>
            </a:r>
            <a:endParaRPr lang="de-DE" altLang="hu-HU" dirty="0">
              <a:latin typeface="Verdana" pitchFamily="34" charset="0"/>
            </a:endParaRPr>
          </a:p>
        </p:txBody>
      </p:sp>
      <p:sp>
        <p:nvSpPr>
          <p:cNvPr id="123911" name="Text Box 17"/>
          <p:cNvSpPr txBox="1">
            <a:spLocks noChangeArrowheads="1"/>
          </p:cNvSpPr>
          <p:nvPr/>
        </p:nvSpPr>
        <p:spPr bwMode="auto">
          <a:xfrm>
            <a:off x="93663" y="5890666"/>
            <a:ext cx="14954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altLang="hu-HU" sz="1200" i="1" dirty="0">
                <a:solidFill>
                  <a:schemeClr val="bg1"/>
                </a:solidFill>
              </a:rPr>
              <a:t>Source:  Götz 2004</a:t>
            </a:r>
          </a:p>
        </p:txBody>
      </p:sp>
      <p:sp>
        <p:nvSpPr>
          <p:cNvPr id="123912" name="Text Box 18"/>
          <p:cNvSpPr txBox="1">
            <a:spLocks noChangeArrowheads="1"/>
          </p:cNvSpPr>
          <p:nvPr/>
        </p:nvSpPr>
        <p:spPr bwMode="auto">
          <a:xfrm>
            <a:off x="7261225" y="34512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hu-HU" altLang="hu-HU" sz="2400">
              <a:latin typeface="Times New Roman" pitchFamily="18" charset="0"/>
            </a:endParaRPr>
          </a:p>
        </p:txBody>
      </p:sp>
      <p:sp>
        <p:nvSpPr>
          <p:cNvPr id="244755" name="Text Box 19"/>
          <p:cNvSpPr txBox="1">
            <a:spLocks noChangeArrowheads="1"/>
          </p:cNvSpPr>
          <p:nvPr/>
        </p:nvSpPr>
        <p:spPr bwMode="auto">
          <a:xfrm>
            <a:off x="250825" y="1660525"/>
            <a:ext cx="88868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177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Char char="•"/>
            </a:pPr>
            <a:r>
              <a:rPr lang="de-DE" altLang="hu-HU" dirty="0">
                <a:latin typeface="Verdana" pitchFamily="34" charset="0"/>
              </a:rPr>
              <a:t> </a:t>
            </a:r>
            <a:r>
              <a:rPr lang="hu-HU" altLang="hu-HU" dirty="0">
                <a:latin typeface="Verdana" pitchFamily="34" charset="0"/>
              </a:rPr>
              <a:t>Oroszország olajtermelése</a:t>
            </a:r>
            <a:r>
              <a:rPr lang="de-DE" altLang="hu-HU" dirty="0">
                <a:latin typeface="Verdana" pitchFamily="34" charset="0"/>
              </a:rPr>
              <a:t> 2020</a:t>
            </a:r>
            <a:r>
              <a:rPr lang="hu-HU" altLang="hu-HU" dirty="0" err="1">
                <a:latin typeface="Verdana" pitchFamily="34" charset="0"/>
              </a:rPr>
              <a:t>-ban</a:t>
            </a:r>
            <a:r>
              <a:rPr lang="hu-HU" altLang="hu-HU" dirty="0">
                <a:latin typeface="Verdana" pitchFamily="34" charset="0"/>
              </a:rPr>
              <a:t> a terv szerint</a:t>
            </a:r>
            <a:r>
              <a:rPr lang="de-DE" altLang="hu-HU" dirty="0">
                <a:latin typeface="Verdana" pitchFamily="34" charset="0"/>
              </a:rPr>
              <a:t> 520 </a:t>
            </a:r>
            <a:r>
              <a:rPr lang="de-DE" altLang="hu-HU" dirty="0" err="1">
                <a:latin typeface="Verdana" pitchFamily="34" charset="0"/>
              </a:rPr>
              <a:t>Mt</a:t>
            </a:r>
            <a:r>
              <a:rPr lang="de-DE" altLang="hu-HU" dirty="0">
                <a:latin typeface="Verdana" pitchFamily="34" charset="0"/>
              </a:rPr>
              <a:t> – </a:t>
            </a:r>
            <a:r>
              <a:rPr lang="hu-HU" altLang="hu-HU" dirty="0">
                <a:latin typeface="Verdana" pitchFamily="34" charset="0"/>
              </a:rPr>
              <a:t>még mindig 	az 1980-as években elért csúcs alatt</a:t>
            </a:r>
            <a:endParaRPr lang="de-DE" altLang="hu-HU" dirty="0">
              <a:latin typeface="Verdana" pitchFamily="34" charset="0"/>
            </a:endParaRPr>
          </a:p>
        </p:txBody>
      </p:sp>
      <p:sp>
        <p:nvSpPr>
          <p:cNvPr id="244756" name="Text Box 20"/>
          <p:cNvSpPr txBox="1">
            <a:spLocks noChangeArrowheads="1"/>
          </p:cNvSpPr>
          <p:nvPr/>
        </p:nvSpPr>
        <p:spPr bwMode="auto">
          <a:xfrm>
            <a:off x="250825" y="2447925"/>
            <a:ext cx="9344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Char char="•"/>
            </a:pPr>
            <a:r>
              <a:rPr lang="de-DE" altLang="hu-HU">
                <a:latin typeface="Verdana" pitchFamily="34" charset="0"/>
              </a:rPr>
              <a:t> </a:t>
            </a:r>
            <a:r>
              <a:rPr lang="hu-HU" altLang="hu-HU">
                <a:latin typeface="Verdana" pitchFamily="34" charset="0"/>
              </a:rPr>
              <a:t>2020-ig nincs jelentős változás (relatíve)az Európai olajexportban</a:t>
            </a:r>
            <a:endParaRPr lang="de-DE" altLang="hu-HU">
              <a:latin typeface="Verdana" pitchFamily="34" charset="0"/>
            </a:endParaRPr>
          </a:p>
        </p:txBody>
      </p:sp>
      <p:sp>
        <p:nvSpPr>
          <p:cNvPr id="244757" name="Text Box 21"/>
          <p:cNvSpPr txBox="1">
            <a:spLocks noChangeArrowheads="1"/>
          </p:cNvSpPr>
          <p:nvPr/>
        </p:nvSpPr>
        <p:spPr bwMode="auto">
          <a:xfrm>
            <a:off x="250825" y="2968625"/>
            <a:ext cx="93440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266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Char char="•"/>
            </a:pPr>
            <a:r>
              <a:rPr lang="de-DE" altLang="hu-HU">
                <a:latin typeface="Verdana" pitchFamily="34" charset="0"/>
              </a:rPr>
              <a:t> </a:t>
            </a:r>
            <a:r>
              <a:rPr lang="hu-HU" altLang="hu-HU">
                <a:latin typeface="Verdana" pitchFamily="34" charset="0"/>
              </a:rPr>
              <a:t>Következmény: Erurópa növekvő olajimport igényét </a:t>
            </a:r>
            <a:r>
              <a:rPr lang="de-DE" altLang="hu-HU">
                <a:latin typeface="Verdana" pitchFamily="34" charset="0"/>
              </a:rPr>
              <a:t>(2020: 470 Mt) </a:t>
            </a:r>
            <a:r>
              <a:rPr lang="hu-HU" altLang="hu-HU">
                <a:latin typeface="Verdana" pitchFamily="34" charset="0"/>
              </a:rPr>
              <a:t>más 	forrásból kell kielégíteni</a:t>
            </a:r>
            <a:endParaRPr lang="de-DE" altLang="hu-HU">
              <a:latin typeface="Verdana" pitchFamily="34" charset="0"/>
            </a:endParaRPr>
          </a:p>
        </p:txBody>
      </p:sp>
      <p:sp>
        <p:nvSpPr>
          <p:cNvPr id="244758" name="Text Box 22"/>
          <p:cNvSpPr txBox="1">
            <a:spLocks noChangeArrowheads="1"/>
          </p:cNvSpPr>
          <p:nvPr/>
        </p:nvSpPr>
        <p:spPr bwMode="auto">
          <a:xfrm>
            <a:off x="250825" y="3724275"/>
            <a:ext cx="88868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Char char="•"/>
            </a:pPr>
            <a:r>
              <a:rPr lang="de-DE" altLang="hu-HU">
                <a:latin typeface="Verdana" pitchFamily="34" charset="0"/>
              </a:rPr>
              <a:t> </a:t>
            </a:r>
            <a:r>
              <a:rPr lang="hu-HU" altLang="hu-HU">
                <a:latin typeface="Verdana" pitchFamily="34" charset="0"/>
              </a:rPr>
              <a:t>Oroszország gáztermelése</a:t>
            </a:r>
            <a:r>
              <a:rPr lang="de-DE" altLang="hu-HU">
                <a:latin typeface="Verdana" pitchFamily="34" charset="0"/>
              </a:rPr>
              <a:t> 2020</a:t>
            </a:r>
            <a:r>
              <a:rPr lang="hu-HU" altLang="hu-HU">
                <a:latin typeface="Verdana" pitchFamily="34" charset="0"/>
              </a:rPr>
              <a:t>-ben a terv szerint</a:t>
            </a:r>
            <a:r>
              <a:rPr lang="de-DE" altLang="hu-HU">
                <a:latin typeface="Verdana" pitchFamily="34" charset="0"/>
              </a:rPr>
              <a:t> 730 G.m</a:t>
            </a:r>
            <a:r>
              <a:rPr lang="de-DE" altLang="hu-HU" baseline="30000">
                <a:latin typeface="Verdana" pitchFamily="34" charset="0"/>
              </a:rPr>
              <a:t>3</a:t>
            </a:r>
            <a:r>
              <a:rPr lang="de-DE" altLang="hu-HU">
                <a:latin typeface="Verdana" pitchFamily="34" charset="0"/>
              </a:rPr>
              <a:t> </a:t>
            </a:r>
          </a:p>
          <a:p>
            <a:r>
              <a:rPr lang="de-DE" altLang="hu-HU">
                <a:latin typeface="Verdana" pitchFamily="34" charset="0"/>
              </a:rPr>
              <a:t>   – </a:t>
            </a:r>
            <a:r>
              <a:rPr lang="hu-HU" altLang="hu-HU">
                <a:latin typeface="Verdana" pitchFamily="34" charset="0"/>
              </a:rPr>
              <a:t>magasabb mint valaha</a:t>
            </a:r>
            <a:endParaRPr lang="de-DE" altLang="hu-HU">
              <a:latin typeface="Verdana" pitchFamily="34" charset="0"/>
            </a:endParaRPr>
          </a:p>
        </p:txBody>
      </p:sp>
      <p:sp>
        <p:nvSpPr>
          <p:cNvPr id="244759" name="Text Box 23"/>
          <p:cNvSpPr txBox="1">
            <a:spLocks noChangeArrowheads="1"/>
          </p:cNvSpPr>
          <p:nvPr/>
        </p:nvSpPr>
        <p:spPr bwMode="auto">
          <a:xfrm>
            <a:off x="250825" y="4435475"/>
            <a:ext cx="90963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177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Char char="•"/>
            </a:pPr>
            <a:r>
              <a:rPr lang="de-DE" altLang="hu-HU">
                <a:latin typeface="Verdana" pitchFamily="34" charset="0"/>
              </a:rPr>
              <a:t> </a:t>
            </a:r>
            <a:r>
              <a:rPr lang="hu-HU" altLang="hu-HU">
                <a:latin typeface="Verdana" pitchFamily="34" charset="0"/>
              </a:rPr>
              <a:t>Az Európába tartó gázexport csak </a:t>
            </a:r>
            <a:r>
              <a:rPr lang="de-DE" altLang="hu-HU">
                <a:latin typeface="Verdana" pitchFamily="34" charset="0"/>
              </a:rPr>
              <a:t>165 G.m</a:t>
            </a:r>
            <a:r>
              <a:rPr lang="de-DE" altLang="hu-HU" baseline="30000">
                <a:latin typeface="Verdana" pitchFamily="34" charset="0"/>
              </a:rPr>
              <a:t>3</a:t>
            </a:r>
            <a:r>
              <a:rPr lang="hu-HU" altLang="hu-HU">
                <a:latin typeface="Verdana" pitchFamily="34" charset="0"/>
              </a:rPr>
              <a:t>-re nő</a:t>
            </a:r>
            <a:r>
              <a:rPr lang="de-DE" altLang="hu-HU">
                <a:latin typeface="Verdana" pitchFamily="34" charset="0"/>
              </a:rPr>
              <a:t> (134 G.m</a:t>
            </a:r>
            <a:r>
              <a:rPr lang="de-DE" altLang="hu-HU" baseline="30000">
                <a:latin typeface="Verdana" pitchFamily="34" charset="0"/>
              </a:rPr>
              <a:t>3</a:t>
            </a:r>
            <a:r>
              <a:rPr lang="hu-HU" altLang="hu-HU">
                <a:latin typeface="Verdana" pitchFamily="34" charset="0"/>
              </a:rPr>
              <a:t>-ről </a:t>
            </a:r>
            <a:r>
              <a:rPr lang="de-DE" altLang="hu-HU">
                <a:latin typeface="Verdana" pitchFamily="34" charset="0"/>
              </a:rPr>
              <a:t> 2000) – </a:t>
            </a:r>
            <a:r>
              <a:rPr lang="hu-HU" altLang="hu-HU">
                <a:latin typeface="Verdana" pitchFamily="34" charset="0"/>
              </a:rPr>
              <a:t>	</a:t>
            </a:r>
            <a:r>
              <a:rPr lang="de-DE" altLang="hu-HU">
                <a:latin typeface="Verdana" pitchFamily="34" charset="0"/>
              </a:rPr>
              <a:t>a</a:t>
            </a:r>
            <a:r>
              <a:rPr lang="hu-HU" altLang="hu-HU">
                <a:latin typeface="Verdana" pitchFamily="34" charset="0"/>
              </a:rPr>
              <a:t>z</a:t>
            </a:r>
            <a:r>
              <a:rPr lang="de-DE" altLang="hu-HU">
                <a:latin typeface="Verdana" pitchFamily="34" charset="0"/>
              </a:rPr>
              <a:t> import </a:t>
            </a:r>
            <a:r>
              <a:rPr lang="hu-HU" altLang="hu-HU">
                <a:latin typeface="Verdana" pitchFamily="34" charset="0"/>
              </a:rPr>
              <a:t>aránya 70%-ról </a:t>
            </a:r>
            <a:r>
              <a:rPr lang="de-DE" altLang="hu-HU">
                <a:latin typeface="Verdana" pitchFamily="34" charset="0"/>
              </a:rPr>
              <a:t>30 %</a:t>
            </a:r>
            <a:r>
              <a:rPr lang="hu-HU" altLang="hu-HU">
                <a:latin typeface="Verdana" pitchFamily="34" charset="0"/>
              </a:rPr>
              <a:t>-ra csökken</a:t>
            </a:r>
            <a:endParaRPr lang="de-DE" altLang="hu-HU">
              <a:latin typeface="Verdana" pitchFamily="34" charset="0"/>
            </a:endParaRPr>
          </a:p>
        </p:txBody>
      </p:sp>
      <p:sp>
        <p:nvSpPr>
          <p:cNvPr id="244760" name="Text Box 24"/>
          <p:cNvSpPr txBox="1">
            <a:spLocks noChangeArrowheads="1"/>
          </p:cNvSpPr>
          <p:nvPr/>
        </p:nvSpPr>
        <p:spPr bwMode="auto">
          <a:xfrm>
            <a:off x="250825" y="5184775"/>
            <a:ext cx="90963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177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Tx/>
              <a:buChar char="•"/>
            </a:pPr>
            <a:r>
              <a:rPr lang="de-DE" altLang="hu-HU">
                <a:latin typeface="Verdana" pitchFamily="34" charset="0"/>
              </a:rPr>
              <a:t> </a:t>
            </a:r>
            <a:r>
              <a:rPr lang="hu-HU" altLang="hu-HU">
                <a:latin typeface="Verdana" pitchFamily="34" charset="0"/>
              </a:rPr>
              <a:t>Következmény</a:t>
            </a:r>
            <a:r>
              <a:rPr lang="de-DE" altLang="hu-HU">
                <a:latin typeface="Verdana" pitchFamily="34" charset="0"/>
              </a:rPr>
              <a:t>: Eur</a:t>
            </a:r>
            <a:r>
              <a:rPr lang="hu-HU" altLang="hu-HU">
                <a:latin typeface="Verdana" pitchFamily="34" charset="0"/>
              </a:rPr>
              <a:t>ópa</a:t>
            </a:r>
            <a:r>
              <a:rPr lang="de-DE" altLang="hu-HU">
                <a:latin typeface="Verdana" pitchFamily="34" charset="0"/>
              </a:rPr>
              <a:t> </a:t>
            </a:r>
            <a:r>
              <a:rPr lang="hu-HU" altLang="hu-HU">
                <a:latin typeface="Verdana" pitchFamily="34" charset="0"/>
              </a:rPr>
              <a:t>jelentősen emelkedő földgázigényét más 	forrásokból kell kielégítse</a:t>
            </a:r>
            <a:endParaRPr lang="de-DE" altLang="hu-HU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44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24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244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44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44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4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4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4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4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755" grpId="0"/>
      <p:bldP spid="244756" grpId="0"/>
      <p:bldP spid="244757" grpId="0"/>
      <p:bldP spid="244758" grpId="0"/>
      <p:bldP spid="244759" grpId="0"/>
      <p:bldP spid="244760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0" y="0"/>
            <a:ext cx="9144000" cy="6857999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4930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124931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5B5F82C-FA91-4C8B-8D92-FD206FAE6318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132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493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413"/>
            <a:ext cx="7056437" cy="444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5" name="Rectangle 7"/>
          <p:cNvSpPr>
            <a:spLocks noChangeArrowheads="1"/>
          </p:cNvSpPr>
          <p:nvPr/>
        </p:nvSpPr>
        <p:spPr bwMode="auto">
          <a:xfrm>
            <a:off x="828675" y="-920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hu-HU" altLang="hu-HU" sz="2300" b="1">
                <a:solidFill>
                  <a:schemeClr val="tx2"/>
                </a:solidFill>
                <a:latin typeface="Verdana" pitchFamily="34" charset="0"/>
              </a:rPr>
              <a:t>Kína kőolajfogyasztása</a:t>
            </a:r>
            <a:r>
              <a:rPr lang="de-DE" altLang="hu-HU" sz="2300" b="1">
                <a:solidFill>
                  <a:schemeClr val="tx2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124936" name="Text Box 8"/>
          <p:cNvSpPr txBox="1">
            <a:spLocks noChangeArrowheads="1"/>
          </p:cNvSpPr>
          <p:nvPr/>
        </p:nvSpPr>
        <p:spPr bwMode="auto">
          <a:xfrm>
            <a:off x="-36512" y="6610746"/>
            <a:ext cx="4005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altLang="hu-HU" sz="1200" i="1" dirty="0" err="1">
                <a:solidFill>
                  <a:schemeClr val="bg1"/>
                </a:solidFill>
              </a:rPr>
              <a:t>Sources</a:t>
            </a:r>
            <a:r>
              <a:rPr lang="de-DE" altLang="hu-HU" sz="1200" i="1" dirty="0">
                <a:solidFill>
                  <a:schemeClr val="bg1"/>
                </a:solidFill>
              </a:rPr>
              <a:t>: BGR-</a:t>
            </a:r>
            <a:r>
              <a:rPr lang="de-DE" altLang="hu-HU" sz="1200" i="1" dirty="0" err="1">
                <a:solidFill>
                  <a:schemeClr val="bg1"/>
                </a:solidFill>
              </a:rPr>
              <a:t>database</a:t>
            </a:r>
            <a:r>
              <a:rPr lang="de-DE" altLang="hu-HU" sz="1200" i="1" dirty="0">
                <a:solidFill>
                  <a:schemeClr val="bg1"/>
                </a:solidFill>
              </a:rPr>
              <a:t>, EIA 2004 (Reference </a:t>
            </a:r>
            <a:r>
              <a:rPr lang="de-DE" altLang="hu-HU" sz="1200" i="1" dirty="0" err="1">
                <a:solidFill>
                  <a:schemeClr val="bg1"/>
                </a:solidFill>
              </a:rPr>
              <a:t>Oil</a:t>
            </a:r>
            <a:r>
              <a:rPr lang="de-DE" altLang="hu-HU" sz="1200" i="1" dirty="0">
                <a:solidFill>
                  <a:schemeClr val="bg1"/>
                </a:solidFill>
              </a:rPr>
              <a:t> Price)</a:t>
            </a:r>
          </a:p>
        </p:txBody>
      </p:sp>
      <p:sp>
        <p:nvSpPr>
          <p:cNvPr id="124937" name="Text Box 9"/>
          <p:cNvSpPr txBox="1">
            <a:spLocks noChangeArrowheads="1"/>
          </p:cNvSpPr>
          <p:nvPr/>
        </p:nvSpPr>
        <p:spPr bwMode="auto">
          <a:xfrm>
            <a:off x="3786188" y="1692275"/>
            <a:ext cx="23304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altLang="hu-HU" b="1">
                <a:solidFill>
                  <a:srgbClr val="336600"/>
                </a:solidFill>
              </a:rPr>
              <a:t>2000 </a:t>
            </a:r>
            <a:r>
              <a:rPr lang="hu-HU" altLang="hu-HU" b="1">
                <a:solidFill>
                  <a:srgbClr val="336600"/>
                </a:solidFill>
              </a:rPr>
              <a:t>-</a:t>
            </a:r>
            <a:r>
              <a:rPr lang="de-DE" altLang="hu-HU" b="1">
                <a:solidFill>
                  <a:srgbClr val="336600"/>
                </a:solidFill>
              </a:rPr>
              <a:t> 2020:</a:t>
            </a:r>
          </a:p>
          <a:p>
            <a:pPr eaLnBrk="1" hangingPunct="1"/>
            <a:r>
              <a:rPr lang="hu-HU" altLang="hu-HU" b="1">
                <a:solidFill>
                  <a:srgbClr val="336600"/>
                </a:solidFill>
              </a:rPr>
              <a:t>Fogyasztás</a:t>
            </a:r>
            <a:r>
              <a:rPr lang="de-DE" altLang="hu-HU" b="1">
                <a:solidFill>
                  <a:srgbClr val="336600"/>
                </a:solidFill>
              </a:rPr>
              <a:t>    	x 2</a:t>
            </a:r>
          </a:p>
          <a:p>
            <a:pPr eaLnBrk="1" hangingPunct="1"/>
            <a:r>
              <a:rPr lang="hu-HU" altLang="hu-HU" b="1">
                <a:solidFill>
                  <a:srgbClr val="336600"/>
                </a:solidFill>
              </a:rPr>
              <a:t>Nettó import</a:t>
            </a:r>
            <a:r>
              <a:rPr lang="de-DE" altLang="hu-HU" b="1">
                <a:solidFill>
                  <a:srgbClr val="336600"/>
                </a:solidFill>
              </a:rPr>
              <a:t>	x 4</a:t>
            </a:r>
          </a:p>
        </p:txBody>
      </p:sp>
      <p:sp>
        <p:nvSpPr>
          <p:cNvPr id="124938" name="AutoShape 10"/>
          <p:cNvSpPr>
            <a:spLocks noChangeAspect="1" noChangeArrowheads="1" noTextEdit="1"/>
          </p:cNvSpPr>
          <p:nvPr/>
        </p:nvSpPr>
        <p:spPr bwMode="auto">
          <a:xfrm>
            <a:off x="7029450" y="2693988"/>
            <a:ext cx="1585913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4939" name="Rectangle 11"/>
          <p:cNvSpPr>
            <a:spLocks noChangeArrowheads="1"/>
          </p:cNvSpPr>
          <p:nvPr/>
        </p:nvSpPr>
        <p:spPr bwMode="auto">
          <a:xfrm>
            <a:off x="6761881" y="2708275"/>
            <a:ext cx="90646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200" b="1" dirty="0">
                <a:solidFill>
                  <a:schemeClr val="bg2"/>
                </a:solidFill>
              </a:rPr>
              <a:t>Net</a:t>
            </a:r>
            <a:r>
              <a:rPr lang="hu-HU" altLang="hu-HU" sz="1200" b="1" dirty="0">
                <a:solidFill>
                  <a:schemeClr val="bg2"/>
                </a:solidFill>
              </a:rPr>
              <a:t>tó i</a:t>
            </a:r>
            <a:r>
              <a:rPr lang="de-DE" altLang="hu-HU" sz="1200" b="1" dirty="0" err="1">
                <a:solidFill>
                  <a:schemeClr val="bg2"/>
                </a:solidFill>
              </a:rPr>
              <a:t>mport</a:t>
            </a:r>
            <a:endParaRPr lang="de-DE" altLang="hu-HU" sz="2400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124940" name="Rectangle 12"/>
          <p:cNvSpPr>
            <a:spLocks noChangeArrowheads="1"/>
          </p:cNvSpPr>
          <p:nvPr/>
        </p:nvSpPr>
        <p:spPr bwMode="auto">
          <a:xfrm>
            <a:off x="6924253" y="2887663"/>
            <a:ext cx="6000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200" b="1" dirty="0">
                <a:solidFill>
                  <a:schemeClr val="bg2"/>
                </a:solidFill>
              </a:rPr>
              <a:t>320</a:t>
            </a:r>
            <a:r>
              <a:rPr lang="de-DE" altLang="hu-HU" sz="1200" b="1" dirty="0">
                <a:solidFill>
                  <a:srgbClr val="FFFFFF"/>
                </a:solidFill>
              </a:rPr>
              <a:t> </a:t>
            </a:r>
            <a:r>
              <a:rPr lang="de-DE" altLang="hu-HU" sz="1200" b="1" dirty="0" err="1">
                <a:solidFill>
                  <a:schemeClr val="bg2"/>
                </a:solidFill>
              </a:rPr>
              <a:t>Mt</a:t>
            </a:r>
            <a:r>
              <a:rPr lang="de-DE" altLang="hu-HU" sz="1200" b="1" dirty="0">
                <a:solidFill>
                  <a:schemeClr val="bg2"/>
                </a:solidFill>
              </a:rPr>
              <a:t>/a</a:t>
            </a:r>
            <a:endParaRPr lang="de-DE" altLang="hu-HU" sz="2400" dirty="0">
              <a:solidFill>
                <a:schemeClr val="bg2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0" y="0"/>
            <a:ext cx="9143999" cy="6857999"/>
          </a:xfrm>
          <a:prstGeom prst="rect">
            <a:avLst/>
          </a:prstGeom>
          <a:gradFill rotWithShape="1">
            <a:gsLst>
              <a:gs pos="0">
                <a:schemeClr val="bg2"/>
              </a:gs>
              <a:gs pos="100000">
                <a:schemeClr val="folHlink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5954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125955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B44405C-2539-4D7F-8FD0-11E22D833EBC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133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5957" name="Rectangle 5"/>
          <p:cNvSpPr>
            <a:spLocks noChangeArrowheads="1"/>
          </p:cNvSpPr>
          <p:nvPr/>
        </p:nvSpPr>
        <p:spPr bwMode="auto">
          <a:xfrm>
            <a:off x="828675" y="13652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hu-HU" altLang="hu-HU" sz="2300" b="1">
                <a:solidFill>
                  <a:schemeClr val="tx2"/>
                </a:solidFill>
                <a:latin typeface="Verdana" pitchFamily="34" charset="0"/>
              </a:rPr>
              <a:t>Kőolajfogyasztás alakulása egyes régiókban és országokban</a:t>
            </a:r>
            <a:endParaRPr lang="de-DE" altLang="hu-HU" sz="2300" b="1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-36512" y="6610746"/>
            <a:ext cx="40052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de-DE" altLang="hu-HU" sz="1200" i="1" dirty="0" err="1">
                <a:solidFill>
                  <a:schemeClr val="bg1"/>
                </a:solidFill>
              </a:rPr>
              <a:t>Sources</a:t>
            </a:r>
            <a:r>
              <a:rPr lang="de-DE" altLang="hu-HU" sz="1200" i="1" dirty="0">
                <a:solidFill>
                  <a:schemeClr val="bg1"/>
                </a:solidFill>
              </a:rPr>
              <a:t>: BGR-</a:t>
            </a:r>
            <a:r>
              <a:rPr lang="de-DE" altLang="hu-HU" sz="1200" i="1" dirty="0" err="1">
                <a:solidFill>
                  <a:schemeClr val="bg1"/>
                </a:solidFill>
              </a:rPr>
              <a:t>database</a:t>
            </a:r>
            <a:r>
              <a:rPr lang="de-DE" altLang="hu-HU" sz="1200" i="1" dirty="0">
                <a:solidFill>
                  <a:schemeClr val="bg1"/>
                </a:solidFill>
              </a:rPr>
              <a:t>, EIA 2004 (Reference </a:t>
            </a:r>
            <a:r>
              <a:rPr lang="de-DE" altLang="hu-HU" sz="1200" i="1" dirty="0" err="1">
                <a:solidFill>
                  <a:schemeClr val="bg1"/>
                </a:solidFill>
              </a:rPr>
              <a:t>Oil</a:t>
            </a:r>
            <a:r>
              <a:rPr lang="de-DE" altLang="hu-HU" sz="1200" i="1" dirty="0">
                <a:solidFill>
                  <a:schemeClr val="bg1"/>
                </a:solidFill>
              </a:rPr>
              <a:t> Price)</a:t>
            </a:r>
          </a:p>
        </p:txBody>
      </p:sp>
      <p:sp>
        <p:nvSpPr>
          <p:cNvPr id="125959" name="AutoShape 7"/>
          <p:cNvSpPr>
            <a:spLocks noChangeAspect="1" noChangeArrowheads="1" noTextEdit="1"/>
          </p:cNvSpPr>
          <p:nvPr/>
        </p:nvSpPr>
        <p:spPr bwMode="auto">
          <a:xfrm>
            <a:off x="1100138" y="1301750"/>
            <a:ext cx="7345362" cy="462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5960" name="Rectangle 8"/>
          <p:cNvSpPr>
            <a:spLocks noChangeArrowheads="1"/>
          </p:cNvSpPr>
          <p:nvPr/>
        </p:nvSpPr>
        <p:spPr bwMode="auto">
          <a:xfrm>
            <a:off x="1619672" y="1674813"/>
            <a:ext cx="6815137" cy="4002087"/>
          </a:xfrm>
          <a:prstGeom prst="rect">
            <a:avLst/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5961" name="Line 9"/>
          <p:cNvSpPr>
            <a:spLocks noChangeShapeType="1"/>
          </p:cNvSpPr>
          <p:nvPr/>
        </p:nvSpPr>
        <p:spPr bwMode="auto">
          <a:xfrm>
            <a:off x="1617663" y="5676900"/>
            <a:ext cx="6815137" cy="1588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5962" name="Line 10"/>
          <p:cNvSpPr>
            <a:spLocks noChangeShapeType="1"/>
          </p:cNvSpPr>
          <p:nvPr/>
        </p:nvSpPr>
        <p:spPr bwMode="auto">
          <a:xfrm>
            <a:off x="1617663" y="5010150"/>
            <a:ext cx="6815137" cy="1588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5963" name="Line 11"/>
          <p:cNvSpPr>
            <a:spLocks noChangeShapeType="1"/>
          </p:cNvSpPr>
          <p:nvPr/>
        </p:nvSpPr>
        <p:spPr bwMode="auto">
          <a:xfrm>
            <a:off x="1617663" y="4341813"/>
            <a:ext cx="6815137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5964" name="Line 12"/>
          <p:cNvSpPr>
            <a:spLocks noChangeShapeType="1"/>
          </p:cNvSpPr>
          <p:nvPr/>
        </p:nvSpPr>
        <p:spPr bwMode="auto">
          <a:xfrm>
            <a:off x="1617663" y="3675063"/>
            <a:ext cx="6815137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5965" name="Line 13"/>
          <p:cNvSpPr>
            <a:spLocks noChangeShapeType="1"/>
          </p:cNvSpPr>
          <p:nvPr/>
        </p:nvSpPr>
        <p:spPr bwMode="auto">
          <a:xfrm>
            <a:off x="1619672" y="3008313"/>
            <a:ext cx="6815137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5966" name="Line 14"/>
          <p:cNvSpPr>
            <a:spLocks noChangeShapeType="1"/>
          </p:cNvSpPr>
          <p:nvPr/>
        </p:nvSpPr>
        <p:spPr bwMode="auto">
          <a:xfrm>
            <a:off x="1617663" y="2341563"/>
            <a:ext cx="6815137" cy="1587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5967" name="Line 15"/>
          <p:cNvSpPr>
            <a:spLocks noChangeShapeType="1"/>
          </p:cNvSpPr>
          <p:nvPr/>
        </p:nvSpPr>
        <p:spPr bwMode="auto">
          <a:xfrm>
            <a:off x="1617663" y="1674813"/>
            <a:ext cx="6815137" cy="1587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5968" name="Rectangle 16"/>
          <p:cNvSpPr>
            <a:spLocks noChangeArrowheads="1"/>
          </p:cNvSpPr>
          <p:nvPr/>
        </p:nvSpPr>
        <p:spPr bwMode="auto">
          <a:xfrm>
            <a:off x="2484438" y="2162175"/>
            <a:ext cx="184150" cy="3514725"/>
          </a:xfrm>
          <a:prstGeom prst="rect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5969" name="Rectangle 17"/>
          <p:cNvSpPr>
            <a:spLocks noChangeArrowheads="1"/>
          </p:cNvSpPr>
          <p:nvPr/>
        </p:nvSpPr>
        <p:spPr bwMode="auto">
          <a:xfrm>
            <a:off x="2479675" y="2157413"/>
            <a:ext cx="184150" cy="3514725"/>
          </a:xfrm>
          <a:prstGeom prst="rect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5970" name="Rectangle 18"/>
          <p:cNvSpPr>
            <a:spLocks noChangeArrowheads="1"/>
          </p:cNvSpPr>
          <p:nvPr/>
        </p:nvSpPr>
        <p:spPr bwMode="auto">
          <a:xfrm>
            <a:off x="3611563" y="3711575"/>
            <a:ext cx="193675" cy="1965325"/>
          </a:xfrm>
          <a:prstGeom prst="rect">
            <a:avLst/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5971" name="Rectangle 19"/>
          <p:cNvSpPr>
            <a:spLocks noChangeArrowheads="1"/>
          </p:cNvSpPr>
          <p:nvPr/>
        </p:nvSpPr>
        <p:spPr bwMode="auto">
          <a:xfrm>
            <a:off x="3616325" y="3706813"/>
            <a:ext cx="184150" cy="1965325"/>
          </a:xfrm>
          <a:prstGeom prst="rect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5972" name="Rectangle 20"/>
          <p:cNvSpPr>
            <a:spLocks noChangeArrowheads="1"/>
          </p:cNvSpPr>
          <p:nvPr/>
        </p:nvSpPr>
        <p:spPr bwMode="auto">
          <a:xfrm>
            <a:off x="4751388" y="4916488"/>
            <a:ext cx="184150" cy="755650"/>
          </a:xfrm>
          <a:prstGeom prst="rect">
            <a:avLst/>
          </a:prstGeom>
          <a:solidFill>
            <a:srgbClr val="FF0066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5973" name="Rectangle 21"/>
          <p:cNvSpPr>
            <a:spLocks noChangeArrowheads="1"/>
          </p:cNvSpPr>
          <p:nvPr/>
        </p:nvSpPr>
        <p:spPr bwMode="auto">
          <a:xfrm>
            <a:off x="5888038" y="4846638"/>
            <a:ext cx="182562" cy="825500"/>
          </a:xfrm>
          <a:prstGeom prst="rect">
            <a:avLst/>
          </a:prstGeom>
          <a:solidFill>
            <a:srgbClr val="FF0066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5974" name="Rectangle 22"/>
          <p:cNvSpPr>
            <a:spLocks noChangeArrowheads="1"/>
          </p:cNvSpPr>
          <p:nvPr/>
        </p:nvSpPr>
        <p:spPr bwMode="auto">
          <a:xfrm>
            <a:off x="7023100" y="4429125"/>
            <a:ext cx="184150" cy="1243013"/>
          </a:xfrm>
          <a:prstGeom prst="rect">
            <a:avLst/>
          </a:prstGeom>
          <a:solidFill>
            <a:srgbClr val="FF0066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5975" name="Rectangle 23"/>
          <p:cNvSpPr>
            <a:spLocks noChangeArrowheads="1"/>
          </p:cNvSpPr>
          <p:nvPr/>
        </p:nvSpPr>
        <p:spPr bwMode="auto">
          <a:xfrm>
            <a:off x="8159750" y="5084763"/>
            <a:ext cx="182563" cy="587375"/>
          </a:xfrm>
          <a:prstGeom prst="rect">
            <a:avLst/>
          </a:prstGeom>
          <a:solidFill>
            <a:srgbClr val="FF0066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5976" name="Rectangle 24"/>
          <p:cNvSpPr>
            <a:spLocks noChangeArrowheads="1"/>
          </p:cNvSpPr>
          <p:nvPr/>
        </p:nvSpPr>
        <p:spPr bwMode="auto">
          <a:xfrm>
            <a:off x="2290763" y="2655888"/>
            <a:ext cx="184150" cy="3021012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5977" name="Rectangle 25"/>
          <p:cNvSpPr>
            <a:spLocks noChangeArrowheads="1"/>
          </p:cNvSpPr>
          <p:nvPr/>
        </p:nvSpPr>
        <p:spPr bwMode="auto">
          <a:xfrm>
            <a:off x="2286000" y="2651125"/>
            <a:ext cx="184150" cy="3021013"/>
          </a:xfrm>
          <a:prstGeom prst="rect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5978" name="Rectangle 26"/>
          <p:cNvSpPr>
            <a:spLocks noChangeArrowheads="1"/>
          </p:cNvSpPr>
          <p:nvPr/>
        </p:nvSpPr>
        <p:spPr bwMode="auto">
          <a:xfrm>
            <a:off x="3417888" y="3770313"/>
            <a:ext cx="193675" cy="190658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5979" name="Rectangle 27"/>
          <p:cNvSpPr>
            <a:spLocks noChangeArrowheads="1"/>
          </p:cNvSpPr>
          <p:nvPr/>
        </p:nvSpPr>
        <p:spPr bwMode="auto">
          <a:xfrm>
            <a:off x="3422650" y="3765550"/>
            <a:ext cx="184150" cy="1906588"/>
          </a:xfrm>
          <a:prstGeom prst="rect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5980" name="Rectangle 28"/>
          <p:cNvSpPr>
            <a:spLocks noChangeArrowheads="1"/>
          </p:cNvSpPr>
          <p:nvPr/>
        </p:nvSpPr>
        <p:spPr bwMode="auto">
          <a:xfrm>
            <a:off x="4564063" y="5005388"/>
            <a:ext cx="184150" cy="671512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5981" name="Rectangle 29"/>
          <p:cNvSpPr>
            <a:spLocks noChangeArrowheads="1"/>
          </p:cNvSpPr>
          <p:nvPr/>
        </p:nvSpPr>
        <p:spPr bwMode="auto">
          <a:xfrm>
            <a:off x="4559300" y="5000625"/>
            <a:ext cx="182563" cy="671513"/>
          </a:xfrm>
          <a:prstGeom prst="rect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5982" name="Rectangle 30"/>
          <p:cNvSpPr>
            <a:spLocks noChangeArrowheads="1"/>
          </p:cNvSpPr>
          <p:nvPr/>
        </p:nvSpPr>
        <p:spPr bwMode="auto">
          <a:xfrm>
            <a:off x="5689600" y="4913313"/>
            <a:ext cx="193675" cy="76358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5983" name="Rectangle 31"/>
          <p:cNvSpPr>
            <a:spLocks noChangeArrowheads="1"/>
          </p:cNvSpPr>
          <p:nvPr/>
        </p:nvSpPr>
        <p:spPr bwMode="auto">
          <a:xfrm>
            <a:off x="5694363" y="4908550"/>
            <a:ext cx="184150" cy="763588"/>
          </a:xfrm>
          <a:prstGeom prst="rect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5984" name="Rectangle 32"/>
          <p:cNvSpPr>
            <a:spLocks noChangeArrowheads="1"/>
          </p:cNvSpPr>
          <p:nvPr/>
        </p:nvSpPr>
        <p:spPr bwMode="auto">
          <a:xfrm>
            <a:off x="6826250" y="4818063"/>
            <a:ext cx="193675" cy="85883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5985" name="Rectangle 33"/>
          <p:cNvSpPr>
            <a:spLocks noChangeArrowheads="1"/>
          </p:cNvSpPr>
          <p:nvPr/>
        </p:nvSpPr>
        <p:spPr bwMode="auto">
          <a:xfrm>
            <a:off x="6831013" y="4816475"/>
            <a:ext cx="182562" cy="855663"/>
          </a:xfrm>
          <a:prstGeom prst="rect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5986" name="Rectangle 34"/>
          <p:cNvSpPr>
            <a:spLocks noChangeArrowheads="1"/>
          </p:cNvSpPr>
          <p:nvPr/>
        </p:nvSpPr>
        <p:spPr bwMode="auto">
          <a:xfrm>
            <a:off x="7970838" y="5311775"/>
            <a:ext cx="184150" cy="365125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5987" name="Rectangle 35"/>
          <p:cNvSpPr>
            <a:spLocks noChangeArrowheads="1"/>
          </p:cNvSpPr>
          <p:nvPr/>
        </p:nvSpPr>
        <p:spPr bwMode="auto">
          <a:xfrm>
            <a:off x="7966075" y="5307013"/>
            <a:ext cx="184150" cy="365125"/>
          </a:xfrm>
          <a:prstGeom prst="rect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5988" name="Rectangle 36"/>
          <p:cNvSpPr>
            <a:spLocks noChangeArrowheads="1"/>
          </p:cNvSpPr>
          <p:nvPr/>
        </p:nvSpPr>
        <p:spPr bwMode="auto">
          <a:xfrm>
            <a:off x="2093913" y="3184525"/>
            <a:ext cx="188912" cy="2492375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5989" name="Rectangle 37"/>
          <p:cNvSpPr>
            <a:spLocks noChangeArrowheads="1"/>
          </p:cNvSpPr>
          <p:nvPr/>
        </p:nvSpPr>
        <p:spPr bwMode="auto">
          <a:xfrm>
            <a:off x="2093913" y="3179763"/>
            <a:ext cx="182562" cy="2492375"/>
          </a:xfrm>
          <a:prstGeom prst="rect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5990" name="Rectangle 38"/>
          <p:cNvSpPr>
            <a:spLocks noChangeArrowheads="1"/>
          </p:cNvSpPr>
          <p:nvPr/>
        </p:nvSpPr>
        <p:spPr bwMode="auto">
          <a:xfrm>
            <a:off x="3225800" y="3860800"/>
            <a:ext cx="193675" cy="1816100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5991" name="Rectangle 39"/>
          <p:cNvSpPr>
            <a:spLocks noChangeArrowheads="1"/>
          </p:cNvSpPr>
          <p:nvPr/>
        </p:nvSpPr>
        <p:spPr bwMode="auto">
          <a:xfrm>
            <a:off x="3230563" y="3854450"/>
            <a:ext cx="182562" cy="1817688"/>
          </a:xfrm>
          <a:prstGeom prst="rect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5992" name="Rectangle 40"/>
          <p:cNvSpPr>
            <a:spLocks noChangeArrowheads="1"/>
          </p:cNvSpPr>
          <p:nvPr/>
        </p:nvSpPr>
        <p:spPr bwMode="auto">
          <a:xfrm>
            <a:off x="4360863" y="5221288"/>
            <a:ext cx="193675" cy="455612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5993" name="Rectangle 41"/>
          <p:cNvSpPr>
            <a:spLocks noChangeArrowheads="1"/>
          </p:cNvSpPr>
          <p:nvPr/>
        </p:nvSpPr>
        <p:spPr bwMode="auto">
          <a:xfrm>
            <a:off x="4365625" y="5216525"/>
            <a:ext cx="184150" cy="455613"/>
          </a:xfrm>
          <a:prstGeom prst="rect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5994" name="Rectangle 42"/>
          <p:cNvSpPr>
            <a:spLocks noChangeArrowheads="1"/>
          </p:cNvSpPr>
          <p:nvPr/>
        </p:nvSpPr>
        <p:spPr bwMode="auto">
          <a:xfrm>
            <a:off x="5497513" y="4951413"/>
            <a:ext cx="193675" cy="725487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5995" name="Rectangle 43"/>
          <p:cNvSpPr>
            <a:spLocks noChangeArrowheads="1"/>
          </p:cNvSpPr>
          <p:nvPr/>
        </p:nvSpPr>
        <p:spPr bwMode="auto">
          <a:xfrm>
            <a:off x="5502275" y="4946650"/>
            <a:ext cx="182563" cy="725488"/>
          </a:xfrm>
          <a:prstGeom prst="rect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5996" name="Rectangle 44"/>
          <p:cNvSpPr>
            <a:spLocks noChangeArrowheads="1"/>
          </p:cNvSpPr>
          <p:nvPr/>
        </p:nvSpPr>
        <p:spPr bwMode="auto">
          <a:xfrm>
            <a:off x="6632575" y="5046663"/>
            <a:ext cx="193675" cy="630237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5997" name="Rectangle 45"/>
          <p:cNvSpPr>
            <a:spLocks noChangeArrowheads="1"/>
          </p:cNvSpPr>
          <p:nvPr/>
        </p:nvSpPr>
        <p:spPr bwMode="auto">
          <a:xfrm>
            <a:off x="6637338" y="5041900"/>
            <a:ext cx="184150" cy="630238"/>
          </a:xfrm>
          <a:prstGeom prst="rect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5998" name="Rectangle 46"/>
          <p:cNvSpPr>
            <a:spLocks noChangeArrowheads="1"/>
          </p:cNvSpPr>
          <p:nvPr/>
        </p:nvSpPr>
        <p:spPr bwMode="auto">
          <a:xfrm>
            <a:off x="7778750" y="5405438"/>
            <a:ext cx="177800" cy="271462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5999" name="Rectangle 47"/>
          <p:cNvSpPr>
            <a:spLocks noChangeArrowheads="1"/>
          </p:cNvSpPr>
          <p:nvPr/>
        </p:nvSpPr>
        <p:spPr bwMode="auto">
          <a:xfrm>
            <a:off x="7773988" y="5400675"/>
            <a:ext cx="182562" cy="271463"/>
          </a:xfrm>
          <a:prstGeom prst="rect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6000" name="Rectangle 48"/>
          <p:cNvSpPr>
            <a:spLocks noChangeArrowheads="1"/>
          </p:cNvSpPr>
          <p:nvPr/>
        </p:nvSpPr>
        <p:spPr bwMode="auto">
          <a:xfrm>
            <a:off x="1895475" y="3502025"/>
            <a:ext cx="193675" cy="2174875"/>
          </a:xfrm>
          <a:prstGeom prst="rect">
            <a:avLst/>
          </a:prstGeom>
          <a:solidFill>
            <a:srgbClr val="FF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6001" name="Rectangle 49"/>
          <p:cNvSpPr>
            <a:spLocks noChangeArrowheads="1"/>
          </p:cNvSpPr>
          <p:nvPr/>
        </p:nvSpPr>
        <p:spPr bwMode="auto">
          <a:xfrm>
            <a:off x="1900238" y="3506788"/>
            <a:ext cx="184150" cy="2165350"/>
          </a:xfrm>
          <a:prstGeom prst="rect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6002" name="Rectangle 50"/>
          <p:cNvSpPr>
            <a:spLocks noChangeArrowheads="1"/>
          </p:cNvSpPr>
          <p:nvPr/>
        </p:nvSpPr>
        <p:spPr bwMode="auto">
          <a:xfrm>
            <a:off x="3032125" y="4102100"/>
            <a:ext cx="193675" cy="1574800"/>
          </a:xfrm>
          <a:prstGeom prst="rect">
            <a:avLst/>
          </a:prstGeom>
          <a:solidFill>
            <a:srgbClr val="FF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6003" name="Rectangle 51"/>
          <p:cNvSpPr>
            <a:spLocks noChangeArrowheads="1"/>
          </p:cNvSpPr>
          <p:nvPr/>
        </p:nvSpPr>
        <p:spPr bwMode="auto">
          <a:xfrm>
            <a:off x="3036888" y="4106863"/>
            <a:ext cx="184150" cy="1565275"/>
          </a:xfrm>
          <a:prstGeom prst="rect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6004" name="Rectangle 52"/>
          <p:cNvSpPr>
            <a:spLocks noChangeArrowheads="1"/>
          </p:cNvSpPr>
          <p:nvPr/>
        </p:nvSpPr>
        <p:spPr bwMode="auto">
          <a:xfrm>
            <a:off x="4167188" y="4565650"/>
            <a:ext cx="193675" cy="1111250"/>
          </a:xfrm>
          <a:prstGeom prst="rect">
            <a:avLst/>
          </a:prstGeom>
          <a:solidFill>
            <a:srgbClr val="FF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6005" name="Rectangle 53"/>
          <p:cNvSpPr>
            <a:spLocks noChangeArrowheads="1"/>
          </p:cNvSpPr>
          <p:nvPr/>
        </p:nvSpPr>
        <p:spPr bwMode="auto">
          <a:xfrm>
            <a:off x="4171950" y="4560888"/>
            <a:ext cx="184150" cy="1111250"/>
          </a:xfrm>
          <a:prstGeom prst="rect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6006" name="Rectangle 54"/>
          <p:cNvSpPr>
            <a:spLocks noChangeArrowheads="1"/>
          </p:cNvSpPr>
          <p:nvPr/>
        </p:nvSpPr>
        <p:spPr bwMode="auto">
          <a:xfrm>
            <a:off x="5303838" y="4979988"/>
            <a:ext cx="193675" cy="696912"/>
          </a:xfrm>
          <a:prstGeom prst="rect">
            <a:avLst/>
          </a:prstGeom>
          <a:solidFill>
            <a:srgbClr val="FF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6007" name="Rectangle 55"/>
          <p:cNvSpPr>
            <a:spLocks noChangeArrowheads="1"/>
          </p:cNvSpPr>
          <p:nvPr/>
        </p:nvSpPr>
        <p:spPr bwMode="auto">
          <a:xfrm>
            <a:off x="5308600" y="4975225"/>
            <a:ext cx="184150" cy="696913"/>
          </a:xfrm>
          <a:prstGeom prst="rect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6008" name="Rectangle 56"/>
          <p:cNvSpPr>
            <a:spLocks noChangeArrowheads="1"/>
          </p:cNvSpPr>
          <p:nvPr/>
        </p:nvSpPr>
        <p:spPr bwMode="auto">
          <a:xfrm>
            <a:off x="6438900" y="5386388"/>
            <a:ext cx="193675" cy="290512"/>
          </a:xfrm>
          <a:prstGeom prst="rect">
            <a:avLst/>
          </a:prstGeom>
          <a:solidFill>
            <a:srgbClr val="FF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6009" name="Rectangle 57"/>
          <p:cNvSpPr>
            <a:spLocks noChangeArrowheads="1"/>
          </p:cNvSpPr>
          <p:nvPr/>
        </p:nvSpPr>
        <p:spPr bwMode="auto">
          <a:xfrm>
            <a:off x="6443663" y="5381625"/>
            <a:ext cx="184150" cy="290513"/>
          </a:xfrm>
          <a:prstGeom prst="rect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6010" name="Rectangle 58"/>
          <p:cNvSpPr>
            <a:spLocks noChangeArrowheads="1"/>
          </p:cNvSpPr>
          <p:nvPr/>
        </p:nvSpPr>
        <p:spPr bwMode="auto">
          <a:xfrm>
            <a:off x="7583488" y="5524500"/>
            <a:ext cx="185737" cy="152400"/>
          </a:xfrm>
          <a:prstGeom prst="rect">
            <a:avLst/>
          </a:prstGeom>
          <a:solidFill>
            <a:srgbClr val="FF9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6011" name="Rectangle 59"/>
          <p:cNvSpPr>
            <a:spLocks noChangeArrowheads="1"/>
          </p:cNvSpPr>
          <p:nvPr/>
        </p:nvSpPr>
        <p:spPr bwMode="auto">
          <a:xfrm>
            <a:off x="7580313" y="5521325"/>
            <a:ext cx="184150" cy="150813"/>
          </a:xfrm>
          <a:prstGeom prst="rect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6012" name="Rectangle 60"/>
          <p:cNvSpPr>
            <a:spLocks noChangeArrowheads="1"/>
          </p:cNvSpPr>
          <p:nvPr/>
        </p:nvSpPr>
        <p:spPr bwMode="auto">
          <a:xfrm>
            <a:off x="1712913" y="3475038"/>
            <a:ext cx="184150" cy="2201862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6013" name="Rectangle 61"/>
          <p:cNvSpPr>
            <a:spLocks noChangeArrowheads="1"/>
          </p:cNvSpPr>
          <p:nvPr/>
        </p:nvSpPr>
        <p:spPr bwMode="auto">
          <a:xfrm>
            <a:off x="1708150" y="3479800"/>
            <a:ext cx="182563" cy="2192338"/>
          </a:xfrm>
          <a:prstGeom prst="rect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6014" name="Rectangle 62"/>
          <p:cNvSpPr>
            <a:spLocks noChangeArrowheads="1"/>
          </p:cNvSpPr>
          <p:nvPr/>
        </p:nvSpPr>
        <p:spPr bwMode="auto">
          <a:xfrm>
            <a:off x="2843213" y="3862388"/>
            <a:ext cx="188912" cy="1814512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6015" name="Rectangle 63"/>
          <p:cNvSpPr>
            <a:spLocks noChangeArrowheads="1"/>
          </p:cNvSpPr>
          <p:nvPr/>
        </p:nvSpPr>
        <p:spPr bwMode="auto">
          <a:xfrm>
            <a:off x="2843213" y="3867150"/>
            <a:ext cx="184150" cy="1804988"/>
          </a:xfrm>
          <a:prstGeom prst="rect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6016" name="Rectangle 64"/>
          <p:cNvSpPr>
            <a:spLocks noChangeArrowheads="1"/>
          </p:cNvSpPr>
          <p:nvPr/>
        </p:nvSpPr>
        <p:spPr bwMode="auto">
          <a:xfrm>
            <a:off x="3984625" y="4471988"/>
            <a:ext cx="184150" cy="1204912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6017" name="Rectangle 65"/>
          <p:cNvSpPr>
            <a:spLocks noChangeArrowheads="1"/>
          </p:cNvSpPr>
          <p:nvPr/>
        </p:nvSpPr>
        <p:spPr bwMode="auto">
          <a:xfrm>
            <a:off x="3979863" y="4467225"/>
            <a:ext cx="182562" cy="1204913"/>
          </a:xfrm>
          <a:prstGeom prst="rect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6018" name="Rectangle 66"/>
          <p:cNvSpPr>
            <a:spLocks noChangeArrowheads="1"/>
          </p:cNvSpPr>
          <p:nvPr/>
        </p:nvSpPr>
        <p:spPr bwMode="auto">
          <a:xfrm>
            <a:off x="5116513" y="5030788"/>
            <a:ext cx="184150" cy="646112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6019" name="Rectangle 67"/>
          <p:cNvSpPr>
            <a:spLocks noChangeArrowheads="1"/>
          </p:cNvSpPr>
          <p:nvPr/>
        </p:nvSpPr>
        <p:spPr bwMode="auto">
          <a:xfrm>
            <a:off x="5114925" y="5027613"/>
            <a:ext cx="184150" cy="644525"/>
          </a:xfrm>
          <a:prstGeom prst="rect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6020" name="Rectangle 68"/>
          <p:cNvSpPr>
            <a:spLocks noChangeArrowheads="1"/>
          </p:cNvSpPr>
          <p:nvPr/>
        </p:nvSpPr>
        <p:spPr bwMode="auto">
          <a:xfrm>
            <a:off x="6246813" y="5446713"/>
            <a:ext cx="193675" cy="230187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6021" name="Rectangle 69"/>
          <p:cNvSpPr>
            <a:spLocks noChangeArrowheads="1"/>
          </p:cNvSpPr>
          <p:nvPr/>
        </p:nvSpPr>
        <p:spPr bwMode="auto">
          <a:xfrm>
            <a:off x="6251575" y="5441950"/>
            <a:ext cx="182563" cy="230188"/>
          </a:xfrm>
          <a:prstGeom prst="rect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6022" name="Rectangle 70"/>
          <p:cNvSpPr>
            <a:spLocks noChangeArrowheads="1"/>
          </p:cNvSpPr>
          <p:nvPr/>
        </p:nvSpPr>
        <p:spPr bwMode="auto">
          <a:xfrm>
            <a:off x="7388225" y="5600700"/>
            <a:ext cx="187325" cy="7620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6023" name="Rectangle 71"/>
          <p:cNvSpPr>
            <a:spLocks noChangeArrowheads="1"/>
          </p:cNvSpPr>
          <p:nvPr/>
        </p:nvSpPr>
        <p:spPr bwMode="auto">
          <a:xfrm>
            <a:off x="7386638" y="5600700"/>
            <a:ext cx="184150" cy="71438"/>
          </a:xfrm>
          <a:prstGeom prst="rect">
            <a:avLst/>
          </a:prstGeom>
          <a:noFill/>
          <a:ln w="11113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6024" name="Line 72"/>
          <p:cNvSpPr>
            <a:spLocks noChangeShapeType="1"/>
          </p:cNvSpPr>
          <p:nvPr/>
        </p:nvSpPr>
        <p:spPr bwMode="auto">
          <a:xfrm>
            <a:off x="1516063" y="5676900"/>
            <a:ext cx="1016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6025" name="Line 73"/>
          <p:cNvSpPr>
            <a:spLocks noChangeShapeType="1"/>
          </p:cNvSpPr>
          <p:nvPr/>
        </p:nvSpPr>
        <p:spPr bwMode="auto">
          <a:xfrm>
            <a:off x="1516063" y="5010150"/>
            <a:ext cx="1016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6026" name="Line 74"/>
          <p:cNvSpPr>
            <a:spLocks noChangeShapeType="1"/>
          </p:cNvSpPr>
          <p:nvPr/>
        </p:nvSpPr>
        <p:spPr bwMode="auto">
          <a:xfrm>
            <a:off x="1516063" y="4341813"/>
            <a:ext cx="1016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6027" name="Line 75"/>
          <p:cNvSpPr>
            <a:spLocks noChangeShapeType="1"/>
          </p:cNvSpPr>
          <p:nvPr/>
        </p:nvSpPr>
        <p:spPr bwMode="auto">
          <a:xfrm>
            <a:off x="1516063" y="3675063"/>
            <a:ext cx="1016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6028" name="Line 76"/>
          <p:cNvSpPr>
            <a:spLocks noChangeShapeType="1"/>
          </p:cNvSpPr>
          <p:nvPr/>
        </p:nvSpPr>
        <p:spPr bwMode="auto">
          <a:xfrm>
            <a:off x="1516063" y="3008313"/>
            <a:ext cx="1016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6029" name="Line 77"/>
          <p:cNvSpPr>
            <a:spLocks noChangeShapeType="1"/>
          </p:cNvSpPr>
          <p:nvPr/>
        </p:nvSpPr>
        <p:spPr bwMode="auto">
          <a:xfrm>
            <a:off x="1516063" y="2341563"/>
            <a:ext cx="1016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6030" name="Line 78"/>
          <p:cNvSpPr>
            <a:spLocks noChangeShapeType="1"/>
          </p:cNvSpPr>
          <p:nvPr/>
        </p:nvSpPr>
        <p:spPr bwMode="auto">
          <a:xfrm>
            <a:off x="1516063" y="1674813"/>
            <a:ext cx="1016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6031" name="Line 79"/>
          <p:cNvSpPr>
            <a:spLocks noChangeShapeType="1"/>
          </p:cNvSpPr>
          <p:nvPr/>
        </p:nvSpPr>
        <p:spPr bwMode="auto">
          <a:xfrm>
            <a:off x="1617663" y="5676900"/>
            <a:ext cx="6815137" cy="1588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6032" name="Line 80"/>
          <p:cNvSpPr>
            <a:spLocks noChangeShapeType="1"/>
          </p:cNvSpPr>
          <p:nvPr/>
        </p:nvSpPr>
        <p:spPr bwMode="auto">
          <a:xfrm flipV="1">
            <a:off x="8432800" y="1674813"/>
            <a:ext cx="1588" cy="40020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6033" name="Line 81"/>
          <p:cNvSpPr>
            <a:spLocks noChangeShapeType="1"/>
          </p:cNvSpPr>
          <p:nvPr/>
        </p:nvSpPr>
        <p:spPr bwMode="auto">
          <a:xfrm flipH="1">
            <a:off x="1617663" y="1674813"/>
            <a:ext cx="6815137" cy="15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6034" name="Line 82"/>
          <p:cNvSpPr>
            <a:spLocks noChangeShapeType="1"/>
          </p:cNvSpPr>
          <p:nvPr/>
        </p:nvSpPr>
        <p:spPr bwMode="auto">
          <a:xfrm>
            <a:off x="1617663" y="1674813"/>
            <a:ext cx="1587" cy="4002087"/>
          </a:xfrm>
          <a:prstGeom prst="line">
            <a:avLst/>
          </a:prstGeom>
          <a:noFill/>
          <a:ln w="11113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6035" name="Rectangle 83"/>
          <p:cNvSpPr>
            <a:spLocks noChangeArrowheads="1"/>
          </p:cNvSpPr>
          <p:nvPr/>
        </p:nvSpPr>
        <p:spPr bwMode="auto">
          <a:xfrm>
            <a:off x="1976438" y="5781675"/>
            <a:ext cx="3762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400" b="1">
                <a:solidFill>
                  <a:srgbClr val="000000"/>
                </a:solidFill>
              </a:rPr>
              <a:t>USA</a:t>
            </a:r>
            <a:endParaRPr lang="de-DE" altLang="hu-HU" sz="1400">
              <a:latin typeface="Times New Roman" pitchFamily="18" charset="0"/>
            </a:endParaRPr>
          </a:p>
        </p:txBody>
      </p:sp>
      <p:sp>
        <p:nvSpPr>
          <p:cNvPr id="126036" name="Rectangle 84"/>
          <p:cNvSpPr>
            <a:spLocks noChangeArrowheads="1"/>
          </p:cNvSpPr>
          <p:nvPr/>
        </p:nvSpPr>
        <p:spPr bwMode="auto">
          <a:xfrm>
            <a:off x="2633663" y="5781675"/>
            <a:ext cx="12604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z="1400" b="1">
                <a:solidFill>
                  <a:srgbClr val="000000"/>
                </a:solidFill>
              </a:rPr>
              <a:t>Nyugat</a:t>
            </a:r>
            <a:r>
              <a:rPr lang="de-DE" altLang="hu-HU" sz="1400" b="1">
                <a:solidFill>
                  <a:srgbClr val="000000"/>
                </a:solidFill>
              </a:rPr>
              <a:t> Eur</a:t>
            </a:r>
            <a:r>
              <a:rPr lang="hu-HU" altLang="hu-HU" sz="1400" b="1">
                <a:solidFill>
                  <a:srgbClr val="000000"/>
                </a:solidFill>
              </a:rPr>
              <a:t>ópa</a:t>
            </a:r>
            <a:endParaRPr lang="de-DE" altLang="hu-HU" sz="1400">
              <a:latin typeface="Times New Roman" pitchFamily="18" charset="0"/>
            </a:endParaRPr>
          </a:p>
        </p:txBody>
      </p:sp>
      <p:sp>
        <p:nvSpPr>
          <p:cNvPr id="126037" name="Rectangle 85"/>
          <p:cNvSpPr>
            <a:spLocks noChangeArrowheads="1"/>
          </p:cNvSpPr>
          <p:nvPr/>
        </p:nvSpPr>
        <p:spPr bwMode="auto">
          <a:xfrm>
            <a:off x="4144963" y="5781675"/>
            <a:ext cx="10953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z="1400" b="1">
                <a:solidFill>
                  <a:srgbClr val="000000"/>
                </a:solidFill>
              </a:rPr>
              <a:t>SzU/Orosz o.</a:t>
            </a:r>
            <a:endParaRPr lang="de-DE" altLang="hu-HU" sz="1400">
              <a:latin typeface="Times New Roman" pitchFamily="18" charset="0"/>
            </a:endParaRPr>
          </a:p>
        </p:txBody>
      </p:sp>
      <p:sp>
        <p:nvSpPr>
          <p:cNvPr id="126038" name="Rectangle 86"/>
          <p:cNvSpPr>
            <a:spLocks noChangeArrowheads="1"/>
          </p:cNvSpPr>
          <p:nvPr/>
        </p:nvSpPr>
        <p:spPr bwMode="auto">
          <a:xfrm>
            <a:off x="5335588" y="5781675"/>
            <a:ext cx="5111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400" b="1">
                <a:solidFill>
                  <a:srgbClr val="000000"/>
                </a:solidFill>
              </a:rPr>
              <a:t>Jap</a:t>
            </a:r>
            <a:r>
              <a:rPr lang="hu-HU" altLang="hu-HU" sz="1400" b="1">
                <a:solidFill>
                  <a:srgbClr val="000000"/>
                </a:solidFill>
              </a:rPr>
              <a:t>á</a:t>
            </a:r>
            <a:r>
              <a:rPr lang="de-DE" altLang="hu-HU" sz="1400" b="1">
                <a:solidFill>
                  <a:srgbClr val="000000"/>
                </a:solidFill>
              </a:rPr>
              <a:t>n</a:t>
            </a:r>
            <a:endParaRPr lang="de-DE" altLang="hu-HU" sz="1400">
              <a:latin typeface="Times New Roman" pitchFamily="18" charset="0"/>
            </a:endParaRPr>
          </a:p>
        </p:txBody>
      </p:sp>
      <p:sp>
        <p:nvSpPr>
          <p:cNvPr id="126039" name="Rectangle 87"/>
          <p:cNvSpPr>
            <a:spLocks noChangeArrowheads="1"/>
          </p:cNvSpPr>
          <p:nvPr/>
        </p:nvSpPr>
        <p:spPr bwMode="auto">
          <a:xfrm>
            <a:off x="6486525" y="5781675"/>
            <a:ext cx="3841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z="1400" b="1">
                <a:solidFill>
                  <a:srgbClr val="000000"/>
                </a:solidFill>
              </a:rPr>
              <a:t>Kí</a:t>
            </a:r>
            <a:r>
              <a:rPr lang="de-DE" altLang="hu-HU" sz="1400" b="1">
                <a:solidFill>
                  <a:srgbClr val="000000"/>
                </a:solidFill>
              </a:rPr>
              <a:t>na</a:t>
            </a:r>
            <a:endParaRPr lang="de-DE" altLang="hu-HU" sz="1400">
              <a:latin typeface="Times New Roman" pitchFamily="18" charset="0"/>
            </a:endParaRPr>
          </a:p>
        </p:txBody>
      </p:sp>
      <p:sp>
        <p:nvSpPr>
          <p:cNvPr id="126040" name="Rectangle 88"/>
          <p:cNvSpPr>
            <a:spLocks noChangeArrowheads="1"/>
          </p:cNvSpPr>
          <p:nvPr/>
        </p:nvSpPr>
        <p:spPr bwMode="auto">
          <a:xfrm>
            <a:off x="7672388" y="5781675"/>
            <a:ext cx="4127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400" b="1">
                <a:solidFill>
                  <a:srgbClr val="000000"/>
                </a:solidFill>
              </a:rPr>
              <a:t>India</a:t>
            </a:r>
            <a:endParaRPr lang="de-DE" altLang="hu-HU" sz="1400">
              <a:latin typeface="Times New Roman" pitchFamily="18" charset="0"/>
            </a:endParaRPr>
          </a:p>
        </p:txBody>
      </p:sp>
      <p:sp>
        <p:nvSpPr>
          <p:cNvPr id="126041" name="Rectangle 89"/>
          <p:cNvSpPr>
            <a:spLocks noChangeArrowheads="1"/>
          </p:cNvSpPr>
          <p:nvPr/>
        </p:nvSpPr>
        <p:spPr bwMode="auto">
          <a:xfrm>
            <a:off x="1322388" y="5586413"/>
            <a:ext cx="9207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300" b="1">
                <a:solidFill>
                  <a:srgbClr val="000000"/>
                </a:solidFill>
              </a:rPr>
              <a:t>0</a:t>
            </a:r>
            <a:endParaRPr lang="de-DE" altLang="hu-HU" sz="2400">
              <a:latin typeface="Times New Roman" pitchFamily="18" charset="0"/>
            </a:endParaRPr>
          </a:p>
        </p:txBody>
      </p:sp>
      <p:sp>
        <p:nvSpPr>
          <p:cNvPr id="126042" name="Rectangle 90"/>
          <p:cNvSpPr>
            <a:spLocks noChangeArrowheads="1"/>
          </p:cNvSpPr>
          <p:nvPr/>
        </p:nvSpPr>
        <p:spPr bwMode="auto">
          <a:xfrm>
            <a:off x="1322388" y="4918075"/>
            <a:ext cx="920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300" b="1">
                <a:solidFill>
                  <a:srgbClr val="000000"/>
                </a:solidFill>
              </a:rPr>
              <a:t>5</a:t>
            </a:r>
            <a:endParaRPr lang="de-DE" altLang="hu-HU" sz="2400">
              <a:latin typeface="Times New Roman" pitchFamily="18" charset="0"/>
            </a:endParaRPr>
          </a:p>
        </p:txBody>
      </p:sp>
      <p:sp>
        <p:nvSpPr>
          <p:cNvPr id="126043" name="Rectangle 91"/>
          <p:cNvSpPr>
            <a:spLocks noChangeArrowheads="1"/>
          </p:cNvSpPr>
          <p:nvPr/>
        </p:nvSpPr>
        <p:spPr bwMode="auto">
          <a:xfrm>
            <a:off x="1230313" y="4251325"/>
            <a:ext cx="1841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300" b="1">
                <a:solidFill>
                  <a:srgbClr val="000000"/>
                </a:solidFill>
              </a:rPr>
              <a:t>10</a:t>
            </a:r>
            <a:endParaRPr lang="de-DE" altLang="hu-HU" sz="2400">
              <a:latin typeface="Times New Roman" pitchFamily="18" charset="0"/>
            </a:endParaRPr>
          </a:p>
        </p:txBody>
      </p:sp>
      <p:sp>
        <p:nvSpPr>
          <p:cNvPr id="126044" name="Rectangle 92"/>
          <p:cNvSpPr>
            <a:spLocks noChangeArrowheads="1"/>
          </p:cNvSpPr>
          <p:nvPr/>
        </p:nvSpPr>
        <p:spPr bwMode="auto">
          <a:xfrm>
            <a:off x="1230313" y="3584575"/>
            <a:ext cx="1841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300" b="1">
                <a:solidFill>
                  <a:srgbClr val="000000"/>
                </a:solidFill>
              </a:rPr>
              <a:t>15</a:t>
            </a:r>
            <a:endParaRPr lang="de-DE" altLang="hu-HU" sz="2400">
              <a:latin typeface="Times New Roman" pitchFamily="18" charset="0"/>
            </a:endParaRPr>
          </a:p>
        </p:txBody>
      </p:sp>
      <p:sp>
        <p:nvSpPr>
          <p:cNvPr id="126045" name="Rectangle 93"/>
          <p:cNvSpPr>
            <a:spLocks noChangeArrowheads="1"/>
          </p:cNvSpPr>
          <p:nvPr/>
        </p:nvSpPr>
        <p:spPr bwMode="auto">
          <a:xfrm>
            <a:off x="1230313" y="2917825"/>
            <a:ext cx="1841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300" b="1">
                <a:solidFill>
                  <a:srgbClr val="000000"/>
                </a:solidFill>
              </a:rPr>
              <a:t>20</a:t>
            </a:r>
            <a:endParaRPr lang="de-DE" altLang="hu-HU" sz="2400">
              <a:latin typeface="Times New Roman" pitchFamily="18" charset="0"/>
            </a:endParaRPr>
          </a:p>
        </p:txBody>
      </p:sp>
      <p:sp>
        <p:nvSpPr>
          <p:cNvPr id="126046" name="Rectangle 94"/>
          <p:cNvSpPr>
            <a:spLocks noChangeArrowheads="1"/>
          </p:cNvSpPr>
          <p:nvPr/>
        </p:nvSpPr>
        <p:spPr bwMode="auto">
          <a:xfrm>
            <a:off x="1230313" y="2251075"/>
            <a:ext cx="1841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300" b="1">
                <a:solidFill>
                  <a:srgbClr val="000000"/>
                </a:solidFill>
              </a:rPr>
              <a:t>25</a:t>
            </a:r>
            <a:endParaRPr lang="de-DE" altLang="hu-HU" sz="2400">
              <a:latin typeface="Times New Roman" pitchFamily="18" charset="0"/>
            </a:endParaRPr>
          </a:p>
        </p:txBody>
      </p:sp>
      <p:sp>
        <p:nvSpPr>
          <p:cNvPr id="126047" name="Rectangle 95"/>
          <p:cNvSpPr>
            <a:spLocks noChangeArrowheads="1"/>
          </p:cNvSpPr>
          <p:nvPr/>
        </p:nvSpPr>
        <p:spPr bwMode="auto">
          <a:xfrm>
            <a:off x="1230313" y="1584325"/>
            <a:ext cx="1841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300" b="1">
                <a:solidFill>
                  <a:srgbClr val="000000"/>
                </a:solidFill>
              </a:rPr>
              <a:t>30</a:t>
            </a:r>
            <a:endParaRPr lang="de-DE" altLang="hu-HU" sz="2400">
              <a:latin typeface="Times New Roman" pitchFamily="18" charset="0"/>
            </a:endParaRPr>
          </a:p>
        </p:txBody>
      </p:sp>
      <p:sp>
        <p:nvSpPr>
          <p:cNvPr id="246880" name="Rectangle 96"/>
          <p:cNvSpPr>
            <a:spLocks noChangeArrowheads="1"/>
          </p:cNvSpPr>
          <p:nvPr/>
        </p:nvSpPr>
        <p:spPr bwMode="auto">
          <a:xfrm>
            <a:off x="3792538" y="1822450"/>
            <a:ext cx="4378325" cy="865188"/>
          </a:xfrm>
          <a:prstGeom prst="rect">
            <a:avLst/>
          </a:prstGeom>
          <a:solidFill>
            <a:schemeClr val="bg1"/>
          </a:solidFill>
          <a:ln w="11113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hu-HU">
              <a:latin typeface="Arial" charset="0"/>
            </a:endParaRPr>
          </a:p>
        </p:txBody>
      </p:sp>
      <p:sp>
        <p:nvSpPr>
          <p:cNvPr id="126049" name="Rectangle 97"/>
          <p:cNvSpPr>
            <a:spLocks noChangeArrowheads="1"/>
          </p:cNvSpPr>
          <p:nvPr/>
        </p:nvSpPr>
        <p:spPr bwMode="auto">
          <a:xfrm>
            <a:off x="4106863" y="1933575"/>
            <a:ext cx="4254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500" b="1">
                <a:solidFill>
                  <a:srgbClr val="000000"/>
                </a:solidFill>
              </a:rPr>
              <a:t>1980</a:t>
            </a:r>
            <a:endParaRPr lang="de-DE" altLang="hu-HU" sz="2400" b="1">
              <a:latin typeface="Times New Roman" pitchFamily="18" charset="0"/>
            </a:endParaRPr>
          </a:p>
        </p:txBody>
      </p:sp>
      <p:sp>
        <p:nvSpPr>
          <p:cNvPr id="126050" name="Rectangle 98"/>
          <p:cNvSpPr>
            <a:spLocks noChangeArrowheads="1"/>
          </p:cNvSpPr>
          <p:nvPr/>
        </p:nvSpPr>
        <p:spPr bwMode="auto">
          <a:xfrm>
            <a:off x="3932238" y="2005013"/>
            <a:ext cx="152400" cy="98425"/>
          </a:xfrm>
          <a:prstGeom prst="rect">
            <a:avLst/>
          </a:prstGeom>
          <a:solidFill>
            <a:srgbClr val="FFCC99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6051" name="Rectangle 99"/>
          <p:cNvSpPr>
            <a:spLocks noChangeArrowheads="1"/>
          </p:cNvSpPr>
          <p:nvPr/>
        </p:nvSpPr>
        <p:spPr bwMode="auto">
          <a:xfrm>
            <a:off x="5011738" y="1931988"/>
            <a:ext cx="4254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500" b="1">
                <a:solidFill>
                  <a:srgbClr val="000000"/>
                </a:solidFill>
              </a:rPr>
              <a:t>1990</a:t>
            </a:r>
            <a:endParaRPr lang="de-DE" altLang="hu-HU" sz="2400" b="1">
              <a:latin typeface="Times New Roman" pitchFamily="18" charset="0"/>
            </a:endParaRPr>
          </a:p>
        </p:txBody>
      </p:sp>
      <p:sp>
        <p:nvSpPr>
          <p:cNvPr id="126052" name="Rectangle 100"/>
          <p:cNvSpPr>
            <a:spLocks noChangeArrowheads="1"/>
          </p:cNvSpPr>
          <p:nvPr/>
        </p:nvSpPr>
        <p:spPr bwMode="auto">
          <a:xfrm>
            <a:off x="4837113" y="2005013"/>
            <a:ext cx="152400" cy="96837"/>
          </a:xfrm>
          <a:prstGeom prst="rect">
            <a:avLst/>
          </a:prstGeom>
          <a:solidFill>
            <a:srgbClr val="FF9966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6053" name="Rectangle 101"/>
          <p:cNvSpPr>
            <a:spLocks noChangeArrowheads="1"/>
          </p:cNvSpPr>
          <p:nvPr/>
        </p:nvSpPr>
        <p:spPr bwMode="auto">
          <a:xfrm>
            <a:off x="5889625" y="1931988"/>
            <a:ext cx="4254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500" b="1">
                <a:solidFill>
                  <a:srgbClr val="000000"/>
                </a:solidFill>
              </a:rPr>
              <a:t>2000</a:t>
            </a:r>
            <a:endParaRPr lang="de-DE" altLang="hu-HU" sz="2400" b="1">
              <a:latin typeface="Times New Roman" pitchFamily="18" charset="0"/>
            </a:endParaRPr>
          </a:p>
        </p:txBody>
      </p:sp>
      <p:sp>
        <p:nvSpPr>
          <p:cNvPr id="126054" name="Rectangle 102"/>
          <p:cNvSpPr>
            <a:spLocks noChangeArrowheads="1"/>
          </p:cNvSpPr>
          <p:nvPr/>
        </p:nvSpPr>
        <p:spPr bwMode="auto">
          <a:xfrm>
            <a:off x="5711825" y="2003425"/>
            <a:ext cx="152400" cy="96838"/>
          </a:xfrm>
          <a:prstGeom prst="rect">
            <a:avLst/>
          </a:prstGeom>
          <a:solidFill>
            <a:srgbClr val="FF6600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6055" name="Rectangle 103"/>
          <p:cNvSpPr>
            <a:spLocks noChangeArrowheads="1"/>
          </p:cNvSpPr>
          <p:nvPr/>
        </p:nvSpPr>
        <p:spPr bwMode="auto">
          <a:xfrm>
            <a:off x="6762750" y="1931988"/>
            <a:ext cx="4254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500" b="1">
                <a:solidFill>
                  <a:srgbClr val="000000"/>
                </a:solidFill>
              </a:rPr>
              <a:t>2010</a:t>
            </a:r>
            <a:endParaRPr lang="de-DE" altLang="hu-HU" sz="2400" b="1">
              <a:latin typeface="Times New Roman" pitchFamily="18" charset="0"/>
            </a:endParaRPr>
          </a:p>
        </p:txBody>
      </p:sp>
      <p:sp>
        <p:nvSpPr>
          <p:cNvPr id="126056" name="Rectangle 104"/>
          <p:cNvSpPr>
            <a:spLocks noChangeArrowheads="1"/>
          </p:cNvSpPr>
          <p:nvPr/>
        </p:nvSpPr>
        <p:spPr bwMode="auto">
          <a:xfrm>
            <a:off x="6581775" y="2001838"/>
            <a:ext cx="152400" cy="98425"/>
          </a:xfrm>
          <a:prstGeom prst="rect">
            <a:avLst/>
          </a:prstGeom>
          <a:solidFill>
            <a:srgbClr val="FF3300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6057" name="Rectangle 105"/>
          <p:cNvSpPr>
            <a:spLocks noChangeArrowheads="1"/>
          </p:cNvSpPr>
          <p:nvPr/>
        </p:nvSpPr>
        <p:spPr bwMode="auto">
          <a:xfrm>
            <a:off x="7639050" y="1933575"/>
            <a:ext cx="4254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500" b="1">
                <a:solidFill>
                  <a:srgbClr val="000000"/>
                </a:solidFill>
              </a:rPr>
              <a:t>2020</a:t>
            </a:r>
            <a:endParaRPr lang="de-DE" altLang="hu-HU" sz="2400" b="1">
              <a:latin typeface="Times New Roman" pitchFamily="18" charset="0"/>
            </a:endParaRPr>
          </a:p>
        </p:txBody>
      </p:sp>
      <p:sp>
        <p:nvSpPr>
          <p:cNvPr id="126058" name="Rectangle 106"/>
          <p:cNvSpPr>
            <a:spLocks noChangeArrowheads="1"/>
          </p:cNvSpPr>
          <p:nvPr/>
        </p:nvSpPr>
        <p:spPr bwMode="auto">
          <a:xfrm>
            <a:off x="7458075" y="2005013"/>
            <a:ext cx="152400" cy="98425"/>
          </a:xfrm>
          <a:prstGeom prst="rect">
            <a:avLst/>
          </a:prstGeom>
          <a:solidFill>
            <a:srgbClr val="FF0066"/>
          </a:solidFill>
          <a:ln w="11113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26059" name="Rectangle 107"/>
          <p:cNvSpPr>
            <a:spLocks noChangeArrowheads="1"/>
          </p:cNvSpPr>
          <p:nvPr/>
        </p:nvSpPr>
        <p:spPr bwMode="auto">
          <a:xfrm>
            <a:off x="1122363" y="1304925"/>
            <a:ext cx="4127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400" b="1">
                <a:solidFill>
                  <a:srgbClr val="000000"/>
                </a:solidFill>
              </a:rPr>
              <a:t>Mb/d</a:t>
            </a:r>
            <a:endParaRPr lang="de-DE" altLang="hu-HU" sz="1400" b="1">
              <a:latin typeface="Times New Roman" pitchFamily="18" charset="0"/>
            </a:endParaRPr>
          </a:p>
        </p:txBody>
      </p:sp>
      <p:sp>
        <p:nvSpPr>
          <p:cNvPr id="246892" name="Oval 108"/>
          <p:cNvSpPr>
            <a:spLocks noChangeArrowheads="1"/>
          </p:cNvSpPr>
          <p:nvPr/>
        </p:nvSpPr>
        <p:spPr bwMode="auto">
          <a:xfrm>
            <a:off x="1685925" y="1685925"/>
            <a:ext cx="942975" cy="457200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de-DE" sz="1600" b="1">
                <a:latin typeface="Verdana" pitchFamily="34" charset="0"/>
              </a:rPr>
              <a:t>285m</a:t>
            </a:r>
          </a:p>
        </p:txBody>
      </p:sp>
      <p:sp>
        <p:nvSpPr>
          <p:cNvPr id="246893" name="Oval 109"/>
          <p:cNvSpPr>
            <a:spLocks noChangeArrowheads="1"/>
          </p:cNvSpPr>
          <p:nvPr/>
        </p:nvSpPr>
        <p:spPr bwMode="auto">
          <a:xfrm>
            <a:off x="5064125" y="4302125"/>
            <a:ext cx="942975" cy="457200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de-DE" sz="1600" b="1">
                <a:latin typeface="Verdana" pitchFamily="34" charset="0"/>
              </a:rPr>
              <a:t>127m</a:t>
            </a:r>
          </a:p>
        </p:txBody>
      </p:sp>
      <p:sp>
        <p:nvSpPr>
          <p:cNvPr id="246894" name="Oval 110"/>
          <p:cNvSpPr>
            <a:spLocks noChangeArrowheads="1"/>
          </p:cNvSpPr>
          <p:nvPr/>
        </p:nvSpPr>
        <p:spPr bwMode="auto">
          <a:xfrm>
            <a:off x="6369050" y="3825875"/>
            <a:ext cx="942975" cy="457200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de-DE" sz="1600" b="1">
                <a:latin typeface="Verdana" pitchFamily="34" charset="0"/>
              </a:rPr>
              <a:t>1271m</a:t>
            </a:r>
          </a:p>
        </p:txBody>
      </p:sp>
      <p:sp>
        <p:nvSpPr>
          <p:cNvPr id="246895" name="Oval 111"/>
          <p:cNvSpPr>
            <a:spLocks noChangeArrowheads="1"/>
          </p:cNvSpPr>
          <p:nvPr/>
        </p:nvSpPr>
        <p:spPr bwMode="auto">
          <a:xfrm>
            <a:off x="7464425" y="4505325"/>
            <a:ext cx="942975" cy="457200"/>
          </a:xfrm>
          <a:prstGeom prst="ellipse">
            <a:avLst/>
          </a:prstGeom>
          <a:solidFill>
            <a:srgbClr val="FFFFCC"/>
          </a:solidFill>
          <a:ln w="9525">
            <a:solidFill>
              <a:schemeClr val="folHlink"/>
            </a:solidFill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r>
              <a:rPr lang="de-DE" sz="1600" b="1">
                <a:latin typeface="Verdana" pitchFamily="34" charset="0"/>
              </a:rPr>
              <a:t>1032m</a:t>
            </a:r>
          </a:p>
        </p:txBody>
      </p:sp>
      <p:grpSp>
        <p:nvGrpSpPr>
          <p:cNvPr id="2" name="Group 112"/>
          <p:cNvGrpSpPr>
            <a:grpSpLocks/>
          </p:cNvGrpSpPr>
          <p:nvPr/>
        </p:nvGrpSpPr>
        <p:grpSpPr bwMode="auto">
          <a:xfrm>
            <a:off x="4533900" y="2257425"/>
            <a:ext cx="2836863" cy="336550"/>
            <a:chOff x="2856" y="1422"/>
            <a:chExt cx="1787" cy="212"/>
          </a:xfrm>
        </p:grpSpPr>
        <p:sp>
          <p:nvSpPr>
            <p:cNvPr id="246897" name="Oval 113"/>
            <p:cNvSpPr>
              <a:spLocks noChangeArrowheads="1"/>
            </p:cNvSpPr>
            <p:nvPr/>
          </p:nvSpPr>
          <p:spPr bwMode="auto">
            <a:xfrm>
              <a:off x="2856" y="1422"/>
              <a:ext cx="470" cy="212"/>
            </a:xfrm>
            <a:prstGeom prst="ellipse">
              <a:avLst/>
            </a:prstGeom>
            <a:solidFill>
              <a:srgbClr val="FFFFCC"/>
            </a:solidFill>
            <a:ln w="9525">
              <a:solidFill>
                <a:schemeClr val="folHlink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 eaLnBrk="0" hangingPunct="0">
                <a:defRPr/>
              </a:pPr>
              <a:r>
                <a:rPr lang="de-DE" sz="1400" b="1">
                  <a:latin typeface="Verdana" pitchFamily="34" charset="0"/>
                </a:rPr>
                <a:t>285m</a:t>
              </a:r>
            </a:p>
          </p:txBody>
        </p:sp>
        <p:sp>
          <p:nvSpPr>
            <p:cNvPr id="126066" name="Text Box 114"/>
            <p:cNvSpPr txBox="1">
              <a:spLocks noChangeArrowheads="1"/>
            </p:cNvSpPr>
            <p:nvPr/>
          </p:nvSpPr>
          <p:spPr bwMode="auto">
            <a:xfrm>
              <a:off x="3350" y="1460"/>
              <a:ext cx="129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hu-HU" altLang="hu-HU" sz="1000" b="1">
                  <a:latin typeface="Verdana" pitchFamily="34" charset="0"/>
                </a:rPr>
                <a:t>Lakosság, millió fő</a:t>
              </a:r>
              <a:r>
                <a:rPr lang="de-DE" altLang="hu-HU" sz="1000" b="1">
                  <a:latin typeface="Verdana" pitchFamily="34" charset="0"/>
                </a:rPr>
                <a:t> (2001)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6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6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46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46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892" grpId="0" animBg="1"/>
      <p:bldP spid="246893" grpId="0" animBg="1"/>
      <p:bldP spid="246894" grpId="0" animBg="1"/>
      <p:bldP spid="246895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126979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D8DFFE6-CA53-49E4-A53B-B0955BD6A429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134</a:t>
            </a:fld>
            <a:endParaRPr lang="hu-HU" altLang="hu-HU" sz="12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755576" y="88900"/>
            <a:ext cx="7643812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20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Az „energiaszegénység” térképe (IEA)</a:t>
            </a:r>
            <a:endParaRPr lang="en-GB" sz="2000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126981" name="Text Box 6"/>
          <p:cNvSpPr txBox="1">
            <a:spLocks noChangeArrowheads="1"/>
          </p:cNvSpPr>
          <p:nvPr/>
        </p:nvSpPr>
        <p:spPr bwMode="auto">
          <a:xfrm>
            <a:off x="1187450" y="5580529"/>
            <a:ext cx="69103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GB" altLang="hu-HU" sz="1600" b="1" i="1" dirty="0">
                <a:solidFill>
                  <a:srgbClr val="CC0000"/>
                </a:solidFill>
                <a:latin typeface="Comic Sans MS" pitchFamily="66" charset="0"/>
              </a:rPr>
              <a:t>1.6 </a:t>
            </a:r>
            <a:r>
              <a:rPr lang="hu-HU" altLang="hu-HU" sz="1600" b="1" i="1" dirty="0">
                <a:solidFill>
                  <a:srgbClr val="CC0000"/>
                </a:solidFill>
                <a:latin typeface="Comic Sans MS" pitchFamily="66" charset="0"/>
              </a:rPr>
              <a:t>milliárd ember nem jut elektromos energiához</a:t>
            </a:r>
            <a:r>
              <a:rPr lang="en-GB" altLang="hu-HU" sz="1600" b="1" i="1" dirty="0">
                <a:solidFill>
                  <a:srgbClr val="CC0000"/>
                </a:solidFill>
                <a:latin typeface="Comic Sans MS" pitchFamily="66" charset="0"/>
              </a:rPr>
              <a:t>, </a:t>
            </a:r>
          </a:p>
          <a:p>
            <a:pPr algn="ctr"/>
            <a:r>
              <a:rPr lang="hu-HU" altLang="hu-HU" sz="1600" b="1" i="1" dirty="0">
                <a:solidFill>
                  <a:srgbClr val="CC0000"/>
                </a:solidFill>
                <a:latin typeface="Comic Sans MS" pitchFamily="66" charset="0"/>
              </a:rPr>
              <a:t>ezek zöme </a:t>
            </a:r>
            <a:r>
              <a:rPr lang="en-GB" altLang="hu-HU" sz="1600" b="1" i="1" dirty="0">
                <a:solidFill>
                  <a:srgbClr val="CC0000"/>
                </a:solidFill>
                <a:latin typeface="Comic Sans MS" pitchFamily="66" charset="0"/>
              </a:rPr>
              <a:t>80%</a:t>
            </a:r>
            <a:r>
              <a:rPr lang="hu-HU" altLang="hu-HU" sz="1600" b="1" i="1" dirty="0" err="1">
                <a:solidFill>
                  <a:srgbClr val="CC0000"/>
                </a:solidFill>
                <a:latin typeface="Comic Sans MS" pitchFamily="66" charset="0"/>
              </a:rPr>
              <a:t>-a</a:t>
            </a:r>
            <a:r>
              <a:rPr lang="en-GB" altLang="hu-HU" sz="1600" b="1" i="1" dirty="0">
                <a:solidFill>
                  <a:srgbClr val="CC0000"/>
                </a:solidFill>
                <a:latin typeface="Comic Sans MS" pitchFamily="66" charset="0"/>
              </a:rPr>
              <a:t> </a:t>
            </a:r>
            <a:r>
              <a:rPr lang="hu-HU" altLang="hu-HU" sz="1600" b="1" i="1" dirty="0">
                <a:solidFill>
                  <a:srgbClr val="CC0000"/>
                </a:solidFill>
                <a:latin typeface="Comic Sans MS" pitchFamily="66" charset="0"/>
              </a:rPr>
              <a:t>Dél-Ázsiában és</a:t>
            </a:r>
            <a:r>
              <a:rPr lang="en-GB" altLang="hu-HU" sz="1600" b="1" i="1" dirty="0">
                <a:solidFill>
                  <a:srgbClr val="CC0000"/>
                </a:solidFill>
                <a:latin typeface="Comic Sans MS" pitchFamily="66" charset="0"/>
              </a:rPr>
              <a:t> </a:t>
            </a:r>
            <a:r>
              <a:rPr lang="en-GB" altLang="hu-HU" sz="1600" b="1" i="1" dirty="0" err="1">
                <a:solidFill>
                  <a:srgbClr val="CC0000"/>
                </a:solidFill>
                <a:latin typeface="Comic Sans MS" pitchFamily="66" charset="0"/>
              </a:rPr>
              <a:t>Afri</a:t>
            </a:r>
            <a:r>
              <a:rPr lang="hu-HU" altLang="hu-HU" sz="1600" b="1" i="1" dirty="0" err="1">
                <a:solidFill>
                  <a:srgbClr val="CC0000"/>
                </a:solidFill>
                <a:latin typeface="Comic Sans MS" pitchFamily="66" charset="0"/>
              </a:rPr>
              <a:t>kában</a:t>
            </a:r>
            <a:r>
              <a:rPr lang="hu-HU" altLang="hu-HU" sz="1600" b="1" i="1" dirty="0">
                <a:solidFill>
                  <a:srgbClr val="CC0000"/>
                </a:solidFill>
                <a:latin typeface="Comic Sans MS" pitchFamily="66" charset="0"/>
              </a:rPr>
              <a:t> </a:t>
            </a:r>
            <a:r>
              <a:rPr lang="hu-HU" altLang="hu-HU" sz="1600" b="1" i="1" dirty="0" smtClean="0">
                <a:solidFill>
                  <a:srgbClr val="CC0000"/>
                </a:solidFill>
                <a:latin typeface="Comic Sans MS" pitchFamily="66" charset="0"/>
              </a:rPr>
              <a:t>van.</a:t>
            </a:r>
            <a:endParaRPr lang="en-GB" altLang="hu-HU" sz="1600" b="1" i="1" dirty="0">
              <a:solidFill>
                <a:srgbClr val="CC0000"/>
              </a:solidFill>
              <a:latin typeface="Comic Sans MS" pitchFamily="66" charset="0"/>
            </a:endParaRPr>
          </a:p>
        </p:txBody>
      </p:sp>
      <p:pic>
        <p:nvPicPr>
          <p:cNvPr id="126982" name="Picture 12" descr="en-szegé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49970"/>
            <a:ext cx="6788150" cy="476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128003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4686BDB-2227-4EFB-8152-9723B4DC2BAC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135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8004" name="Text Box 12"/>
          <p:cNvSpPr txBox="1">
            <a:spLocks noChangeArrowheads="1"/>
          </p:cNvSpPr>
          <p:nvPr/>
        </p:nvSpPr>
        <p:spPr bwMode="auto">
          <a:xfrm>
            <a:off x="323850" y="873600"/>
            <a:ext cx="8496300" cy="536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71450" indent="-171450" algn="just" eaLnBrk="1" hangingPunct="1">
              <a:spcBef>
                <a:spcPct val="50000"/>
              </a:spcBef>
              <a:buFontTx/>
              <a:buChar char="•"/>
            </a:pPr>
            <a:r>
              <a:rPr lang="hu-HU" altLang="hu-HU" sz="16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omic Sans MS" pitchFamily="66" charset="0"/>
              </a:rPr>
              <a:t>A </a:t>
            </a:r>
            <a:r>
              <a:rPr lang="hu-HU" altLang="hu-HU" sz="1600" dirty="0">
                <a:solidFill>
                  <a:schemeClr val="tx2">
                    <a:lumMod val="75000"/>
                    <a:lumOff val="25000"/>
                  </a:schemeClr>
                </a:solidFill>
                <a:latin typeface="Comic Sans MS" pitchFamily="66" charset="0"/>
              </a:rPr>
              <a:t>világ energiaigénye a jövőben is a fosszilis energiahordozókra „kell” hogy támaszkodjon</a:t>
            </a:r>
          </a:p>
          <a:p>
            <a:pPr marL="171450" indent="-171450" algn="just" eaLnBrk="1" hangingPunct="1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hu-HU" altLang="hu-HU" sz="1600" dirty="0">
                <a:solidFill>
                  <a:schemeClr val="tx2">
                    <a:lumMod val="75000"/>
                    <a:lumOff val="25000"/>
                  </a:schemeClr>
                </a:solidFill>
                <a:latin typeface="Comic Sans MS" pitchFamily="66" charset="0"/>
              </a:rPr>
              <a:t>A fosszilis energiahordozók mennyisége a következő két évtizedben biztosítottnak tűnik</a:t>
            </a:r>
          </a:p>
          <a:p>
            <a:pPr marL="171450" indent="-171450" algn="just" eaLnBrk="1" hangingPunct="1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hu-HU" altLang="hu-HU" sz="1600" dirty="0">
                <a:solidFill>
                  <a:schemeClr val="tx2">
                    <a:lumMod val="75000"/>
                    <a:lumOff val="25000"/>
                  </a:schemeClr>
                </a:solidFill>
                <a:latin typeface="Comic Sans MS" pitchFamily="66" charset="0"/>
              </a:rPr>
              <a:t>Növekedik a világ országainak kőolaj import függése, mely főleg a Közel-Keletről származik</a:t>
            </a:r>
          </a:p>
          <a:p>
            <a:pPr marL="171450" indent="-171450" algn="just" eaLnBrk="1" hangingPunct="1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hu-HU" altLang="hu-HU" sz="1600" dirty="0">
                <a:solidFill>
                  <a:schemeClr val="tx2">
                    <a:lumMod val="75000"/>
                    <a:lumOff val="25000"/>
                  </a:schemeClr>
                </a:solidFill>
                <a:latin typeface="Comic Sans MS" pitchFamily="66" charset="0"/>
              </a:rPr>
              <a:t>Az OPEC megnövekedett kőolaj exportjának több mint a fele a fejlődő ázsiai országokba fog kerülni, ezen belül Kína olajimportja meghatározó lesz.</a:t>
            </a:r>
          </a:p>
          <a:p>
            <a:pPr marL="171450" indent="-171450" algn="just" eaLnBrk="1" hangingPunct="1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hu-HU" altLang="hu-HU" sz="1600" dirty="0">
                <a:solidFill>
                  <a:schemeClr val="tx2">
                    <a:lumMod val="75000"/>
                    <a:lumOff val="25000"/>
                  </a:schemeClr>
                </a:solidFill>
                <a:latin typeface="Comic Sans MS" pitchFamily="66" charset="0"/>
              </a:rPr>
              <a:t>A volt </a:t>
            </a:r>
            <a:r>
              <a:rPr lang="hu-HU" altLang="hu-HU" sz="16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Comic Sans MS" pitchFamily="66" charset="0"/>
              </a:rPr>
              <a:t>Szovjetúnió</a:t>
            </a:r>
            <a:r>
              <a:rPr lang="hu-HU" altLang="hu-HU" sz="1600" dirty="0">
                <a:solidFill>
                  <a:schemeClr val="tx2">
                    <a:lumMod val="75000"/>
                    <a:lumOff val="25000"/>
                  </a:schemeClr>
                </a:solidFill>
                <a:latin typeface="Comic Sans MS" pitchFamily="66" charset="0"/>
              </a:rPr>
              <a:t> kőolaj exportja valószínűleg 2020-ban éri el a maximumot.</a:t>
            </a:r>
          </a:p>
          <a:p>
            <a:pPr marL="171450" indent="-171450" algn="just" eaLnBrk="1" hangingPunct="1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hu-HU" altLang="hu-HU" sz="1600" dirty="0">
                <a:solidFill>
                  <a:schemeClr val="tx2">
                    <a:lumMod val="75000"/>
                    <a:lumOff val="25000"/>
                  </a:schemeClr>
                </a:solidFill>
                <a:latin typeface="Comic Sans MS" pitchFamily="66" charset="0"/>
              </a:rPr>
              <a:t>A hatékony és tiszta földgáz felhasználás várhatóan gyorsan nő a következő két évtizedben, ha a termelésbe és a felhasználásba jelentős beruházások kerülnek.</a:t>
            </a:r>
          </a:p>
          <a:p>
            <a:pPr marL="171450" indent="-171450" algn="just" eaLnBrk="1" hangingPunct="1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hu-HU" altLang="hu-HU" sz="1600" dirty="0">
                <a:solidFill>
                  <a:schemeClr val="tx2">
                    <a:lumMod val="75000"/>
                    <a:lumOff val="25000"/>
                  </a:schemeClr>
                </a:solidFill>
                <a:latin typeface="Comic Sans MS" pitchFamily="66" charset="0"/>
              </a:rPr>
              <a:t>Az elektromos áram termelésében a szén továbbra is fontos szerepet fog játszani, Kínában ezen felül még az ipari termelésben is.</a:t>
            </a:r>
          </a:p>
          <a:p>
            <a:pPr marL="171450" indent="-171450" algn="just" eaLnBrk="1" hangingPunct="1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hu-HU" altLang="hu-HU" sz="1600" dirty="0">
                <a:solidFill>
                  <a:schemeClr val="tx2">
                    <a:lumMod val="75000"/>
                    <a:lumOff val="25000"/>
                  </a:schemeClr>
                </a:solidFill>
                <a:latin typeface="Comic Sans MS" pitchFamily="66" charset="0"/>
              </a:rPr>
              <a:t>A villamos energia termelés részaránya növekedni fog.</a:t>
            </a:r>
          </a:p>
          <a:p>
            <a:pPr marL="171450" indent="-171450" algn="just" eaLnBrk="1" hangingPunct="1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hu-HU" altLang="hu-HU" sz="1600" dirty="0">
                <a:solidFill>
                  <a:schemeClr val="tx2">
                    <a:lumMod val="75000"/>
                    <a:lumOff val="25000"/>
                  </a:schemeClr>
                </a:solidFill>
                <a:latin typeface="Comic Sans MS" pitchFamily="66" charset="0"/>
              </a:rPr>
              <a:t>A növekvő fosszilis energiahordozó felhasználás miatt várható a szén-dioxid kibocsátás növekedése.</a:t>
            </a:r>
          </a:p>
          <a:p>
            <a:pPr marL="171450" indent="-171450" algn="just" eaLnBrk="1" hangingPunct="1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hu-HU" altLang="hu-HU" sz="1600" dirty="0">
                <a:solidFill>
                  <a:schemeClr val="tx2">
                    <a:lumMod val="75000"/>
                    <a:lumOff val="25000"/>
                  </a:schemeClr>
                </a:solidFill>
                <a:latin typeface="Comic Sans MS" pitchFamily="66" charset="0"/>
              </a:rPr>
              <a:t>A környezetvédelmi kérdések az energetikában döntő jelentőséget kapnak a jövőben.</a:t>
            </a:r>
          </a:p>
          <a:p>
            <a:pPr marL="171450" indent="-171450" algn="just" eaLnBrk="1" hangingPunct="1"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hu-HU" altLang="hu-HU" sz="1600" dirty="0">
                <a:solidFill>
                  <a:schemeClr val="tx2">
                    <a:lumMod val="75000"/>
                    <a:lumOff val="25000"/>
                  </a:schemeClr>
                </a:solidFill>
                <a:latin typeface="Comic Sans MS" pitchFamily="66" charset="0"/>
              </a:rPr>
              <a:t>A nukleáris energiatermelés és a megújuló energiaforrások alkalmazása a következő húsz évben gazdaságilag kevésbé lesznek versenyképesek, de a környezetvédelmi kérdések ezt a prioritást átrendezhetik.</a:t>
            </a:r>
          </a:p>
        </p:txBody>
      </p:sp>
      <p:sp>
        <p:nvSpPr>
          <p:cNvPr id="128005" name="Text Box 13"/>
          <p:cNvSpPr txBox="1">
            <a:spLocks noChangeArrowheads="1"/>
          </p:cNvSpPr>
          <p:nvPr/>
        </p:nvSpPr>
        <p:spPr bwMode="auto">
          <a:xfrm>
            <a:off x="611188" y="260350"/>
            <a:ext cx="7921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Az IEA előrejelzései alapján a következő megállapítások tehetők: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129027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14AB2BF-A517-44D9-8499-1B6E203FA983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136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9028" name="Text Box 4"/>
          <p:cNvSpPr txBox="1">
            <a:spLocks noChangeArrowheads="1"/>
          </p:cNvSpPr>
          <p:nvPr/>
        </p:nvSpPr>
        <p:spPr bwMode="auto">
          <a:xfrm>
            <a:off x="395288" y="476250"/>
            <a:ext cx="8280400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000" dirty="0" smtClean="0">
                <a:solidFill>
                  <a:srgbClr val="FF6600"/>
                </a:solidFill>
                <a:latin typeface="Comic Sans MS" pitchFamily="66" charset="0"/>
              </a:rPr>
              <a:t>Kételyek-ellenvélemény</a:t>
            </a:r>
            <a:endParaRPr lang="hu-HU" altLang="hu-HU" sz="2000" dirty="0">
              <a:solidFill>
                <a:srgbClr val="FF6600"/>
              </a:solidFill>
              <a:latin typeface="Comic Sans MS" pitchFamily="66" charset="0"/>
            </a:endParaRPr>
          </a:p>
          <a:p>
            <a:pPr eaLnBrk="1" hangingPunct="1">
              <a:spcBef>
                <a:spcPct val="50000"/>
              </a:spcBef>
            </a:pPr>
            <a:endParaRPr lang="hu-HU" altLang="hu-HU" sz="1600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eaLnBrk="1" hangingPunct="1">
              <a:spcBef>
                <a:spcPct val="50000"/>
              </a:spcBef>
            </a:pPr>
            <a:endParaRPr lang="hu-HU" altLang="hu-HU" sz="1600" dirty="0">
              <a:solidFill>
                <a:srgbClr val="FF0000"/>
              </a:solidFill>
              <a:latin typeface="Comic Sans MS" pitchFamily="66" charset="0"/>
            </a:endParaRPr>
          </a:p>
          <a:p>
            <a:pPr marL="114300" indent="-114300" algn="just" eaLnBrk="1" hangingPunct="1">
              <a:spcBef>
                <a:spcPct val="50000"/>
              </a:spcBef>
              <a:buFontTx/>
              <a:buChar char="•"/>
            </a:pPr>
            <a:r>
              <a:rPr lang="hu-HU" altLang="hu-HU" sz="1600" dirty="0">
                <a:solidFill>
                  <a:schemeClr val="hlink"/>
                </a:solidFill>
                <a:latin typeface="Comic Sans MS" pitchFamily="66" charset="0"/>
              </a:rPr>
              <a:t>A kőolaj és földgáz készletek mennyisége ugyan rövid távon elegendő, de a kitermelési </a:t>
            </a:r>
            <a:r>
              <a:rPr lang="hu-HU" altLang="hu-HU" sz="1600" dirty="0">
                <a:solidFill>
                  <a:srgbClr val="FF6600"/>
                </a:solidFill>
                <a:latin typeface="Comic Sans MS" pitchFamily="66" charset="0"/>
              </a:rPr>
              <a:t>költségek gyorsan emelkedni fognak </a:t>
            </a:r>
            <a:r>
              <a:rPr lang="hu-HU" altLang="hu-HU" sz="1600" dirty="0">
                <a:solidFill>
                  <a:schemeClr val="hlink"/>
                </a:solidFill>
                <a:latin typeface="Comic Sans MS" pitchFamily="66" charset="0"/>
              </a:rPr>
              <a:t>és így túl drága energiaforrások lesznek. Hosszú távon pedig a fosszilis készletek </a:t>
            </a:r>
            <a:r>
              <a:rPr lang="hu-HU" altLang="hu-HU" sz="1600" dirty="0">
                <a:solidFill>
                  <a:srgbClr val="FF6600"/>
                </a:solidFill>
                <a:latin typeface="Comic Sans MS" pitchFamily="66" charset="0"/>
              </a:rPr>
              <a:t>teljes kimerülésével kell számolni</a:t>
            </a:r>
            <a:r>
              <a:rPr lang="hu-HU" altLang="hu-HU" sz="1600" dirty="0">
                <a:solidFill>
                  <a:schemeClr val="hlink"/>
                </a:solidFill>
                <a:latin typeface="Comic Sans MS" pitchFamily="66" charset="0"/>
              </a:rPr>
              <a:t>.</a:t>
            </a:r>
          </a:p>
          <a:p>
            <a:pPr marL="114300" indent="-114300" algn="just" eaLnBrk="1" hangingPunct="1">
              <a:spcBef>
                <a:spcPct val="50000"/>
              </a:spcBef>
              <a:buFontTx/>
              <a:buChar char="•"/>
            </a:pPr>
            <a:r>
              <a:rPr lang="hu-HU" altLang="hu-HU" sz="1600" dirty="0">
                <a:solidFill>
                  <a:schemeClr val="hlink"/>
                </a:solidFill>
                <a:latin typeface="Comic Sans MS" pitchFamily="66" charset="0"/>
              </a:rPr>
              <a:t>A Földön a tüzelés következtében kibocsátott CO</a:t>
            </a:r>
            <a:r>
              <a:rPr lang="hu-HU" altLang="hu-HU" sz="1600" baseline="-25000" dirty="0">
                <a:solidFill>
                  <a:schemeClr val="hlink"/>
                </a:solidFill>
                <a:latin typeface="Comic Sans MS" pitchFamily="66" charset="0"/>
              </a:rPr>
              <a:t>2</a:t>
            </a:r>
            <a:r>
              <a:rPr lang="hu-HU" altLang="hu-HU" sz="1600" dirty="0">
                <a:solidFill>
                  <a:schemeClr val="hlink"/>
                </a:solidFill>
                <a:latin typeface="Comic Sans MS" pitchFamily="66" charset="0"/>
              </a:rPr>
              <a:t> mennyisége </a:t>
            </a:r>
            <a:r>
              <a:rPr lang="hu-HU" altLang="hu-HU" sz="1600" dirty="0">
                <a:solidFill>
                  <a:srgbClr val="FF6600"/>
                </a:solidFill>
                <a:latin typeface="Comic Sans MS" pitchFamily="66" charset="0"/>
              </a:rPr>
              <a:t>közvetlen azonnali környezetvédelmi katasztrófával fenyeget</a:t>
            </a:r>
            <a:r>
              <a:rPr lang="hu-HU" altLang="hu-HU" sz="1600" dirty="0">
                <a:solidFill>
                  <a:schemeClr val="hlink"/>
                </a:solidFill>
                <a:latin typeface="Comic Sans MS" pitchFamily="66" charset="0"/>
              </a:rPr>
              <a:t>, ezért nem szabad több fosszilis tüzelőanyagot felhasználni.</a:t>
            </a:r>
          </a:p>
          <a:p>
            <a:pPr marL="114300" indent="-114300" algn="just" eaLnBrk="1" hangingPunct="1">
              <a:spcBef>
                <a:spcPct val="50000"/>
              </a:spcBef>
              <a:buFontTx/>
              <a:buChar char="•"/>
            </a:pPr>
            <a:r>
              <a:rPr lang="hu-HU" altLang="hu-HU" sz="1600" dirty="0">
                <a:solidFill>
                  <a:schemeClr val="hlink"/>
                </a:solidFill>
                <a:latin typeface="Comic Sans MS" pitchFamily="66" charset="0"/>
              </a:rPr>
              <a:t>A véges mennyiségű fosszilis kimerülő energiaforrásokat </a:t>
            </a:r>
            <a:r>
              <a:rPr lang="hu-HU" altLang="hu-HU" sz="1600" dirty="0">
                <a:solidFill>
                  <a:srgbClr val="FF6600"/>
                </a:solidFill>
                <a:latin typeface="Comic Sans MS" pitchFamily="66" charset="0"/>
              </a:rPr>
              <a:t>halálos vétek eltüzelni</a:t>
            </a:r>
            <a:r>
              <a:rPr lang="hu-HU" altLang="hu-HU" sz="1600" dirty="0">
                <a:solidFill>
                  <a:schemeClr val="hlink"/>
                </a:solidFill>
                <a:latin typeface="Comic Sans MS" pitchFamily="66" charset="0"/>
              </a:rPr>
              <a:t>, mikor azok alapvető vegyipari nyersanyagok.</a:t>
            </a:r>
          </a:p>
          <a:p>
            <a:pPr marL="114300" indent="-114300" algn="just" eaLnBrk="1" hangingPunct="1">
              <a:spcBef>
                <a:spcPct val="50000"/>
              </a:spcBef>
              <a:buFontTx/>
              <a:buChar char="•"/>
            </a:pPr>
            <a:r>
              <a:rPr lang="hu-HU" altLang="hu-HU" sz="1600" dirty="0">
                <a:solidFill>
                  <a:schemeClr val="hlink"/>
                </a:solidFill>
                <a:latin typeface="Comic Sans MS" pitchFamily="66" charset="0"/>
              </a:rPr>
              <a:t>A fosszilis energiahordozón alapuló energiatermelés </a:t>
            </a:r>
            <a:r>
              <a:rPr lang="hu-HU" altLang="hu-HU" sz="1600" dirty="0">
                <a:solidFill>
                  <a:srgbClr val="FF6600"/>
                </a:solidFill>
                <a:latin typeface="Comic Sans MS" pitchFamily="66" charset="0"/>
              </a:rPr>
              <a:t>energiasűrűsége túl kicsi</a:t>
            </a:r>
            <a:r>
              <a:rPr lang="hu-HU" altLang="hu-HU" sz="1600" dirty="0">
                <a:solidFill>
                  <a:schemeClr val="hlink"/>
                </a:solidFill>
                <a:latin typeface="Comic Sans MS" pitchFamily="66" charset="0"/>
              </a:rPr>
              <a:t>, hatalmas anyagtömegeket kell megmozgatni és hatalmas tömegű hulladék keletkezik.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130051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5501262-5229-445F-AA9A-896D3E1CB862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137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0052" name="Text Box 4"/>
          <p:cNvSpPr txBox="1">
            <a:spLocks noChangeArrowheads="1"/>
          </p:cNvSpPr>
          <p:nvPr/>
        </p:nvSpPr>
        <p:spPr bwMode="auto">
          <a:xfrm>
            <a:off x="539750" y="620713"/>
            <a:ext cx="80645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90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/>
            <a:r>
              <a:rPr lang="hu-HU" altLang="hu-HU" sz="1600" dirty="0"/>
              <a:t>A XIX. századtól az emberiség energiaigénye folyamatosan nőtt és ez az igény növekedés vészesen emelkedő hatványfüggvény szerint változott. A következő ábrán azt szemléltetjük, hogy ha a 2000 év adatai alapján az emberiség kőolajban kifejezett éves energiaigény növekedése 7% marad, akkor a következő 10 évben az emberiség annyi energiát fog felhasználni, amennyit 2000-ig összesen fölhasznált</a:t>
            </a:r>
            <a:r>
              <a:rPr lang="hu-HU" altLang="hu-HU" sz="1600" dirty="0" smtClean="0"/>
              <a:t>.</a:t>
            </a:r>
            <a:endParaRPr lang="hu-HU" altLang="hu-HU" sz="1600" dirty="0"/>
          </a:p>
        </p:txBody>
      </p:sp>
      <p:pic>
        <p:nvPicPr>
          <p:cNvPr id="130053" name="Picture 5" descr="abra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04153"/>
            <a:ext cx="3384178" cy="439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4" name="Text Box 6"/>
          <p:cNvSpPr txBox="1">
            <a:spLocks noChangeArrowheads="1"/>
          </p:cNvSpPr>
          <p:nvPr/>
        </p:nvSpPr>
        <p:spPr bwMode="auto">
          <a:xfrm>
            <a:off x="4067944" y="2132856"/>
            <a:ext cx="45370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hu-HU" altLang="hu-HU" sz="1600" dirty="0"/>
              <a:t>Ugyanakkor a föld országainak energia felhasználása rendkívül eltérő, a fejlett ipari országok fajlagosan 8-10-szer annyi energiát fogyasztanak, mint a fejlődők.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131075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73A5795-BC97-4B5F-B120-A257B614F620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138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395039" y="333375"/>
            <a:ext cx="8353425" cy="601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 algn="just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altLang="hu-HU" sz="1400" dirty="0">
                <a:latin typeface="Comic Sans MS" pitchFamily="66" charset="0"/>
              </a:rPr>
              <a:t>Kézenfekvő tehát, hogy a föld fosszilis energiakészletei végesek és a jelenlegi exponenciálisan növekvő energiaigények mellett nagyon hamar kimerülnek. </a:t>
            </a:r>
            <a:endParaRPr lang="hu-HU" altLang="hu-HU" sz="1400" dirty="0" smtClean="0">
              <a:latin typeface="Comic Sans MS" pitchFamily="66" charset="0"/>
            </a:endParaRPr>
          </a:p>
          <a:p>
            <a:pPr marL="285750" indent="-285750" algn="just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altLang="hu-HU" sz="1400" dirty="0" smtClean="0">
                <a:latin typeface="Comic Sans MS" pitchFamily="66" charset="0"/>
              </a:rPr>
              <a:t>Amerikai </a:t>
            </a:r>
            <a:r>
              <a:rPr lang="hu-HU" altLang="hu-HU" sz="1400" dirty="0">
                <a:latin typeface="Comic Sans MS" pitchFamily="66" charset="0"/>
              </a:rPr>
              <a:t>kutatók szerint évi 1%-os energia felhasználási növekmény mellett a világ olaj tartalékai 70-90 évre elegendőek, attól függően, hogy az olajpala mennyiségeket milyen becsült értékkel vesszük figyelembe. </a:t>
            </a:r>
            <a:endParaRPr lang="hu-HU" altLang="hu-HU" sz="1400" dirty="0" smtClean="0">
              <a:latin typeface="Comic Sans MS" pitchFamily="66" charset="0"/>
            </a:endParaRPr>
          </a:p>
          <a:p>
            <a:pPr marL="285750" indent="-285750" algn="just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altLang="hu-HU" sz="1400" dirty="0" smtClean="0">
                <a:latin typeface="Comic Sans MS" pitchFamily="66" charset="0"/>
              </a:rPr>
              <a:t>Ugyanezen </a:t>
            </a:r>
            <a:r>
              <a:rPr lang="hu-HU" altLang="hu-HU" sz="1400" dirty="0">
                <a:latin typeface="Comic Sans MS" pitchFamily="66" charset="0"/>
              </a:rPr>
              <a:t>értékek évi 5%-os energia felhasználási növekmény mellett már csak 36-42 évet jelentenek. </a:t>
            </a:r>
            <a:endParaRPr lang="hu-HU" altLang="hu-HU" sz="1400" dirty="0" smtClean="0">
              <a:latin typeface="Comic Sans MS" pitchFamily="66" charset="0"/>
            </a:endParaRPr>
          </a:p>
          <a:p>
            <a:pPr marL="285750" indent="-285750" algn="just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altLang="hu-HU" sz="1400" dirty="0" smtClean="0">
                <a:latin typeface="Comic Sans MS" pitchFamily="66" charset="0"/>
              </a:rPr>
              <a:t>Bár </a:t>
            </a:r>
            <a:r>
              <a:rPr lang="hu-HU" altLang="hu-HU" sz="1400" dirty="0">
                <a:latin typeface="Comic Sans MS" pitchFamily="66" charset="0"/>
              </a:rPr>
              <a:t>a világ kőolaj készleteiben a hagyományos kőolajforrások mellett a nem-hagyományos kőolajforrások (nehéz olajok, bitumenek, olajpalák, szintetikus olajok, tenger alatti olajkészletek, sarki olajkészletek, magas hőmérsékletű és nyomású kitermelések, szénkonverziós és egyéb </a:t>
            </a:r>
            <a:r>
              <a:rPr lang="hu-HU" altLang="hu-HU" sz="1400" dirty="0" err="1">
                <a:latin typeface="Comic Sans MS" pitchFamily="66" charset="0"/>
              </a:rPr>
              <a:t>biogén</a:t>
            </a:r>
            <a:r>
              <a:rPr lang="hu-HU" altLang="hu-HU" sz="1400" dirty="0">
                <a:latin typeface="Comic Sans MS" pitchFamily="66" charset="0"/>
              </a:rPr>
              <a:t> előállítások) egyre nagyobb szerephez jutnak egyértelműen kimondhatjuk, hogy a szénhidrogén-alapú energiaforrások kiaknázása egyre lassabban, egyre drágábban és egyre kisebb mennyiségben történhet a közeljövőben. </a:t>
            </a:r>
            <a:endParaRPr lang="hu-HU" altLang="hu-HU" sz="1400" dirty="0" smtClean="0">
              <a:latin typeface="Comic Sans MS" pitchFamily="66" charset="0"/>
            </a:endParaRPr>
          </a:p>
          <a:p>
            <a:pPr marL="285750" indent="-285750" algn="just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altLang="hu-HU" sz="1400" dirty="0" smtClean="0">
                <a:solidFill>
                  <a:srgbClr val="FF6600"/>
                </a:solidFill>
                <a:latin typeface="Comic Sans MS" pitchFamily="66" charset="0"/>
              </a:rPr>
              <a:t>A </a:t>
            </a:r>
            <a:r>
              <a:rPr lang="hu-HU" altLang="hu-HU" sz="1400" dirty="0">
                <a:solidFill>
                  <a:srgbClr val="FF6600"/>
                </a:solidFill>
                <a:latin typeface="Comic Sans MS" pitchFamily="66" charset="0"/>
              </a:rPr>
              <a:t>nagy olaj és gázmezőket már megtalálták, a tengerfenék kivételével nem valószínű újabb nagy szénhidrogén telepek nagyszámú felderítése</a:t>
            </a:r>
            <a:r>
              <a:rPr lang="hu-HU" altLang="hu-HU" sz="1400" dirty="0">
                <a:latin typeface="Comic Sans MS" pitchFamily="66" charset="0"/>
              </a:rPr>
              <a:t>. </a:t>
            </a:r>
            <a:endParaRPr lang="hu-HU" altLang="hu-HU" sz="1400" dirty="0" smtClean="0">
              <a:latin typeface="Comic Sans MS" pitchFamily="66" charset="0"/>
            </a:endParaRPr>
          </a:p>
          <a:p>
            <a:pPr marL="285750" indent="-285750" algn="just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altLang="hu-HU" sz="1400" dirty="0" smtClean="0">
                <a:latin typeface="Comic Sans MS" pitchFamily="66" charset="0"/>
              </a:rPr>
              <a:t>Például </a:t>
            </a:r>
            <a:r>
              <a:rPr lang="hu-HU" altLang="hu-HU" sz="1400" dirty="0">
                <a:latin typeface="Comic Sans MS" pitchFamily="66" charset="0"/>
              </a:rPr>
              <a:t>az amerikai Shell 1885-óta 3600 kútjában 60 </a:t>
            </a:r>
            <a:r>
              <a:rPr lang="hu-HU" altLang="hu-HU" sz="1400" dirty="0" err="1">
                <a:latin typeface="Comic Sans MS" pitchFamily="66" charset="0"/>
              </a:rPr>
              <a:t>Gbarrel</a:t>
            </a:r>
            <a:r>
              <a:rPr lang="hu-HU" altLang="hu-HU" sz="1400" dirty="0">
                <a:latin typeface="Comic Sans MS" pitchFamily="66" charset="0"/>
              </a:rPr>
              <a:t>(9,539.109 m</a:t>
            </a:r>
            <a:r>
              <a:rPr lang="hu-HU" altLang="hu-HU" sz="1400" baseline="30000" dirty="0">
                <a:latin typeface="Comic Sans MS" pitchFamily="66" charset="0"/>
              </a:rPr>
              <a:t>3</a:t>
            </a:r>
            <a:r>
              <a:rPr lang="hu-HU" altLang="hu-HU" sz="1400" dirty="0">
                <a:latin typeface="Comic Sans MS" pitchFamily="66" charset="0"/>
              </a:rPr>
              <a:t>) kőolajat talált az USA területén kívül, becslések szerint újabb 3600 kúttal már csak 16 </a:t>
            </a:r>
            <a:r>
              <a:rPr lang="hu-HU" altLang="hu-HU" sz="1400" dirty="0" err="1">
                <a:latin typeface="Comic Sans MS" pitchFamily="66" charset="0"/>
              </a:rPr>
              <a:t>Gbarrel</a:t>
            </a:r>
            <a:r>
              <a:rPr lang="hu-HU" altLang="hu-HU" sz="1400" dirty="0">
                <a:latin typeface="Comic Sans MS" pitchFamily="66" charset="0"/>
              </a:rPr>
              <a:t> (2,54.109 m</a:t>
            </a:r>
            <a:r>
              <a:rPr lang="hu-HU" altLang="hu-HU" sz="1400" baseline="30000" dirty="0">
                <a:latin typeface="Comic Sans MS" pitchFamily="66" charset="0"/>
              </a:rPr>
              <a:t>3</a:t>
            </a:r>
            <a:r>
              <a:rPr lang="hu-HU" altLang="hu-HU" sz="1400" dirty="0">
                <a:latin typeface="Comic Sans MS" pitchFamily="66" charset="0"/>
              </a:rPr>
              <a:t>) kőolajat termelhetne ki. </a:t>
            </a:r>
            <a:endParaRPr lang="hu-HU" altLang="hu-HU" sz="1400" dirty="0" smtClean="0">
              <a:latin typeface="Comic Sans MS" pitchFamily="66" charset="0"/>
            </a:endParaRPr>
          </a:p>
          <a:p>
            <a:pPr marL="285750" indent="-285750" algn="just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altLang="hu-HU" sz="1400" dirty="0" smtClean="0">
                <a:latin typeface="Comic Sans MS" pitchFamily="66" charset="0"/>
              </a:rPr>
              <a:t>Az </a:t>
            </a:r>
            <a:r>
              <a:rPr lang="hu-HU" altLang="hu-HU" sz="1400" dirty="0">
                <a:latin typeface="Comic Sans MS" pitchFamily="66" charset="0"/>
              </a:rPr>
              <a:t>AMOCO 600 kúttal 15 </a:t>
            </a:r>
            <a:r>
              <a:rPr lang="hu-HU" altLang="hu-HU" sz="1400" dirty="0" err="1">
                <a:latin typeface="Comic Sans MS" pitchFamily="66" charset="0"/>
              </a:rPr>
              <a:t>Gbarrel</a:t>
            </a:r>
            <a:r>
              <a:rPr lang="hu-HU" altLang="hu-HU" sz="1400" dirty="0">
                <a:latin typeface="Comic Sans MS" pitchFamily="66" charset="0"/>
              </a:rPr>
              <a:t>(2,38.109 m</a:t>
            </a:r>
            <a:r>
              <a:rPr lang="hu-HU" altLang="hu-HU" sz="1400" baseline="30000" dirty="0">
                <a:latin typeface="Comic Sans MS" pitchFamily="66" charset="0"/>
              </a:rPr>
              <a:t>3</a:t>
            </a:r>
            <a:r>
              <a:rPr lang="hu-HU" altLang="hu-HU" sz="1400" dirty="0">
                <a:latin typeface="Comic Sans MS" pitchFamily="66" charset="0"/>
              </a:rPr>
              <a:t>) kőolajat termelt, de ennek 93,3%-át az első 300 kút szolgáltatta. </a:t>
            </a:r>
            <a:endParaRPr lang="hu-HU" altLang="hu-HU" sz="1400" dirty="0" smtClean="0">
              <a:latin typeface="Comic Sans MS" pitchFamily="66" charset="0"/>
            </a:endParaRPr>
          </a:p>
          <a:p>
            <a:pPr marL="285750" indent="-285750" algn="just" eaLnBrk="1" hangingPunct="1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altLang="hu-HU" sz="1400" dirty="0" smtClean="0">
                <a:latin typeface="Comic Sans MS" pitchFamily="66" charset="0"/>
              </a:rPr>
              <a:t>Becsléseik </a:t>
            </a:r>
            <a:r>
              <a:rPr lang="hu-HU" altLang="hu-HU" sz="1400" dirty="0">
                <a:latin typeface="Comic Sans MS" pitchFamily="66" charset="0"/>
              </a:rPr>
              <a:t>szerint eddig a világ konvencionális kőolaj készletéből körülbelül 822 </a:t>
            </a:r>
            <a:r>
              <a:rPr lang="hu-HU" altLang="hu-HU" sz="1400" dirty="0" err="1">
                <a:latin typeface="Comic Sans MS" pitchFamily="66" charset="0"/>
              </a:rPr>
              <a:t>Gbarrel</a:t>
            </a:r>
            <a:r>
              <a:rPr lang="hu-HU" altLang="hu-HU" sz="1400" dirty="0">
                <a:latin typeface="Comic Sans MS" pitchFamily="66" charset="0"/>
              </a:rPr>
              <a:t> (46%) </a:t>
            </a:r>
            <a:r>
              <a:rPr lang="hu-HU" altLang="hu-HU" sz="1400" dirty="0" err="1">
                <a:latin typeface="Comic Sans MS" pitchFamily="66" charset="0"/>
              </a:rPr>
              <a:t>olajat</a:t>
            </a:r>
            <a:r>
              <a:rPr lang="hu-HU" altLang="hu-HU" sz="1400" dirty="0">
                <a:latin typeface="Comic Sans MS" pitchFamily="66" charset="0"/>
              </a:rPr>
              <a:t> termeltünk ki, a tartalékok mennyisége körülbelül 827 </a:t>
            </a:r>
            <a:r>
              <a:rPr lang="hu-HU" altLang="hu-HU" sz="1400" dirty="0" err="1">
                <a:latin typeface="Comic Sans MS" pitchFamily="66" charset="0"/>
              </a:rPr>
              <a:t>Gbarrel</a:t>
            </a:r>
            <a:r>
              <a:rPr lang="hu-HU" altLang="hu-HU" sz="1400" dirty="0">
                <a:latin typeface="Comic Sans MS" pitchFamily="66" charset="0"/>
              </a:rPr>
              <a:t>, a feltárt készlet körülbelül 1637 </a:t>
            </a:r>
            <a:r>
              <a:rPr lang="hu-HU" altLang="hu-HU" sz="1400" dirty="0" err="1">
                <a:latin typeface="Comic Sans MS" pitchFamily="66" charset="0"/>
              </a:rPr>
              <a:t>Gbarrel</a:t>
            </a:r>
            <a:r>
              <a:rPr lang="hu-HU" altLang="hu-HU" sz="1400" dirty="0">
                <a:latin typeface="Comic Sans MS" pitchFamily="66" charset="0"/>
              </a:rPr>
              <a:t> (91%), valószínűleg még feltárható 151 </a:t>
            </a:r>
            <a:r>
              <a:rPr lang="hu-HU" altLang="hu-HU" sz="1400" dirty="0" err="1">
                <a:latin typeface="Comic Sans MS" pitchFamily="66" charset="0"/>
              </a:rPr>
              <a:t>Gbarrel</a:t>
            </a:r>
            <a:r>
              <a:rPr lang="hu-HU" altLang="hu-HU" sz="1400" dirty="0">
                <a:latin typeface="Comic Sans MS" pitchFamily="66" charset="0"/>
              </a:rPr>
              <a:t> és kitermelhető még 978 </a:t>
            </a:r>
            <a:r>
              <a:rPr lang="hu-HU" altLang="hu-HU" sz="1400" dirty="0" err="1">
                <a:latin typeface="Comic Sans MS" pitchFamily="66" charset="0"/>
              </a:rPr>
              <a:t>Gbarrel</a:t>
            </a:r>
            <a:r>
              <a:rPr lang="hu-HU" altLang="hu-HU" sz="1400" dirty="0">
                <a:latin typeface="Comic Sans MS" pitchFamily="66" charset="0"/>
              </a:rPr>
              <a:t>. A világ kőolaj felhasználása jelenleg 22 </a:t>
            </a:r>
            <a:r>
              <a:rPr lang="hu-HU" altLang="hu-HU" sz="1400" dirty="0" err="1">
                <a:latin typeface="Comic Sans MS" pitchFamily="66" charset="0"/>
              </a:rPr>
              <a:t>Gbarrel</a:t>
            </a:r>
            <a:r>
              <a:rPr lang="hu-HU" altLang="hu-HU" sz="1400" dirty="0">
                <a:latin typeface="Comic Sans MS" pitchFamily="66" charset="0"/>
              </a:rPr>
              <a:t> (emelkedő), a készlet éves felhasználása 2,2%/év, az új készletek feltárása pedig 6 </a:t>
            </a:r>
            <a:r>
              <a:rPr lang="hu-HU" altLang="hu-HU" sz="1400" dirty="0" err="1">
                <a:latin typeface="Comic Sans MS" pitchFamily="66" charset="0"/>
              </a:rPr>
              <a:t>Gbarrel</a:t>
            </a:r>
            <a:r>
              <a:rPr lang="hu-HU" altLang="hu-HU" sz="1400" dirty="0">
                <a:latin typeface="Comic Sans MS" pitchFamily="66" charset="0"/>
              </a:rPr>
              <a:t>(csökkenő). 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1" name="Picture 5" descr="abra-2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88840"/>
            <a:ext cx="5762625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8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132099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743D405-DB5A-438B-8DB3-45CE118E2479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139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2100" name="Text Box 4"/>
          <p:cNvSpPr txBox="1">
            <a:spLocks noChangeArrowheads="1"/>
          </p:cNvSpPr>
          <p:nvPr/>
        </p:nvSpPr>
        <p:spPr bwMode="auto">
          <a:xfrm>
            <a:off x="611560" y="531837"/>
            <a:ext cx="78486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/>
            <a:r>
              <a:rPr lang="hu-HU" altLang="hu-HU" sz="1400" dirty="0">
                <a:latin typeface="Comic Sans MS" pitchFamily="66" charset="0"/>
              </a:rPr>
              <a:t>Ebből következik, hogy a felhasználás és a készlet feltárás között 1980-óta egy folyamatosan növekvő különbség jött létre. Sajátos probléma, hogy a világ ismert kőolaj készleteinek a zöme a Közel-kelet 5 országában található (Irak, Irán, Kuvait, Egyesült Arab Emirátusok és Szaúd-Arábia). Ezekben az országokban sem találtak újabb jelentős készleteket és ezért a kutatók szerint a világ konvencionális kőolaj termelésében 2010 után jelentős visszaesés várható (lásd ábra</a:t>
            </a:r>
            <a:r>
              <a:rPr lang="hu-HU" altLang="hu-HU" sz="1400" dirty="0" smtClean="0">
                <a:latin typeface="Comic Sans MS" pitchFamily="66" charset="0"/>
              </a:rPr>
              <a:t>).</a:t>
            </a:r>
            <a:r>
              <a:rPr lang="hu-HU" altLang="hu-HU" sz="1400" dirty="0">
                <a:latin typeface="Comic Sans MS" pitchFamily="66" charset="0"/>
              </a:rPr>
              <a:t>	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Dr. Pátzay György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174655-E909-451D-9760-1458F48351C7}" type="slidenum">
              <a:rPr lang="hu-HU" smtClean="0"/>
              <a:pPr>
                <a:defRPr/>
              </a:pPr>
              <a:t>14</a:t>
            </a:fld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701167"/>
            <a:ext cx="6326658" cy="6038709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331640" y="188640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Nukleáris energiatermelők, kapacitás, %-os arány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7651908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133123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A4E38DF-1496-4D38-A67E-E94EBF1FC08F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140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539552" y="549275"/>
            <a:ext cx="79914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/>
            <a:r>
              <a:rPr lang="hu-HU" altLang="hu-HU" sz="1600" dirty="0">
                <a:latin typeface="Comic Sans MS" pitchFamily="66" charset="0"/>
              </a:rPr>
              <a:t>Ugyanezen kutatók szerint a világ szénhidrogén alapú fosszilis </a:t>
            </a:r>
            <a:r>
              <a:rPr lang="hu-HU" altLang="hu-HU" sz="1600" dirty="0" smtClean="0">
                <a:latin typeface="Comic Sans MS" pitchFamily="66" charset="0"/>
              </a:rPr>
              <a:t>energia-készleteinek </a:t>
            </a:r>
            <a:r>
              <a:rPr lang="hu-HU" altLang="hu-HU" sz="1600" dirty="0">
                <a:latin typeface="Comic Sans MS" pitchFamily="66" charset="0"/>
              </a:rPr>
              <a:t>eddigi és várható alakulását szemlélteti a következő ábra</a:t>
            </a:r>
            <a:r>
              <a:rPr lang="hu-HU" altLang="hu-HU" sz="1600" dirty="0" smtClean="0">
                <a:latin typeface="Comic Sans MS" pitchFamily="66" charset="0"/>
              </a:rPr>
              <a:t>.</a:t>
            </a:r>
            <a:endParaRPr lang="hu-HU" altLang="hu-HU" sz="1600" dirty="0">
              <a:latin typeface="Comic Sans MS" pitchFamily="66" charset="0"/>
            </a:endParaRPr>
          </a:p>
        </p:txBody>
      </p:sp>
      <p:pic>
        <p:nvPicPr>
          <p:cNvPr id="133125" name="Picture 5" descr="abra-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340768"/>
            <a:ext cx="5762625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134147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7918C57-8E9D-497B-9CE0-157FE6F940F6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141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4148" name="Text Box 4"/>
          <p:cNvSpPr txBox="1">
            <a:spLocks noChangeArrowheads="1"/>
          </p:cNvSpPr>
          <p:nvPr/>
        </p:nvSpPr>
        <p:spPr bwMode="auto">
          <a:xfrm>
            <a:off x="323528" y="620688"/>
            <a:ext cx="8424862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hu-HU" altLang="hu-HU" sz="1400" dirty="0">
                <a:latin typeface="Comic Sans MS" pitchFamily="66" charset="0"/>
              </a:rPr>
              <a:t>A nehézolaj termelést (a bitumenes homokkal együtt) </a:t>
            </a:r>
            <a:r>
              <a:rPr lang="hu-HU" altLang="hu-HU" sz="1400" dirty="0">
                <a:solidFill>
                  <a:srgbClr val="800080"/>
                </a:solidFill>
                <a:latin typeface="Comic Sans MS" pitchFamily="66" charset="0"/>
              </a:rPr>
              <a:t>sötétlila</a:t>
            </a:r>
            <a:r>
              <a:rPr lang="hu-HU" altLang="hu-HU" sz="1400" dirty="0">
                <a:latin typeface="Comic Sans MS" pitchFamily="66" charset="0"/>
              </a:rPr>
              <a:t> szín jelöli, melynek mennyisége lassan folyamatosan növekszik. </a:t>
            </a:r>
            <a:endParaRPr lang="hu-HU" altLang="hu-HU" sz="1400" dirty="0" smtClean="0">
              <a:latin typeface="Comic Sans MS" pitchFamily="66" charset="0"/>
            </a:endParaRP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hu-HU" altLang="hu-HU" sz="1400" dirty="0" smtClean="0">
                <a:latin typeface="Comic Sans MS" pitchFamily="66" charset="0"/>
              </a:rPr>
              <a:t>A </a:t>
            </a:r>
            <a:r>
              <a:rPr lang="hu-HU" altLang="hu-HU" sz="1400" dirty="0">
                <a:latin typeface="Comic Sans MS" pitchFamily="66" charset="0"/>
              </a:rPr>
              <a:t>sarkvidéki olajkitermelést(Alaszka) fehér szín jelzi. </a:t>
            </a:r>
            <a:endParaRPr lang="hu-HU" altLang="hu-HU" sz="1400" dirty="0" smtClean="0">
              <a:latin typeface="Comic Sans MS" pitchFamily="66" charset="0"/>
            </a:endParaRP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hu-HU" altLang="hu-HU" sz="1400" dirty="0" smtClean="0">
                <a:latin typeface="Comic Sans MS" pitchFamily="66" charset="0"/>
              </a:rPr>
              <a:t>A </a:t>
            </a:r>
            <a:r>
              <a:rPr lang="hu-HU" altLang="hu-HU" sz="1400" dirty="0">
                <a:latin typeface="Comic Sans MS" pitchFamily="66" charset="0"/>
              </a:rPr>
              <a:t>mélytengeri olajkitermelést </a:t>
            </a:r>
            <a:r>
              <a:rPr lang="hu-HU" altLang="hu-HU" sz="1400" dirty="0">
                <a:solidFill>
                  <a:srgbClr val="0070C0"/>
                </a:solidFill>
                <a:latin typeface="Comic Sans MS" pitchFamily="66" charset="0"/>
              </a:rPr>
              <a:t>sötétkék</a:t>
            </a:r>
            <a:r>
              <a:rPr lang="hu-HU" altLang="hu-HU" sz="1400" dirty="0">
                <a:latin typeface="Comic Sans MS" pitchFamily="66" charset="0"/>
              </a:rPr>
              <a:t> színnel jelöltük, mely folyamatosan járul hozzá a szénhidrogén termeléshez és a kitermelési csúcsot túléli ugyan, de 2040 körül megszűnik. </a:t>
            </a:r>
            <a:endParaRPr lang="hu-HU" altLang="hu-HU" sz="1400" dirty="0" smtClean="0">
              <a:latin typeface="Comic Sans MS" pitchFamily="66" charset="0"/>
            </a:endParaRP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hu-HU" altLang="hu-HU" sz="1400" dirty="0" smtClean="0">
                <a:latin typeface="Comic Sans MS" pitchFamily="66" charset="0"/>
              </a:rPr>
              <a:t>A </a:t>
            </a:r>
            <a:r>
              <a:rPr lang="hu-HU" altLang="hu-HU" sz="1400" dirty="0">
                <a:latin typeface="Comic Sans MS" pitchFamily="66" charset="0"/>
              </a:rPr>
              <a:t>természetes gáz alapú folyadékokat sraffozott </a:t>
            </a:r>
            <a:r>
              <a:rPr lang="hu-HU" altLang="hu-HU" sz="1400" dirty="0">
                <a:solidFill>
                  <a:srgbClr val="009900"/>
                </a:solidFill>
                <a:latin typeface="Comic Sans MS" pitchFamily="66" charset="0"/>
              </a:rPr>
              <a:t>sötétzöld</a:t>
            </a:r>
            <a:r>
              <a:rPr lang="hu-HU" altLang="hu-HU" sz="1400" dirty="0">
                <a:latin typeface="Comic Sans MS" pitchFamily="66" charset="0"/>
              </a:rPr>
              <a:t> szín jelzi és együtt növekszik kitermelt mennyisége a </a:t>
            </a:r>
            <a:r>
              <a:rPr lang="hu-HU" altLang="hu-HU" sz="1400" dirty="0">
                <a:solidFill>
                  <a:srgbClr val="FF0000"/>
                </a:solidFill>
                <a:latin typeface="Comic Sans MS" pitchFamily="66" charset="0"/>
              </a:rPr>
              <a:t>vörös</a:t>
            </a:r>
            <a:r>
              <a:rPr lang="hu-HU" altLang="hu-HU" sz="1400" dirty="0">
                <a:latin typeface="Comic Sans MS" pitchFamily="66" charset="0"/>
              </a:rPr>
              <a:t> színnel jelzett fölgáz kitermeléssel. A földgáz kitermelés maximumát 2020 körül éri el.  </a:t>
            </a:r>
            <a:endParaRPr lang="hu-HU" altLang="hu-HU" sz="1400" dirty="0" smtClean="0">
              <a:latin typeface="Comic Sans MS" pitchFamily="66" charset="0"/>
            </a:endParaRP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hu-HU" altLang="hu-HU" sz="1400" dirty="0" smtClean="0">
                <a:latin typeface="Comic Sans MS" pitchFamily="66" charset="0"/>
              </a:rPr>
              <a:t>A </a:t>
            </a:r>
            <a:r>
              <a:rPr lang="hu-HU" altLang="hu-HU" sz="1400" dirty="0">
                <a:latin typeface="Comic Sans MS" pitchFamily="66" charset="0"/>
              </a:rPr>
              <a:t>nem-konvencionális gáz (szénalapú metán előállítás, tömörpala gázok, mélytengeri zagyból fejlesztett gáz, magas hőmérsékletű és nyomású kitermelés, geotermális kutak mélységi gázai) kitermelést a </a:t>
            </a:r>
            <a:r>
              <a:rPr lang="hu-HU" altLang="hu-HU" sz="1400" dirty="0">
                <a:solidFill>
                  <a:srgbClr val="FF33CC"/>
                </a:solidFill>
                <a:latin typeface="Comic Sans MS" pitchFamily="66" charset="0"/>
              </a:rPr>
              <a:t>lila</a:t>
            </a:r>
            <a:r>
              <a:rPr lang="hu-HU" altLang="hu-HU" sz="1400" dirty="0">
                <a:latin typeface="Comic Sans MS" pitchFamily="66" charset="0"/>
              </a:rPr>
              <a:t> szín jelzi</a:t>
            </a:r>
            <a:r>
              <a:rPr lang="hu-HU" altLang="hu-HU" sz="1400" dirty="0" smtClean="0">
                <a:latin typeface="Comic Sans MS" pitchFamily="66" charset="0"/>
              </a:rPr>
              <a:t>.</a:t>
            </a:r>
          </a:p>
          <a:p>
            <a:pPr algn="just" eaLnBrk="1" hangingPunct="1"/>
            <a:endParaRPr lang="hu-HU" altLang="hu-HU" sz="1400" dirty="0">
              <a:latin typeface="Comic Sans MS" pitchFamily="66" charset="0"/>
            </a:endParaRPr>
          </a:p>
          <a:p>
            <a:pPr algn="just" eaLnBrk="1" hangingPunct="1"/>
            <a:r>
              <a:rPr lang="hu-HU" altLang="hu-HU" sz="1400" dirty="0" smtClean="0">
                <a:latin typeface="Comic Sans MS" pitchFamily="66" charset="0"/>
              </a:rPr>
              <a:t>Az </a:t>
            </a:r>
            <a:r>
              <a:rPr lang="hu-HU" altLang="hu-HU" sz="1400" dirty="0">
                <a:latin typeface="Comic Sans MS" pitchFamily="66" charset="0"/>
              </a:rPr>
              <a:t>egyetlen viszonylag nagyobb fosszilis energiakészlet jelenlegi tudásunk szerint a szénvagyon. Ugyanakkor a szén jelenlegi energetikai felhasználása környezetvédelmi okokból kizárt, a jövőben csak a szénből nyomás alatt, magas hőmérsékleten előállított folyékony és gáz halmazállapotú másodlagos energiahordozók használhatók föl. Becslések szerint a jelenlegi felhasználási szint mellett a szénkészlet mintegy 200 évig fedezné az energiaszükségleteinket, 2-6%-os éves energiafogyasztási növekmény mellett csak néhány évtizedre futná. Jelenleg kezd tudatosodni az energiatermelő iparban, hogy a fosszilis tüzelőanyagok elégetésével a légkörbe kerülő szén-dioxid hatása katasztrófát okozhat és sürgős emisszió mérséklést kell bevezetni világszerte. A fosszilis energiahordozók fölhasználásának azonnali és drasztikus korlátozása mellett szól az a tény is, hogy a civilizációnk egyik pillérét képező műanyagok és szerves vegyületek, intermedierek létfontosságú alapanyaga a földgáz és a kőolaj és halálos vétek ezeket a nem megújuló nyersanyagokat és energiahordozókat eltüzelni.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135171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63EF24A-0528-45C0-8CC9-D8EE7D7F95D9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142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5172" name="Text Box 4"/>
          <p:cNvSpPr txBox="1">
            <a:spLocks noChangeArrowheads="1"/>
          </p:cNvSpPr>
          <p:nvPr/>
        </p:nvSpPr>
        <p:spPr bwMode="auto">
          <a:xfrm>
            <a:off x="6300788" y="404813"/>
            <a:ext cx="2519362" cy="595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600" dirty="0">
                <a:solidFill>
                  <a:srgbClr val="33CC33"/>
                </a:solidFill>
                <a:latin typeface="Comic Sans MS" pitchFamily="66" charset="0"/>
              </a:rPr>
              <a:t>Fentiek figyelembe vételével az energetikával foglalkozó szakértőknek el kell gondolkodniuk azon, vajon </a:t>
            </a:r>
            <a:r>
              <a:rPr lang="hu-HU" altLang="hu-HU" sz="1600" dirty="0">
                <a:solidFill>
                  <a:srgbClr val="FF0000"/>
                </a:solidFill>
                <a:latin typeface="Comic Sans MS" pitchFamily="66" charset="0"/>
              </a:rPr>
              <a:t>milyen forrásból elégítjük ki a világ lakosainak, a civilizációnak rohamosan növekvő energiaigényét, ha nem akarunk néhányszor tíz éven belül civilizációnk fejlődési lépcsőin visszalépni és szeretnénk az ún. „fenntartható fejlődést” mindenkinek biztosítani. </a:t>
            </a:r>
            <a:r>
              <a:rPr lang="hu-HU" altLang="hu-HU" sz="1600" dirty="0">
                <a:solidFill>
                  <a:srgbClr val="33CC33"/>
                </a:solidFill>
                <a:latin typeface="Comic Sans MS" pitchFamily="66" charset="0"/>
              </a:rPr>
              <a:t>Jelen táblázatban foglaltuk össze röviden a közeljövőben számba jöhető potenciális energiaforrásokat</a:t>
            </a:r>
            <a:r>
              <a:rPr lang="hu-HU" altLang="hu-HU" sz="1600" dirty="0">
                <a:latin typeface="Comic Sans MS" pitchFamily="66" charset="0"/>
              </a:rPr>
              <a:t>.</a:t>
            </a:r>
          </a:p>
        </p:txBody>
      </p:sp>
      <p:pic>
        <p:nvPicPr>
          <p:cNvPr id="135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648"/>
            <a:ext cx="6029325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136195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CA2A56E-ADA1-40A2-9FCC-D029CE85494B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143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6196" name="Text Box 4"/>
          <p:cNvSpPr txBox="1">
            <a:spLocks noChangeArrowheads="1"/>
          </p:cNvSpPr>
          <p:nvPr/>
        </p:nvSpPr>
        <p:spPr bwMode="auto">
          <a:xfrm>
            <a:off x="323528" y="333375"/>
            <a:ext cx="8424862" cy="583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spcBef>
                <a:spcPts val="600"/>
              </a:spcBef>
            </a:pPr>
            <a:r>
              <a:rPr lang="hu-HU" altLang="hu-HU" sz="1600" dirty="0">
                <a:solidFill>
                  <a:srgbClr val="33CC33"/>
                </a:solidFill>
                <a:latin typeface="Comic Sans MS" pitchFamily="66" charset="0"/>
              </a:rPr>
              <a:t>A táblázat alapján megállapítható, hogy a jövő energia forrásai között potenciálisan a napenergia valamilyen formában történő hasznosítása, a fosszilis energiahordozó szén új típusú felhasználása, a megújuló energiaforrások és a maghasadáson, magfúzión alapuló nukleáris energiatermelés lehet a közeljövő energiaforrása.</a:t>
            </a:r>
            <a:r>
              <a:rPr lang="hu-HU" altLang="hu-HU" sz="1600" dirty="0">
                <a:latin typeface="Comic Sans MS" pitchFamily="66" charset="0"/>
              </a:rPr>
              <a:t> </a:t>
            </a:r>
          </a:p>
          <a:p>
            <a:pPr algn="just" eaLnBrk="1" hangingPunct="1">
              <a:spcBef>
                <a:spcPts val="600"/>
              </a:spcBef>
            </a:pPr>
            <a:r>
              <a:rPr lang="hu-HU" altLang="hu-HU" sz="1600" dirty="0">
                <a:latin typeface="Comic Sans MS" pitchFamily="66" charset="0"/>
              </a:rPr>
              <a:t>Ami ezeket az energiaforrásokat illeti, a vízenergia az egyetlen kereskedelmi méretekben alkalmazott megújuló energiaforrás. Ugyanakkor a vízenergia termelése a mainak csak kb. kétszereséig növelhető, még akkor is, ha az összes lehetséges telephelyet kihasználják. Így a vízenergia a jövő energiaigényének csak kb</a:t>
            </a:r>
            <a:r>
              <a:rPr lang="hu-HU" altLang="hu-HU" sz="1600" dirty="0" smtClean="0">
                <a:latin typeface="Comic Sans MS" pitchFamily="66" charset="0"/>
              </a:rPr>
              <a:t>. 2% </a:t>
            </a:r>
            <a:r>
              <a:rPr lang="hu-HU" altLang="hu-HU" sz="1600" dirty="0">
                <a:latin typeface="Comic Sans MS" pitchFamily="66" charset="0"/>
              </a:rPr>
              <a:t>át tudja kielégíteni. A </a:t>
            </a:r>
            <a:r>
              <a:rPr lang="hu-HU" altLang="hu-HU" sz="1600" dirty="0" smtClean="0">
                <a:latin typeface="Comic Sans MS" pitchFamily="66" charset="0"/>
              </a:rPr>
              <a:t>biomassza - megújuló </a:t>
            </a:r>
            <a:r>
              <a:rPr lang="hu-HU" altLang="hu-HU" sz="1600" dirty="0">
                <a:latin typeface="Comic Sans MS" pitchFamily="66" charset="0"/>
              </a:rPr>
              <a:t>vegyi </a:t>
            </a:r>
            <a:r>
              <a:rPr lang="hu-HU" altLang="hu-HU" sz="1600" dirty="0" smtClean="0">
                <a:latin typeface="Comic Sans MS" pitchFamily="66" charset="0"/>
              </a:rPr>
              <a:t>energia - mennyisége </a:t>
            </a:r>
            <a:r>
              <a:rPr lang="hu-HU" altLang="hu-HU" sz="1600" dirty="0">
                <a:latin typeface="Comic Sans MS" pitchFamily="66" charset="0"/>
              </a:rPr>
              <a:t>kereskedelmileg nem jelentős a világgazdaságban, de nagyon fontos a szegényebb országokban. Felhasználása megkétszereződhet intenzív mezőgazdasági és erdőgazdasági módszerek és műtrágyák használatával. Így akkori részaránya elérheti a 12 %-ot. A többi megújuló energiaforrás - úgymint </a:t>
            </a:r>
            <a:r>
              <a:rPr lang="hu-HU" altLang="hu-HU" sz="1600" dirty="0" smtClean="0">
                <a:latin typeface="Comic Sans MS" pitchFamily="66" charset="0"/>
              </a:rPr>
              <a:t>szél, </a:t>
            </a:r>
            <a:r>
              <a:rPr lang="hu-HU" altLang="hu-HU" sz="1600" dirty="0">
                <a:latin typeface="Comic Sans MS" pitchFamily="66" charset="0"/>
              </a:rPr>
              <a:t>közvetlen napenergia - a legnagyobb erőfeszítések ellenére sem alkalmazhatók kereskedelmi méretekben. A napenergia kiaknázásával kapcsolatban már történtek előrelépések, és továbbra is intenzív kutatások tárgya, így akár a gazdaságos napenergia kérdése is megoldódhat. De a nap és a szélenergia természetéből adódó erős szétszórtság (kis koncentráció) miatt a közeljövőben várhatólag nem fognak jelentős járulékot adni az energiatermeléshez. Jelentős tartalékot jelenthet a jelenlegi energiatermelő folyamatok hatásfokának javítása, például a víz-gőz körfolyamat hatásfokának még lehetséges javítása, vagy a víznél jobb, új hőhordozó közeg „felfedezés”. Mindezeket összevetve tehát </a:t>
            </a:r>
            <a:r>
              <a:rPr lang="hu-HU" altLang="hu-HU" sz="1600" dirty="0" smtClean="0">
                <a:latin typeface="Comic Sans MS" pitchFamily="66" charset="0"/>
              </a:rPr>
              <a:t>– jelenlegi </a:t>
            </a:r>
            <a:r>
              <a:rPr lang="hu-HU" altLang="hu-HU" sz="1600" dirty="0">
                <a:latin typeface="Comic Sans MS" pitchFamily="66" charset="0"/>
              </a:rPr>
              <a:t>tudásunk alapján – </a:t>
            </a:r>
            <a:r>
              <a:rPr lang="hu-HU" altLang="hu-HU" sz="1600" b="1" dirty="0">
                <a:solidFill>
                  <a:srgbClr val="FF0000"/>
                </a:solidFill>
                <a:latin typeface="Comic Sans MS" pitchFamily="66" charset="0"/>
              </a:rPr>
              <a:t>a közeljövő energiaforrásai között a nukleáris energiatermelés jelenleg megkerülhetetlen!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137219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7B1FCE0-4F42-4BF9-A896-113379FC6F8A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144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7220" name="Picture 4" descr="doncar6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" r="395" b="5048"/>
          <a:stretch>
            <a:fillRect/>
          </a:stretch>
        </p:blipFill>
        <p:spPr bwMode="auto">
          <a:xfrm>
            <a:off x="971600" y="980728"/>
            <a:ext cx="7205663" cy="485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21508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D6521A0-3C46-418D-9B50-CF396EFE29BB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145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509" name="Text Box 2"/>
          <p:cNvSpPr txBox="1">
            <a:spLocks noChangeArrowheads="1"/>
          </p:cNvSpPr>
          <p:nvPr/>
        </p:nvSpPr>
        <p:spPr bwMode="auto">
          <a:xfrm>
            <a:off x="2339752" y="116632"/>
            <a:ext cx="44374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z="2000" dirty="0">
                <a:solidFill>
                  <a:srgbClr val="28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Évenkénti kőolajkészlet feltárások</a:t>
            </a:r>
            <a:r>
              <a:rPr lang="de-DE" altLang="hu-HU" sz="2800" dirty="0">
                <a:solidFill>
                  <a:srgbClr val="28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57Cn"/>
              </a:rPr>
              <a:t> </a:t>
            </a:r>
          </a:p>
        </p:txBody>
      </p:sp>
      <p:sp>
        <p:nvSpPr>
          <p:cNvPr id="21510" name="Rectangle 3"/>
          <p:cNvSpPr>
            <a:spLocks noChangeArrowheads="1"/>
          </p:cNvSpPr>
          <p:nvPr/>
        </p:nvSpPr>
        <p:spPr bwMode="auto">
          <a:xfrm>
            <a:off x="3398838" y="820738"/>
            <a:ext cx="230187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de-DE" altLang="hu-HU" sz="2200" b="1">
                <a:solidFill>
                  <a:srgbClr val="FFFFFF"/>
                </a:solidFill>
                <a:latin typeface="Frutiger 57Cn"/>
              </a:rPr>
              <a:t> </a:t>
            </a:r>
          </a:p>
        </p:txBody>
      </p:sp>
      <p:sp>
        <p:nvSpPr>
          <p:cNvPr id="21511" name="Rectangle 4"/>
          <p:cNvSpPr>
            <a:spLocks noChangeArrowheads="1"/>
          </p:cNvSpPr>
          <p:nvPr/>
        </p:nvSpPr>
        <p:spPr bwMode="auto">
          <a:xfrm>
            <a:off x="1844675" y="828675"/>
            <a:ext cx="169863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hu-HU" altLang="hu-HU" sz="2200" b="1">
              <a:solidFill>
                <a:srgbClr val="FFFFFF"/>
              </a:solidFill>
              <a:latin typeface="Frutiger 57Cn"/>
            </a:endParaRPr>
          </a:p>
        </p:txBody>
      </p:sp>
      <p:graphicFrame>
        <p:nvGraphicFramePr>
          <p:cNvPr id="2150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2562888"/>
              </p:ext>
            </p:extLst>
          </p:nvPr>
        </p:nvGraphicFramePr>
        <p:xfrm>
          <a:off x="1187624" y="1371600"/>
          <a:ext cx="6096000" cy="406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61" name="Diagramm" r:id="rId4" imgW="6096179" imgH="4067175" progId="MSGraph.Chart.8">
                  <p:embed followColorScheme="full"/>
                </p:oleObj>
              </mc:Choice>
              <mc:Fallback>
                <p:oleObj name="Diagramm" r:id="rId4" imgW="6096179" imgH="4067175" progId="MSGraph.Chart.8">
                  <p:embed followColorScheme="full"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1371600"/>
                        <a:ext cx="6096000" cy="4067175"/>
                      </a:xfrm>
                      <a:prstGeom prst="rect">
                        <a:avLst/>
                      </a:prstGeom>
                      <a:solidFill>
                        <a:srgbClr val="F8F8F8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12" name="Text Box 6"/>
          <p:cNvSpPr txBox="1">
            <a:spLocks noChangeArrowheads="1"/>
          </p:cNvSpPr>
          <p:nvPr/>
        </p:nvSpPr>
        <p:spPr bwMode="auto">
          <a:xfrm>
            <a:off x="4932363" y="2060575"/>
            <a:ext cx="27019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z="1400">
                <a:latin typeface="Comic Sans MS" pitchFamily="66" charset="0"/>
              </a:rPr>
              <a:t>A világ legnagyobb olajmezője</a:t>
            </a:r>
            <a:r>
              <a:rPr lang="de-DE" altLang="hu-HU" sz="1400">
                <a:latin typeface="Comic Sans MS" pitchFamily="66" charset="0"/>
              </a:rPr>
              <a:t> </a:t>
            </a:r>
          </a:p>
          <a:p>
            <a:r>
              <a:rPr lang="de-DE" altLang="hu-HU" sz="1400">
                <a:latin typeface="Comic Sans MS" pitchFamily="66" charset="0"/>
              </a:rPr>
              <a:t>Ghawar (S.A.)</a:t>
            </a:r>
          </a:p>
        </p:txBody>
      </p:sp>
      <p:sp>
        <p:nvSpPr>
          <p:cNvPr id="21513" name="Line 7"/>
          <p:cNvSpPr>
            <a:spLocks noChangeShapeType="1"/>
          </p:cNvSpPr>
          <p:nvPr/>
        </p:nvSpPr>
        <p:spPr bwMode="auto">
          <a:xfrm flipH="1">
            <a:off x="4140200" y="2276475"/>
            <a:ext cx="7747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1514" name="Text Box 8"/>
          <p:cNvSpPr txBox="1">
            <a:spLocks noChangeArrowheads="1"/>
          </p:cNvSpPr>
          <p:nvPr/>
        </p:nvSpPr>
        <p:spPr bwMode="auto">
          <a:xfrm>
            <a:off x="2124075" y="1628775"/>
            <a:ext cx="195738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z="1400">
                <a:latin typeface="Comic Sans MS" pitchFamily="66" charset="0"/>
              </a:rPr>
              <a:t>A világ 2. legnagyobb </a:t>
            </a:r>
          </a:p>
          <a:p>
            <a:r>
              <a:rPr lang="hu-HU" altLang="hu-HU" sz="1400">
                <a:latin typeface="Comic Sans MS" pitchFamily="66" charset="0"/>
              </a:rPr>
              <a:t>Olajmezője </a:t>
            </a:r>
          </a:p>
          <a:p>
            <a:r>
              <a:rPr lang="de-DE" altLang="hu-HU" sz="1400">
                <a:latin typeface="Comic Sans MS" pitchFamily="66" charset="0"/>
              </a:rPr>
              <a:t>Burgan (Kuwait)</a:t>
            </a:r>
          </a:p>
        </p:txBody>
      </p:sp>
      <p:sp>
        <p:nvSpPr>
          <p:cNvPr id="21515" name="Line 9"/>
          <p:cNvSpPr>
            <a:spLocks noChangeShapeType="1"/>
          </p:cNvSpPr>
          <p:nvPr/>
        </p:nvSpPr>
        <p:spPr bwMode="auto">
          <a:xfrm>
            <a:off x="3419475" y="2349500"/>
            <a:ext cx="280988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1516" name="Text Box 10"/>
          <p:cNvSpPr txBox="1">
            <a:spLocks noChangeArrowheads="1"/>
          </p:cNvSpPr>
          <p:nvPr/>
        </p:nvSpPr>
        <p:spPr bwMode="auto">
          <a:xfrm>
            <a:off x="4010025" y="4522788"/>
            <a:ext cx="10239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200">
                <a:latin typeface="Comic Sans MS" pitchFamily="66" charset="0"/>
              </a:rPr>
              <a:t>1</a:t>
            </a:r>
            <a:r>
              <a:rPr lang="hu-HU" altLang="hu-HU" sz="1200">
                <a:latin typeface="Comic Sans MS" pitchFamily="66" charset="0"/>
              </a:rPr>
              <a:t>. olajválság</a:t>
            </a:r>
            <a:endParaRPr lang="de-DE" altLang="hu-HU" sz="1200">
              <a:latin typeface="Comic Sans MS" pitchFamily="66" charset="0"/>
            </a:endParaRPr>
          </a:p>
        </p:txBody>
      </p:sp>
      <p:sp>
        <p:nvSpPr>
          <p:cNvPr id="21517" name="Line 11"/>
          <p:cNvSpPr>
            <a:spLocks noChangeShapeType="1"/>
          </p:cNvSpPr>
          <p:nvPr/>
        </p:nvSpPr>
        <p:spPr bwMode="auto">
          <a:xfrm flipV="1">
            <a:off x="4852988" y="4191000"/>
            <a:ext cx="211137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1518" name="Text Box 12"/>
          <p:cNvSpPr txBox="1">
            <a:spLocks noChangeArrowheads="1"/>
          </p:cNvSpPr>
          <p:nvPr/>
        </p:nvSpPr>
        <p:spPr bwMode="auto">
          <a:xfrm>
            <a:off x="4852988" y="4598988"/>
            <a:ext cx="10493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z="1200">
                <a:latin typeface="Comic Sans MS" pitchFamily="66" charset="0"/>
              </a:rPr>
              <a:t>2. olajválság</a:t>
            </a:r>
            <a:endParaRPr lang="de-DE" altLang="hu-HU" sz="1200">
              <a:latin typeface="Comic Sans MS" pitchFamily="66" charset="0"/>
            </a:endParaRPr>
          </a:p>
        </p:txBody>
      </p:sp>
      <p:sp>
        <p:nvSpPr>
          <p:cNvPr id="21519" name="Line 13"/>
          <p:cNvSpPr>
            <a:spLocks noChangeShapeType="1"/>
          </p:cNvSpPr>
          <p:nvPr/>
        </p:nvSpPr>
        <p:spPr bwMode="auto">
          <a:xfrm flipV="1">
            <a:off x="5275263" y="4343400"/>
            <a:ext cx="6985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1520" name="Text Box 14"/>
          <p:cNvSpPr txBox="1">
            <a:spLocks noChangeArrowheads="1"/>
          </p:cNvSpPr>
          <p:nvPr/>
        </p:nvSpPr>
        <p:spPr bwMode="auto">
          <a:xfrm>
            <a:off x="5978525" y="4498975"/>
            <a:ext cx="1122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z="1200">
                <a:latin typeface="Comic Sans MS" pitchFamily="66" charset="0"/>
              </a:rPr>
              <a:t>Mélyvizi olaj</a:t>
            </a:r>
            <a:r>
              <a:rPr lang="de-DE" altLang="hu-HU" sz="1400">
                <a:latin typeface="Frutiger 57Cn"/>
              </a:rPr>
              <a:t> </a:t>
            </a:r>
          </a:p>
        </p:txBody>
      </p:sp>
      <p:sp>
        <p:nvSpPr>
          <p:cNvPr id="21521" name="Line 15"/>
          <p:cNvSpPr>
            <a:spLocks noChangeShapeType="1"/>
          </p:cNvSpPr>
          <p:nvPr/>
        </p:nvSpPr>
        <p:spPr bwMode="auto">
          <a:xfrm flipH="1" flipV="1">
            <a:off x="5908675" y="4572000"/>
            <a:ext cx="1397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1522" name="Text Box 16"/>
          <p:cNvSpPr txBox="1">
            <a:spLocks noChangeArrowheads="1"/>
          </p:cNvSpPr>
          <p:nvPr/>
        </p:nvSpPr>
        <p:spPr bwMode="auto">
          <a:xfrm>
            <a:off x="1585913" y="1252538"/>
            <a:ext cx="8747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2000" b="1">
                <a:latin typeface="Times New Roman" pitchFamily="18" charset="0"/>
              </a:rPr>
              <a:t>Mb/</a:t>
            </a:r>
            <a:r>
              <a:rPr lang="hu-HU" altLang="hu-HU" sz="2000" b="1">
                <a:latin typeface="Times New Roman" pitchFamily="18" charset="0"/>
              </a:rPr>
              <a:t>év</a:t>
            </a:r>
            <a:endParaRPr lang="de-DE" altLang="hu-HU" sz="2400">
              <a:latin typeface="Times New Roman" pitchFamily="18" charset="0"/>
            </a:endParaRPr>
          </a:p>
        </p:txBody>
      </p:sp>
      <p:sp>
        <p:nvSpPr>
          <p:cNvPr id="21523" name="Line 17"/>
          <p:cNvSpPr>
            <a:spLocks noChangeShapeType="1"/>
          </p:cNvSpPr>
          <p:nvPr/>
        </p:nvSpPr>
        <p:spPr bwMode="auto">
          <a:xfrm>
            <a:off x="6910388" y="1714500"/>
            <a:ext cx="0" cy="30670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1524" name="Text Box 18"/>
          <p:cNvSpPr txBox="1">
            <a:spLocks noChangeArrowheads="1"/>
          </p:cNvSpPr>
          <p:nvPr/>
        </p:nvSpPr>
        <p:spPr bwMode="auto">
          <a:xfrm>
            <a:off x="2587625" y="911225"/>
            <a:ext cx="3387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600">
                <a:latin typeface="Comic Sans MS" pitchFamily="66" charset="0"/>
              </a:rPr>
              <a:t>(</a:t>
            </a:r>
            <a:r>
              <a:rPr lang="hu-HU" altLang="hu-HU" sz="1600">
                <a:latin typeface="Comic Sans MS" pitchFamily="66" charset="0"/>
              </a:rPr>
              <a:t>nyersolaj</a:t>
            </a:r>
            <a:r>
              <a:rPr lang="de-DE" altLang="hu-HU" sz="1600">
                <a:latin typeface="Comic Sans MS" pitchFamily="66" charset="0"/>
              </a:rPr>
              <a:t> + NGL/</a:t>
            </a:r>
            <a:r>
              <a:rPr lang="hu-HU" altLang="hu-HU" sz="1600">
                <a:latin typeface="Comic Sans MS" pitchFamily="66" charset="0"/>
              </a:rPr>
              <a:t>kondenzátumok</a:t>
            </a:r>
            <a:r>
              <a:rPr lang="de-DE" altLang="hu-HU" sz="1600">
                <a:latin typeface="Comic Sans MS" pitchFamily="66" charset="0"/>
              </a:rPr>
              <a:t>)</a:t>
            </a:r>
          </a:p>
        </p:txBody>
      </p:sp>
      <p:sp>
        <p:nvSpPr>
          <p:cNvPr id="21525" name="Text Box 19"/>
          <p:cNvSpPr txBox="1">
            <a:spLocks noChangeArrowheads="1"/>
          </p:cNvSpPr>
          <p:nvPr/>
        </p:nvSpPr>
        <p:spPr bwMode="auto">
          <a:xfrm>
            <a:off x="1357313" y="5573713"/>
            <a:ext cx="23230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400" dirty="0">
                <a:latin typeface="Frutiger 57Cn"/>
              </a:rPr>
              <a:t>Source: </a:t>
            </a:r>
            <a:r>
              <a:rPr lang="de-DE" altLang="hu-HU" sz="1400" dirty="0" err="1">
                <a:latin typeface="Frutiger 57Cn"/>
              </a:rPr>
              <a:t>Industry</a:t>
            </a:r>
            <a:r>
              <a:rPr lang="de-DE" altLang="hu-HU" sz="1400" dirty="0">
                <a:latin typeface="Frutiger 57Cn"/>
              </a:rPr>
              <a:t> </a:t>
            </a:r>
            <a:r>
              <a:rPr lang="de-DE" altLang="hu-HU" sz="1400" dirty="0" err="1">
                <a:latin typeface="Frutiger 57Cn"/>
              </a:rPr>
              <a:t>data</a:t>
            </a:r>
            <a:r>
              <a:rPr lang="de-DE" altLang="hu-HU" sz="1400" dirty="0">
                <a:latin typeface="Frutiger 57Cn"/>
              </a:rPr>
              <a:t> </a:t>
            </a:r>
            <a:r>
              <a:rPr lang="de-DE" altLang="hu-HU" sz="1400" dirty="0" err="1">
                <a:latin typeface="Frutiger 57Cn"/>
              </a:rPr>
              <a:t>base</a:t>
            </a:r>
            <a:endParaRPr lang="de-DE" altLang="hu-HU" sz="1400" b="1" dirty="0">
              <a:latin typeface="Frutiger 57Cn"/>
            </a:endParaRPr>
          </a:p>
        </p:txBody>
      </p:sp>
      <p:sp>
        <p:nvSpPr>
          <p:cNvPr id="21526" name="Text Box 20"/>
          <p:cNvSpPr txBox="1">
            <a:spLocks noChangeArrowheads="1"/>
          </p:cNvSpPr>
          <p:nvPr/>
        </p:nvSpPr>
        <p:spPr bwMode="auto">
          <a:xfrm>
            <a:off x="323850" y="260350"/>
            <a:ext cx="172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b="1" dirty="0" smtClean="0">
                <a:latin typeface="Comic Sans MS" pitchFamily="66" charset="0"/>
              </a:rPr>
              <a:t>Melléklet</a:t>
            </a:r>
            <a:endParaRPr lang="hu-HU" altLang="hu-HU" b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138243" name="Dia számának helye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C9D10AF-CA7B-4A4A-AFA4-7A5E8FF797C5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146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8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908720"/>
            <a:ext cx="647541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5" descr="Oil%20Spill-GUIS%20AccuWeath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8529"/>
            <a:ext cx="4419600" cy="2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7" name="Text Box 6"/>
          <p:cNvSpPr txBox="1">
            <a:spLocks noChangeArrowheads="1"/>
          </p:cNvSpPr>
          <p:nvPr/>
        </p:nvSpPr>
        <p:spPr bwMode="auto">
          <a:xfrm>
            <a:off x="107504" y="6172200"/>
            <a:ext cx="65674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hu-HU" sz="1000" dirty="0"/>
              <a:t>http://www.nationalparkstraveler.com/files/storyphotos/Oil%20Spill-GUIS%20AccuWeather.com_.jpg?1271971177</a:t>
            </a:r>
          </a:p>
        </p:txBody>
      </p:sp>
      <p:pic>
        <p:nvPicPr>
          <p:cNvPr id="139268" name="Picture 8" descr="539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222079"/>
            <a:ext cx="4253078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9" name="Text Box 9"/>
          <p:cNvSpPr txBox="1">
            <a:spLocks noChangeArrowheads="1"/>
          </p:cNvSpPr>
          <p:nvPr/>
        </p:nvSpPr>
        <p:spPr bwMode="auto">
          <a:xfrm>
            <a:off x="107504" y="6324600"/>
            <a:ext cx="55753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hu-HU" sz="1000" dirty="0"/>
              <a:t>http://cache.boston.com/resize/bonzai-fba/Globe_Photo/2010/04/22/1271991668_8919/539w.jpg</a:t>
            </a:r>
          </a:p>
        </p:txBody>
      </p:sp>
      <p:pic>
        <p:nvPicPr>
          <p:cNvPr id="139270" name="Picture 11" descr="cleanup-continues-b25f8ac9250e1775_lar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31629"/>
            <a:ext cx="41148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71" name="Text Box 12"/>
          <p:cNvSpPr txBox="1">
            <a:spLocks noChangeArrowheads="1"/>
          </p:cNvSpPr>
          <p:nvPr/>
        </p:nvSpPr>
        <p:spPr bwMode="auto">
          <a:xfrm>
            <a:off x="107504" y="6477000"/>
            <a:ext cx="45577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hu-HU" sz="1000" dirty="0"/>
              <a:t>http://media.al.com/live/photo/cleanup-continues-b25f8ac9250e1775_large.jpg</a:t>
            </a:r>
          </a:p>
        </p:txBody>
      </p:sp>
      <p:pic>
        <p:nvPicPr>
          <p:cNvPr id="139272" name="Picture 14" descr="oil-spill-cp-30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844" y="418728"/>
            <a:ext cx="4318756" cy="2434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73" name="Text Box 15"/>
          <p:cNvSpPr txBox="1">
            <a:spLocks noChangeArrowheads="1"/>
          </p:cNvSpPr>
          <p:nvPr/>
        </p:nvSpPr>
        <p:spPr bwMode="auto">
          <a:xfrm>
            <a:off x="107504" y="6629400"/>
            <a:ext cx="42830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hu-HU" sz="1000" dirty="0"/>
              <a:t>http://www.cbc.ca/gfx/images/news/photos/2010/04/23/oil-spill-cp-306.jpg</a:t>
            </a:r>
          </a:p>
        </p:txBody>
      </p:sp>
      <p:sp>
        <p:nvSpPr>
          <p:cNvPr id="139274" name="Text Box 16"/>
          <p:cNvSpPr txBox="1">
            <a:spLocks noChangeArrowheads="1"/>
          </p:cNvSpPr>
          <p:nvPr/>
        </p:nvSpPr>
        <p:spPr bwMode="auto">
          <a:xfrm>
            <a:off x="136525" y="37951"/>
            <a:ext cx="4235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hu-HU" dirty="0"/>
              <a:t>Deepwater Horizon Spill- Gulf of Mexico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22532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0835A39-E382-46FF-8ADC-F8F3CB80020E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148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533" name="Text Box 2"/>
          <p:cNvSpPr txBox="1">
            <a:spLocks noChangeArrowheads="1"/>
          </p:cNvSpPr>
          <p:nvPr/>
        </p:nvSpPr>
        <p:spPr bwMode="auto">
          <a:xfrm>
            <a:off x="2555776" y="188913"/>
            <a:ext cx="39773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z="2000" dirty="0">
                <a:solidFill>
                  <a:srgbClr val="28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 világ kumulatív olajfeltárásai</a:t>
            </a:r>
            <a:r>
              <a:rPr lang="de-DE" altLang="hu-HU" sz="2800" dirty="0">
                <a:solidFill>
                  <a:srgbClr val="28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utiger 57Cn"/>
              </a:rPr>
              <a:t> </a:t>
            </a:r>
          </a:p>
        </p:txBody>
      </p:sp>
      <p:sp>
        <p:nvSpPr>
          <p:cNvPr id="22534" name="Rectangle 3"/>
          <p:cNvSpPr>
            <a:spLocks noChangeArrowheads="1"/>
          </p:cNvSpPr>
          <p:nvPr/>
        </p:nvSpPr>
        <p:spPr bwMode="auto">
          <a:xfrm>
            <a:off x="3398838" y="820738"/>
            <a:ext cx="230187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de-DE" altLang="hu-HU" sz="2200" b="1">
                <a:solidFill>
                  <a:srgbClr val="FFFFFF"/>
                </a:solidFill>
                <a:latin typeface="Frutiger 57Cn"/>
              </a:rPr>
              <a:t> </a:t>
            </a:r>
          </a:p>
        </p:txBody>
      </p:sp>
      <p:sp>
        <p:nvSpPr>
          <p:cNvPr id="22535" name="Rectangle 4"/>
          <p:cNvSpPr>
            <a:spLocks noChangeArrowheads="1"/>
          </p:cNvSpPr>
          <p:nvPr/>
        </p:nvSpPr>
        <p:spPr bwMode="auto">
          <a:xfrm>
            <a:off x="1844675" y="828675"/>
            <a:ext cx="169863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hu-HU" altLang="hu-HU" sz="2200" b="1">
              <a:solidFill>
                <a:srgbClr val="FFFFFF"/>
              </a:solidFill>
              <a:latin typeface="Frutiger 57Cn"/>
            </a:endParaRPr>
          </a:p>
        </p:txBody>
      </p:sp>
      <p:graphicFrame>
        <p:nvGraphicFramePr>
          <p:cNvPr id="2253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2174170"/>
              </p:ext>
            </p:extLst>
          </p:nvPr>
        </p:nvGraphicFramePr>
        <p:xfrm>
          <a:off x="1280368" y="1227138"/>
          <a:ext cx="6604000" cy="4402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7" name="Diagramm" r:id="rId4" imgW="6600825" imgH="4400550" progId="MSGraph.Chart.8">
                  <p:embed followColorScheme="full"/>
                </p:oleObj>
              </mc:Choice>
              <mc:Fallback>
                <p:oleObj name="Diagramm" r:id="rId4" imgW="6600825" imgH="4400550" progId="MSGraph.Chart.8">
                  <p:embed followColorScheme="full"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0368" y="1227138"/>
                        <a:ext cx="6604000" cy="4402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6" name="Text Box 6"/>
          <p:cNvSpPr txBox="1">
            <a:spLocks noChangeArrowheads="1"/>
          </p:cNvSpPr>
          <p:nvPr/>
        </p:nvSpPr>
        <p:spPr bwMode="auto">
          <a:xfrm>
            <a:off x="1725613" y="1038225"/>
            <a:ext cx="3984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400" b="1"/>
              <a:t>Gb</a:t>
            </a:r>
          </a:p>
        </p:txBody>
      </p:sp>
      <p:sp>
        <p:nvSpPr>
          <p:cNvPr id="22537" name="Text Box 7"/>
          <p:cNvSpPr txBox="1">
            <a:spLocks noChangeArrowheads="1"/>
          </p:cNvSpPr>
          <p:nvPr/>
        </p:nvSpPr>
        <p:spPr bwMode="auto">
          <a:xfrm>
            <a:off x="3854450" y="1801813"/>
            <a:ext cx="24431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b="1">
                <a:latin typeface="Comic Sans MS" pitchFamily="66" charset="0"/>
              </a:rPr>
              <a:t>K</a:t>
            </a:r>
            <a:r>
              <a:rPr lang="de-DE" altLang="hu-HU" b="1">
                <a:latin typeface="Comic Sans MS" pitchFamily="66" charset="0"/>
              </a:rPr>
              <a:t>umulat</a:t>
            </a:r>
            <a:r>
              <a:rPr lang="hu-HU" altLang="hu-HU" b="1">
                <a:latin typeface="Comic Sans MS" pitchFamily="66" charset="0"/>
              </a:rPr>
              <a:t>í</a:t>
            </a:r>
            <a:r>
              <a:rPr lang="de-DE" altLang="hu-HU" b="1">
                <a:latin typeface="Comic Sans MS" pitchFamily="66" charset="0"/>
              </a:rPr>
              <a:t>v </a:t>
            </a:r>
            <a:r>
              <a:rPr lang="hu-HU" altLang="hu-HU" b="1">
                <a:latin typeface="Comic Sans MS" pitchFamily="66" charset="0"/>
              </a:rPr>
              <a:t>feltárások</a:t>
            </a:r>
            <a:endParaRPr lang="de-DE" altLang="hu-HU" b="1">
              <a:latin typeface="Comic Sans MS" pitchFamily="66" charset="0"/>
            </a:endParaRPr>
          </a:p>
        </p:txBody>
      </p:sp>
      <p:sp>
        <p:nvSpPr>
          <p:cNvPr id="22538" name="Text Box 8"/>
          <p:cNvSpPr txBox="1">
            <a:spLocks noChangeArrowheads="1"/>
          </p:cNvSpPr>
          <p:nvPr/>
        </p:nvSpPr>
        <p:spPr bwMode="auto">
          <a:xfrm>
            <a:off x="3343275" y="2506663"/>
            <a:ext cx="20304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b="1">
                <a:latin typeface="Comic Sans MS" pitchFamily="66" charset="0"/>
              </a:rPr>
              <a:t>Termelésbe véve</a:t>
            </a:r>
            <a:endParaRPr lang="de-DE" altLang="hu-HU" b="1">
              <a:latin typeface="Comic Sans MS" pitchFamily="66" charset="0"/>
            </a:endParaRPr>
          </a:p>
        </p:txBody>
      </p:sp>
      <p:sp>
        <p:nvSpPr>
          <p:cNvPr id="22539" name="Line 9"/>
          <p:cNvSpPr>
            <a:spLocks noChangeShapeType="1"/>
          </p:cNvSpPr>
          <p:nvPr/>
        </p:nvSpPr>
        <p:spPr bwMode="auto">
          <a:xfrm>
            <a:off x="5310188" y="2705100"/>
            <a:ext cx="949325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2540" name="Text Box 10"/>
          <p:cNvSpPr txBox="1">
            <a:spLocks noChangeArrowheads="1"/>
          </p:cNvSpPr>
          <p:nvPr/>
        </p:nvSpPr>
        <p:spPr bwMode="auto">
          <a:xfrm>
            <a:off x="5032375" y="4354513"/>
            <a:ext cx="11287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b="1">
                <a:latin typeface="Comic Sans MS" pitchFamily="66" charset="0"/>
              </a:rPr>
              <a:t>Tartalék</a:t>
            </a:r>
            <a:endParaRPr lang="de-DE" altLang="hu-HU" b="1">
              <a:latin typeface="Comic Sans MS" pitchFamily="66" charset="0"/>
            </a:endParaRPr>
          </a:p>
        </p:txBody>
      </p:sp>
      <p:sp>
        <p:nvSpPr>
          <p:cNvPr id="22541" name="Text Box 11"/>
          <p:cNvSpPr txBox="1">
            <a:spLocks noChangeArrowheads="1"/>
          </p:cNvSpPr>
          <p:nvPr/>
        </p:nvSpPr>
        <p:spPr bwMode="auto">
          <a:xfrm>
            <a:off x="2728913" y="739775"/>
            <a:ext cx="3387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600">
                <a:latin typeface="Comic Sans MS" pitchFamily="66" charset="0"/>
              </a:rPr>
              <a:t>(</a:t>
            </a:r>
            <a:r>
              <a:rPr lang="hu-HU" altLang="hu-HU" sz="1600">
                <a:latin typeface="Comic Sans MS" pitchFamily="66" charset="0"/>
              </a:rPr>
              <a:t>nyersolaj</a:t>
            </a:r>
            <a:r>
              <a:rPr lang="de-DE" altLang="hu-HU" sz="1600">
                <a:latin typeface="Comic Sans MS" pitchFamily="66" charset="0"/>
              </a:rPr>
              <a:t> + NGL/</a:t>
            </a:r>
            <a:r>
              <a:rPr lang="hu-HU" altLang="hu-HU" sz="1600">
                <a:latin typeface="Comic Sans MS" pitchFamily="66" charset="0"/>
              </a:rPr>
              <a:t>k</a:t>
            </a:r>
            <a:r>
              <a:rPr lang="de-DE" altLang="hu-HU" sz="1600">
                <a:latin typeface="Comic Sans MS" pitchFamily="66" charset="0"/>
              </a:rPr>
              <a:t>onden</a:t>
            </a:r>
            <a:r>
              <a:rPr lang="hu-HU" altLang="hu-HU" sz="1600">
                <a:latin typeface="Comic Sans MS" pitchFamily="66" charset="0"/>
              </a:rPr>
              <a:t>zátumok</a:t>
            </a:r>
            <a:r>
              <a:rPr lang="de-DE" altLang="hu-HU" sz="1600">
                <a:latin typeface="Comic Sans MS" pitchFamily="66" charset="0"/>
              </a:rPr>
              <a:t>)</a:t>
            </a:r>
          </a:p>
        </p:txBody>
      </p:sp>
      <p:sp>
        <p:nvSpPr>
          <p:cNvPr id="22542" name="Text Box 12"/>
          <p:cNvSpPr txBox="1">
            <a:spLocks noChangeArrowheads="1"/>
          </p:cNvSpPr>
          <p:nvPr/>
        </p:nvSpPr>
        <p:spPr bwMode="auto">
          <a:xfrm>
            <a:off x="2236788" y="5821363"/>
            <a:ext cx="23230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400" dirty="0">
                <a:latin typeface="Frutiger 57Cn"/>
              </a:rPr>
              <a:t>Source: </a:t>
            </a:r>
            <a:r>
              <a:rPr lang="de-DE" altLang="hu-HU" sz="1400" dirty="0" err="1">
                <a:latin typeface="Frutiger 57Cn"/>
              </a:rPr>
              <a:t>Industry</a:t>
            </a:r>
            <a:r>
              <a:rPr lang="de-DE" altLang="hu-HU" sz="1400" dirty="0">
                <a:latin typeface="Frutiger 57Cn"/>
              </a:rPr>
              <a:t> </a:t>
            </a:r>
            <a:r>
              <a:rPr lang="de-DE" altLang="hu-HU" sz="1400" dirty="0" err="1">
                <a:latin typeface="Frutiger 57Cn"/>
              </a:rPr>
              <a:t>data</a:t>
            </a:r>
            <a:r>
              <a:rPr lang="de-DE" altLang="hu-HU" sz="1400" dirty="0">
                <a:latin typeface="Frutiger 57Cn"/>
              </a:rPr>
              <a:t> </a:t>
            </a:r>
            <a:r>
              <a:rPr lang="de-DE" altLang="hu-HU" sz="1400" dirty="0" err="1">
                <a:latin typeface="Frutiger 57Cn"/>
              </a:rPr>
              <a:t>base</a:t>
            </a:r>
            <a:endParaRPr lang="de-DE" altLang="hu-HU" sz="1400" b="1" dirty="0">
              <a:latin typeface="Frutiger 57C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140291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BCC879A-E2BC-4310-9C79-A245EA14B0F8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149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0292" name="Text Box 2"/>
          <p:cNvSpPr txBox="1">
            <a:spLocks noChangeArrowheads="1"/>
          </p:cNvSpPr>
          <p:nvPr/>
        </p:nvSpPr>
        <p:spPr bwMode="auto">
          <a:xfrm>
            <a:off x="1348859" y="404813"/>
            <a:ext cx="63914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z="2000" dirty="0">
                <a:solidFill>
                  <a:srgbClr val="28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Kőolajfeltárások</a:t>
            </a:r>
            <a:r>
              <a:rPr lang="de-DE" altLang="hu-HU" sz="2000" dirty="0">
                <a:solidFill>
                  <a:srgbClr val="28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– </a:t>
            </a:r>
            <a:r>
              <a:rPr lang="hu-HU" altLang="hu-HU" sz="2000" dirty="0">
                <a:solidFill>
                  <a:srgbClr val="28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 nagy készletek egyre ritkábbak</a:t>
            </a:r>
            <a:endParaRPr lang="de-DE" altLang="hu-HU" sz="2000" dirty="0">
              <a:solidFill>
                <a:srgbClr val="2837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40293" name="Rectangle 3"/>
          <p:cNvSpPr>
            <a:spLocks noChangeArrowheads="1"/>
          </p:cNvSpPr>
          <p:nvPr/>
        </p:nvSpPr>
        <p:spPr bwMode="auto">
          <a:xfrm>
            <a:off x="3398838" y="820738"/>
            <a:ext cx="230187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de-DE" altLang="hu-HU" sz="2200" b="1">
                <a:solidFill>
                  <a:srgbClr val="FFFFFF"/>
                </a:solidFill>
                <a:latin typeface="Frutiger 57Cn"/>
              </a:rPr>
              <a:t> </a:t>
            </a:r>
          </a:p>
        </p:txBody>
      </p:sp>
      <p:sp>
        <p:nvSpPr>
          <p:cNvPr id="140294" name="Rectangle 4"/>
          <p:cNvSpPr>
            <a:spLocks noChangeArrowheads="1"/>
          </p:cNvSpPr>
          <p:nvPr/>
        </p:nvSpPr>
        <p:spPr bwMode="auto">
          <a:xfrm>
            <a:off x="1844675" y="828675"/>
            <a:ext cx="169863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hu-HU" altLang="hu-HU" sz="2200" b="1">
              <a:solidFill>
                <a:srgbClr val="FFFFFF"/>
              </a:solidFill>
              <a:latin typeface="Frutiger 57Cn"/>
            </a:endParaRPr>
          </a:p>
        </p:txBody>
      </p:sp>
      <p:pic>
        <p:nvPicPr>
          <p:cNvPr id="14029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52513"/>
            <a:ext cx="4319588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4029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838450"/>
            <a:ext cx="4397375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40297" name="Text Box 7"/>
          <p:cNvSpPr txBox="1">
            <a:spLocks noChangeArrowheads="1"/>
          </p:cNvSpPr>
          <p:nvPr/>
        </p:nvSpPr>
        <p:spPr bwMode="auto">
          <a:xfrm>
            <a:off x="600075" y="4849813"/>
            <a:ext cx="16430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2000">
                <a:latin typeface="Frutiger 57Cn"/>
              </a:rPr>
              <a:t>Source: </a:t>
            </a:r>
          </a:p>
          <a:p>
            <a:r>
              <a:rPr lang="de-DE" altLang="hu-HU" sz="2000">
                <a:latin typeface="Frutiger 57Cn"/>
              </a:rPr>
              <a:t>C.J. Campbell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Dr. Pátzay György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174655-E909-451D-9760-1458F48351C7}" type="slidenum">
              <a:rPr lang="hu-HU" smtClean="0"/>
              <a:pPr>
                <a:defRPr/>
              </a:pPr>
              <a:t>15</a:t>
            </a:fld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701988"/>
            <a:ext cx="6606927" cy="3781773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2195736" y="332656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Vízenergia termelés régiónként (</a:t>
            </a:r>
            <a:r>
              <a:rPr lang="hu-HU" dirty="0" err="1" smtClean="0"/>
              <a:t>TWh</a:t>
            </a:r>
            <a:r>
              <a:rPr lang="hu-HU" dirty="0" smtClean="0"/>
              <a:t>)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25" y="4293095"/>
            <a:ext cx="2070720" cy="255470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120" y="4204241"/>
            <a:ext cx="2214533" cy="264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64066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23556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5B43381-5AD5-44ED-9E4B-81D6CF9B9E32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150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1262063" y="1227138"/>
          <a:ext cx="6600825" cy="440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10" name="Diagramm" r:id="rId4" imgW="6600825" imgH="4400550" progId="MSGraph.Chart.8">
                  <p:embed followColorScheme="full"/>
                </p:oleObj>
              </mc:Choice>
              <mc:Fallback>
                <p:oleObj name="Diagramm" r:id="rId4" imgW="6600825" imgH="4400550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2063" y="1227138"/>
                        <a:ext cx="6600825" cy="4400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7" name="Line 3"/>
          <p:cNvSpPr>
            <a:spLocks noChangeShapeType="1"/>
          </p:cNvSpPr>
          <p:nvPr/>
        </p:nvSpPr>
        <p:spPr bwMode="auto">
          <a:xfrm flipH="1">
            <a:off x="6245225" y="1298575"/>
            <a:ext cx="1588" cy="36083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3558" name="AutoShape 4"/>
          <p:cNvSpPr>
            <a:spLocks noChangeArrowheads="1"/>
          </p:cNvSpPr>
          <p:nvPr/>
        </p:nvSpPr>
        <p:spPr bwMode="auto">
          <a:xfrm>
            <a:off x="5300663" y="1255713"/>
            <a:ext cx="914400" cy="269875"/>
          </a:xfrm>
          <a:prstGeom prst="leftArrow">
            <a:avLst>
              <a:gd name="adj1" fmla="val 50000"/>
              <a:gd name="adj2" fmla="val 84706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23559" name="Text Box 5"/>
          <p:cNvSpPr txBox="1">
            <a:spLocks noChangeArrowheads="1"/>
          </p:cNvSpPr>
          <p:nvPr/>
        </p:nvSpPr>
        <p:spPr bwMode="auto">
          <a:xfrm>
            <a:off x="5580063" y="839788"/>
            <a:ext cx="5603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z="1400" b="1">
                <a:latin typeface="Comic Sans MS" pitchFamily="66" charset="0"/>
              </a:rPr>
              <a:t>tény</a:t>
            </a:r>
            <a:endParaRPr lang="de-DE" altLang="hu-HU" sz="1400" b="1">
              <a:latin typeface="Comic Sans MS" pitchFamily="66" charset="0"/>
            </a:endParaRPr>
          </a:p>
        </p:txBody>
      </p:sp>
      <p:sp>
        <p:nvSpPr>
          <p:cNvPr id="23560" name="AutoShape 6"/>
          <p:cNvSpPr>
            <a:spLocks noChangeArrowheads="1"/>
          </p:cNvSpPr>
          <p:nvPr/>
        </p:nvSpPr>
        <p:spPr bwMode="auto">
          <a:xfrm flipH="1">
            <a:off x="6334125" y="1249363"/>
            <a:ext cx="914400" cy="269875"/>
          </a:xfrm>
          <a:prstGeom prst="leftArrow">
            <a:avLst>
              <a:gd name="adj1" fmla="val 50000"/>
              <a:gd name="adj2" fmla="val 84706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23561" name="Text Box 7"/>
          <p:cNvSpPr txBox="1">
            <a:spLocks noChangeArrowheads="1"/>
          </p:cNvSpPr>
          <p:nvPr/>
        </p:nvSpPr>
        <p:spPr bwMode="auto">
          <a:xfrm>
            <a:off x="6270625" y="854075"/>
            <a:ext cx="11160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z="1400" b="1">
                <a:latin typeface="Comic Sans MS" pitchFamily="66" charset="0"/>
              </a:rPr>
              <a:t>előrejelzés</a:t>
            </a:r>
            <a:endParaRPr lang="de-DE" altLang="hu-HU" sz="1400" b="1">
              <a:latin typeface="Comic Sans MS" pitchFamily="66" charset="0"/>
            </a:endParaRPr>
          </a:p>
        </p:txBody>
      </p:sp>
      <p:sp>
        <p:nvSpPr>
          <p:cNvPr id="23562" name="Text Box 8"/>
          <p:cNvSpPr txBox="1">
            <a:spLocks noChangeArrowheads="1"/>
          </p:cNvSpPr>
          <p:nvPr/>
        </p:nvSpPr>
        <p:spPr bwMode="auto">
          <a:xfrm>
            <a:off x="5403850" y="1557338"/>
            <a:ext cx="6254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400" b="1"/>
              <a:t>17 Gb</a:t>
            </a:r>
          </a:p>
        </p:txBody>
      </p:sp>
      <p:sp>
        <p:nvSpPr>
          <p:cNvPr id="23563" name="Text Box 9"/>
          <p:cNvSpPr txBox="1">
            <a:spLocks noChangeArrowheads="1"/>
          </p:cNvSpPr>
          <p:nvPr/>
        </p:nvSpPr>
        <p:spPr bwMode="auto">
          <a:xfrm>
            <a:off x="6362700" y="1543050"/>
            <a:ext cx="10826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400" b="1"/>
              <a:t>6 Gb + 3 Gb</a:t>
            </a:r>
          </a:p>
        </p:txBody>
      </p:sp>
      <p:sp>
        <p:nvSpPr>
          <p:cNvPr id="23564" name="Freeform 10"/>
          <p:cNvSpPr>
            <a:spLocks/>
          </p:cNvSpPr>
          <p:nvPr/>
        </p:nvSpPr>
        <p:spPr bwMode="auto">
          <a:xfrm>
            <a:off x="6259513" y="1854200"/>
            <a:ext cx="1001712" cy="1393825"/>
          </a:xfrm>
          <a:custGeom>
            <a:avLst/>
            <a:gdLst>
              <a:gd name="T0" fmla="*/ 0 w 728"/>
              <a:gd name="T1" fmla="*/ 2147483647 h 1105"/>
              <a:gd name="T2" fmla="*/ 2147483647 w 728"/>
              <a:gd name="T3" fmla="*/ 2147483647 h 1105"/>
              <a:gd name="T4" fmla="*/ 2147483647 w 728"/>
              <a:gd name="T5" fmla="*/ 2147483647 h 1105"/>
              <a:gd name="T6" fmla="*/ 2147483647 w 728"/>
              <a:gd name="T7" fmla="*/ 2147483647 h 1105"/>
              <a:gd name="T8" fmla="*/ 0 60000 65536"/>
              <a:gd name="T9" fmla="*/ 0 60000 65536"/>
              <a:gd name="T10" fmla="*/ 0 60000 65536"/>
              <a:gd name="T11" fmla="*/ 0 60000 65536"/>
              <a:gd name="T12" fmla="*/ 0 w 728"/>
              <a:gd name="T13" fmla="*/ 0 h 1105"/>
              <a:gd name="T14" fmla="*/ 728 w 728"/>
              <a:gd name="T15" fmla="*/ 1105 h 110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28" h="1105">
                <a:moveTo>
                  <a:pt x="0" y="14"/>
                </a:moveTo>
                <a:cubicBezTo>
                  <a:pt x="18" y="7"/>
                  <a:pt x="37" y="0"/>
                  <a:pt x="110" y="132"/>
                </a:cubicBezTo>
                <a:cubicBezTo>
                  <a:pt x="183" y="264"/>
                  <a:pt x="334" y="643"/>
                  <a:pt x="437" y="805"/>
                </a:cubicBezTo>
                <a:cubicBezTo>
                  <a:pt x="540" y="967"/>
                  <a:pt x="634" y="1036"/>
                  <a:pt x="728" y="1105"/>
                </a:cubicBezTo>
              </a:path>
            </a:pathLst>
          </a:custGeom>
          <a:noFill/>
          <a:ln w="28575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3565" name="Text Box 11"/>
          <p:cNvSpPr txBox="1">
            <a:spLocks noChangeArrowheads="1"/>
          </p:cNvSpPr>
          <p:nvPr/>
        </p:nvSpPr>
        <p:spPr bwMode="auto">
          <a:xfrm>
            <a:off x="6908800" y="3217863"/>
            <a:ext cx="2698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400" b="1"/>
              <a:t>?</a:t>
            </a:r>
          </a:p>
        </p:txBody>
      </p:sp>
      <p:sp>
        <p:nvSpPr>
          <p:cNvPr id="23566" name="Text Box 12"/>
          <p:cNvSpPr txBox="1">
            <a:spLocks noChangeArrowheads="1"/>
          </p:cNvSpPr>
          <p:nvPr/>
        </p:nvSpPr>
        <p:spPr bwMode="auto">
          <a:xfrm>
            <a:off x="2819400" y="1196975"/>
            <a:ext cx="5254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400" b="1"/>
              <a:t>Sm</a:t>
            </a:r>
            <a:r>
              <a:rPr lang="de-DE" altLang="hu-HU" sz="1400" b="1" baseline="30000"/>
              <a:t>3</a:t>
            </a:r>
          </a:p>
        </p:txBody>
      </p:sp>
      <p:sp>
        <p:nvSpPr>
          <p:cNvPr id="23567" name="Text Box 13"/>
          <p:cNvSpPr txBox="1">
            <a:spLocks noChangeArrowheads="1"/>
          </p:cNvSpPr>
          <p:nvPr/>
        </p:nvSpPr>
        <p:spPr bwMode="auto">
          <a:xfrm>
            <a:off x="2992438" y="5646738"/>
            <a:ext cx="24241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z="1600" b="1">
                <a:latin typeface="Comic Sans MS" pitchFamily="66" charset="0"/>
              </a:rPr>
              <a:t>1. fázis</a:t>
            </a:r>
            <a:r>
              <a:rPr lang="de-DE" altLang="hu-HU" sz="1600" b="1">
                <a:latin typeface="Comic Sans MS" pitchFamily="66" charset="0"/>
              </a:rPr>
              <a:t>: „</a:t>
            </a:r>
            <a:r>
              <a:rPr lang="hu-HU" altLang="hu-HU" sz="1600" b="1">
                <a:latin typeface="Comic Sans MS" pitchFamily="66" charset="0"/>
              </a:rPr>
              <a:t>csúcs-előtt</a:t>
            </a:r>
            <a:r>
              <a:rPr lang="de-DE" altLang="hu-HU" sz="1600" b="1">
                <a:latin typeface="Comic Sans MS" pitchFamily="66" charset="0"/>
              </a:rPr>
              <a:t>“</a:t>
            </a:r>
          </a:p>
        </p:txBody>
      </p:sp>
      <p:sp>
        <p:nvSpPr>
          <p:cNvPr id="23568" name="Line 14"/>
          <p:cNvSpPr>
            <a:spLocks noChangeShapeType="1"/>
          </p:cNvSpPr>
          <p:nvPr/>
        </p:nvSpPr>
        <p:spPr bwMode="auto">
          <a:xfrm>
            <a:off x="5662613" y="546735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3569" name="Line 15"/>
          <p:cNvSpPr>
            <a:spLocks noChangeShapeType="1"/>
          </p:cNvSpPr>
          <p:nvPr/>
        </p:nvSpPr>
        <p:spPr bwMode="auto">
          <a:xfrm>
            <a:off x="6189663" y="5486400"/>
            <a:ext cx="0" cy="5524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3570" name="Text Box 16"/>
          <p:cNvSpPr txBox="1">
            <a:spLocks noChangeArrowheads="1"/>
          </p:cNvSpPr>
          <p:nvPr/>
        </p:nvSpPr>
        <p:spPr bwMode="auto">
          <a:xfrm>
            <a:off x="6351588" y="5665788"/>
            <a:ext cx="20034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z="1600" b="1">
                <a:latin typeface="Comic Sans MS" pitchFamily="66" charset="0"/>
              </a:rPr>
              <a:t>3. fázis</a:t>
            </a:r>
            <a:r>
              <a:rPr lang="de-DE" altLang="hu-HU" sz="1600" b="1">
                <a:latin typeface="Comic Sans MS" pitchFamily="66" charset="0"/>
              </a:rPr>
              <a:t>: „</a:t>
            </a:r>
            <a:r>
              <a:rPr lang="hu-HU" altLang="hu-HU" sz="1600" b="1">
                <a:latin typeface="Comic Sans MS" pitchFamily="66" charset="0"/>
              </a:rPr>
              <a:t>letörés</a:t>
            </a:r>
            <a:r>
              <a:rPr lang="de-DE" altLang="hu-HU" sz="1600" b="1">
                <a:latin typeface="Comic Sans MS" pitchFamily="66" charset="0"/>
              </a:rPr>
              <a:t>“</a:t>
            </a:r>
          </a:p>
        </p:txBody>
      </p:sp>
      <p:sp>
        <p:nvSpPr>
          <p:cNvPr id="23571" name="Text Box 17"/>
          <p:cNvSpPr txBox="1">
            <a:spLocks noChangeArrowheads="1"/>
          </p:cNvSpPr>
          <p:nvPr/>
        </p:nvSpPr>
        <p:spPr bwMode="auto">
          <a:xfrm>
            <a:off x="4908550" y="6196013"/>
            <a:ext cx="20462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z="1600" b="1">
                <a:latin typeface="Comic Sans MS" pitchFamily="66" charset="0"/>
              </a:rPr>
              <a:t>2. fázis</a:t>
            </a:r>
            <a:r>
              <a:rPr lang="de-DE" altLang="hu-HU" sz="1600" b="1">
                <a:latin typeface="Comic Sans MS" pitchFamily="66" charset="0"/>
              </a:rPr>
              <a:t>: „</a:t>
            </a:r>
            <a:r>
              <a:rPr lang="hu-HU" altLang="hu-HU" sz="1600" b="1">
                <a:latin typeface="Comic Sans MS" pitchFamily="66" charset="0"/>
              </a:rPr>
              <a:t>csúcson</a:t>
            </a:r>
            <a:r>
              <a:rPr lang="de-DE" altLang="hu-HU" sz="1600" b="1">
                <a:latin typeface="Comic Sans MS" pitchFamily="66" charset="0"/>
              </a:rPr>
              <a:t>“</a:t>
            </a:r>
          </a:p>
        </p:txBody>
      </p:sp>
      <p:sp>
        <p:nvSpPr>
          <p:cNvPr id="23572" name="Line 18"/>
          <p:cNvSpPr>
            <a:spLocks noChangeShapeType="1"/>
          </p:cNvSpPr>
          <p:nvPr/>
        </p:nvSpPr>
        <p:spPr bwMode="auto">
          <a:xfrm flipH="1">
            <a:off x="4852988" y="6000750"/>
            <a:ext cx="809625" cy="2667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3573" name="Line 19"/>
          <p:cNvSpPr>
            <a:spLocks noChangeShapeType="1"/>
          </p:cNvSpPr>
          <p:nvPr/>
        </p:nvSpPr>
        <p:spPr bwMode="auto">
          <a:xfrm>
            <a:off x="6189663" y="6038850"/>
            <a:ext cx="827087" cy="247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3574" name="Text Box 20"/>
          <p:cNvSpPr txBox="1">
            <a:spLocks noChangeArrowheads="1"/>
          </p:cNvSpPr>
          <p:nvPr/>
        </p:nvSpPr>
        <p:spPr bwMode="auto">
          <a:xfrm>
            <a:off x="2051720" y="260350"/>
            <a:ext cx="50465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2000" dirty="0">
                <a:solidFill>
                  <a:srgbClr val="28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Nor</a:t>
            </a:r>
            <a:r>
              <a:rPr lang="hu-HU" altLang="hu-HU" sz="2000" dirty="0" err="1">
                <a:solidFill>
                  <a:srgbClr val="28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végia</a:t>
            </a:r>
            <a:r>
              <a:rPr lang="de-DE" altLang="hu-HU" sz="2000" dirty="0">
                <a:solidFill>
                  <a:srgbClr val="28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: </a:t>
            </a:r>
            <a:r>
              <a:rPr lang="hu-HU" altLang="hu-HU" sz="2000" dirty="0">
                <a:solidFill>
                  <a:srgbClr val="28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Nyersolajtermelés 52 mezőről</a:t>
            </a:r>
            <a:endParaRPr lang="de-DE" altLang="hu-H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3575" name="Text Box 21"/>
          <p:cNvSpPr txBox="1">
            <a:spLocks noChangeArrowheads="1"/>
          </p:cNvSpPr>
          <p:nvPr/>
        </p:nvSpPr>
        <p:spPr bwMode="auto">
          <a:xfrm>
            <a:off x="2886075" y="1611313"/>
            <a:ext cx="188118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400">
                <a:latin typeface="Frutiger 57Cn"/>
              </a:rPr>
              <a:t>Data source:Norwegian</a:t>
            </a:r>
          </a:p>
          <a:p>
            <a:r>
              <a:rPr lang="de-DE" altLang="hu-HU" sz="1400">
                <a:latin typeface="Frutiger 57Cn"/>
              </a:rPr>
              <a:t>Petroleum Directorate</a:t>
            </a:r>
          </a:p>
          <a:p>
            <a:r>
              <a:rPr lang="de-DE" altLang="hu-HU" sz="1400">
                <a:latin typeface="Frutiger 57Cn"/>
              </a:rPr>
              <a:t>Forecast: LBST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24580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E59C350-03BA-41B3-993D-204E365EE10F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151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4581" name="Group 2"/>
          <p:cNvGrpSpPr>
            <a:grpSpLocks/>
          </p:cNvGrpSpPr>
          <p:nvPr/>
        </p:nvGrpSpPr>
        <p:grpSpPr bwMode="auto">
          <a:xfrm>
            <a:off x="827680" y="260350"/>
            <a:ext cx="7517774" cy="5842000"/>
            <a:chOff x="555" y="157"/>
            <a:chExt cx="5129" cy="3680"/>
          </a:xfrm>
        </p:grpSpPr>
        <p:graphicFrame>
          <p:nvGraphicFramePr>
            <p:cNvPr id="24578" name="Object 3"/>
            <p:cNvGraphicFramePr>
              <a:graphicFrameLocks noChangeAspect="1"/>
            </p:cNvGraphicFramePr>
            <p:nvPr/>
          </p:nvGraphicFramePr>
          <p:xfrm>
            <a:off x="1080" y="720"/>
            <a:ext cx="4321" cy="28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626" name="Diagramm" r:id="rId4" imgW="6857940" imgH="4571821" progId="MSGraph.Chart.8">
                    <p:embed followColorScheme="full"/>
                  </p:oleObj>
                </mc:Choice>
                <mc:Fallback>
                  <p:oleObj name="Diagramm" r:id="rId4" imgW="6857940" imgH="4571821" progId="MSGraph.Chart.8">
                    <p:embed followColorScheme="full"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80" y="720"/>
                          <a:ext cx="4321" cy="288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582" name="Text Box 4"/>
            <p:cNvSpPr txBox="1">
              <a:spLocks noChangeArrowheads="1"/>
            </p:cNvSpPr>
            <p:nvPr/>
          </p:nvSpPr>
          <p:spPr bwMode="auto">
            <a:xfrm>
              <a:off x="1869" y="610"/>
              <a:ext cx="11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de-DE" altLang="hu-HU" sz="2000">
                  <a:latin typeface="Comic Sans MS" pitchFamily="66" charset="0"/>
                </a:rPr>
                <a:t>Milli</a:t>
              </a:r>
              <a:r>
                <a:rPr lang="hu-HU" altLang="hu-HU" sz="2000">
                  <a:latin typeface="Comic Sans MS" pitchFamily="66" charset="0"/>
                </a:rPr>
                <a:t>ó</a:t>
              </a:r>
              <a:r>
                <a:rPr lang="de-DE" altLang="hu-HU" sz="2000">
                  <a:latin typeface="Comic Sans MS" pitchFamily="66" charset="0"/>
                </a:rPr>
                <a:t> </a:t>
              </a:r>
              <a:r>
                <a:rPr lang="hu-HU" altLang="hu-HU" sz="2000">
                  <a:latin typeface="Comic Sans MS" pitchFamily="66" charset="0"/>
                </a:rPr>
                <a:t>b</a:t>
              </a:r>
              <a:r>
                <a:rPr lang="de-DE" altLang="hu-HU" sz="2000">
                  <a:latin typeface="Comic Sans MS" pitchFamily="66" charset="0"/>
                </a:rPr>
                <a:t>arrel</a:t>
              </a:r>
            </a:p>
          </p:txBody>
        </p:sp>
        <p:sp>
          <p:nvSpPr>
            <p:cNvPr id="24583" name="Text Box 5"/>
            <p:cNvSpPr txBox="1">
              <a:spLocks noChangeArrowheads="1"/>
            </p:cNvSpPr>
            <p:nvPr/>
          </p:nvSpPr>
          <p:spPr bwMode="auto">
            <a:xfrm>
              <a:off x="3315" y="3315"/>
              <a:ext cx="30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hu-HU" altLang="hu-HU" sz="2000">
                  <a:latin typeface="Comic Sans MS" pitchFamily="66" charset="0"/>
                </a:rPr>
                <a:t>év</a:t>
              </a:r>
              <a:endParaRPr lang="de-DE" altLang="hu-HU" sz="2000">
                <a:latin typeface="Comic Sans MS" pitchFamily="66" charset="0"/>
              </a:endParaRPr>
            </a:p>
          </p:txBody>
        </p:sp>
        <p:sp>
          <p:nvSpPr>
            <p:cNvPr id="24584" name="Text Box 6"/>
            <p:cNvSpPr txBox="1">
              <a:spLocks noChangeArrowheads="1"/>
            </p:cNvSpPr>
            <p:nvPr/>
          </p:nvSpPr>
          <p:spPr bwMode="auto">
            <a:xfrm>
              <a:off x="555" y="157"/>
              <a:ext cx="512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hu-HU" altLang="hu-HU" sz="2000" dirty="0" smtClean="0">
                  <a:solidFill>
                    <a:srgbClr val="28377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Nagy-Britannia</a:t>
              </a:r>
              <a:r>
                <a:rPr lang="de-DE" altLang="hu-HU" sz="2000" dirty="0">
                  <a:solidFill>
                    <a:srgbClr val="28377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: </a:t>
              </a:r>
              <a:r>
                <a:rPr lang="hu-HU" altLang="hu-HU" sz="2000" dirty="0">
                  <a:solidFill>
                    <a:srgbClr val="28377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K</a:t>
              </a:r>
              <a:r>
                <a:rPr lang="de-DE" altLang="hu-HU" sz="2000" dirty="0" err="1">
                  <a:solidFill>
                    <a:srgbClr val="28377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umulat</a:t>
              </a:r>
              <a:r>
                <a:rPr lang="hu-HU" altLang="hu-HU" sz="2000" dirty="0">
                  <a:solidFill>
                    <a:srgbClr val="28377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ív</a:t>
              </a:r>
              <a:r>
                <a:rPr lang="de-DE" altLang="hu-HU" sz="2000" dirty="0">
                  <a:solidFill>
                    <a:srgbClr val="28377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 </a:t>
              </a:r>
              <a:r>
                <a:rPr lang="hu-HU" altLang="hu-HU" sz="2000" dirty="0">
                  <a:solidFill>
                    <a:srgbClr val="28377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kőolaj felfedezések</a:t>
              </a:r>
              <a:r>
                <a:rPr lang="de-DE" altLang="hu-HU" sz="2000" dirty="0">
                  <a:solidFill>
                    <a:srgbClr val="28377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 </a:t>
              </a:r>
              <a:r>
                <a:rPr lang="hu-HU" altLang="hu-HU" sz="2000" dirty="0">
                  <a:solidFill>
                    <a:srgbClr val="28377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és tartalékok</a:t>
              </a:r>
              <a:endParaRPr lang="de-DE" altLang="hu-HU" sz="2000" dirty="0">
                <a:solidFill>
                  <a:srgbClr val="28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4585" name="Text Box 7"/>
            <p:cNvSpPr txBox="1">
              <a:spLocks noChangeArrowheads="1"/>
            </p:cNvSpPr>
            <p:nvPr/>
          </p:nvSpPr>
          <p:spPr bwMode="auto">
            <a:xfrm>
              <a:off x="3088" y="1014"/>
              <a:ext cx="1243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hu-HU" altLang="hu-HU" sz="1600">
                  <a:latin typeface="Frutiger 57Cn"/>
                </a:rPr>
                <a:t>kum</a:t>
              </a:r>
              <a:r>
                <a:rPr lang="de-DE" altLang="hu-HU" sz="1600">
                  <a:latin typeface="Frutiger 57Cn"/>
                </a:rPr>
                <a:t>. </a:t>
              </a:r>
              <a:r>
                <a:rPr lang="hu-HU" altLang="hu-HU" sz="1600">
                  <a:latin typeface="Frutiger 57Cn"/>
                </a:rPr>
                <a:t>felfedezések</a:t>
              </a:r>
              <a:endParaRPr lang="de-DE" altLang="hu-HU" sz="2000">
                <a:latin typeface="Frutiger 57Cn"/>
              </a:endParaRPr>
            </a:p>
          </p:txBody>
        </p:sp>
        <p:sp>
          <p:nvSpPr>
            <p:cNvPr id="24586" name="Text Box 8"/>
            <p:cNvSpPr txBox="1">
              <a:spLocks noChangeArrowheads="1"/>
            </p:cNvSpPr>
            <p:nvPr/>
          </p:nvSpPr>
          <p:spPr bwMode="auto">
            <a:xfrm>
              <a:off x="3915" y="1544"/>
              <a:ext cx="62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hu-HU" altLang="hu-HU" sz="1600">
                  <a:solidFill>
                    <a:srgbClr val="FFFFFF"/>
                  </a:solidFill>
                  <a:latin typeface="Comic Sans MS" pitchFamily="66" charset="0"/>
                </a:rPr>
                <a:t>termelő</a:t>
              </a:r>
              <a:endParaRPr lang="de-DE" altLang="hu-HU" sz="1600">
                <a:latin typeface="Comic Sans MS" pitchFamily="66" charset="0"/>
              </a:endParaRPr>
            </a:p>
          </p:txBody>
        </p:sp>
        <p:sp>
          <p:nvSpPr>
            <p:cNvPr id="24587" name="Text Box 9"/>
            <p:cNvSpPr txBox="1">
              <a:spLocks noChangeArrowheads="1"/>
            </p:cNvSpPr>
            <p:nvPr/>
          </p:nvSpPr>
          <p:spPr bwMode="auto">
            <a:xfrm>
              <a:off x="2960" y="1968"/>
              <a:ext cx="691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hu-HU" altLang="hu-HU" sz="1600">
                  <a:latin typeface="Comic Sans MS" pitchFamily="66" charset="0"/>
                </a:rPr>
                <a:t>kőolaj</a:t>
              </a:r>
              <a:r>
                <a:rPr lang="de-DE" altLang="hu-HU" sz="1600">
                  <a:latin typeface="Comic Sans MS" pitchFamily="66" charset="0"/>
                </a:rPr>
                <a:t> </a:t>
              </a:r>
              <a:r>
                <a:rPr lang="hu-HU" altLang="hu-HU" sz="1600">
                  <a:latin typeface="Comic Sans MS" pitchFamily="66" charset="0"/>
                </a:rPr>
                <a:t>tartalék</a:t>
              </a:r>
              <a:endParaRPr lang="de-DE" altLang="hu-HU" sz="1600">
                <a:latin typeface="Comic Sans MS" pitchFamily="66" charset="0"/>
              </a:endParaRPr>
            </a:p>
          </p:txBody>
        </p:sp>
        <p:sp>
          <p:nvSpPr>
            <p:cNvPr id="24588" name="Text Box 10"/>
            <p:cNvSpPr txBox="1">
              <a:spLocks noChangeArrowheads="1"/>
            </p:cNvSpPr>
            <p:nvPr/>
          </p:nvSpPr>
          <p:spPr bwMode="auto">
            <a:xfrm>
              <a:off x="2242" y="2562"/>
              <a:ext cx="968" cy="21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de-DE" altLang="hu-HU" sz="1600">
                  <a:latin typeface="Comic Sans MS" pitchFamily="66" charset="0"/>
                </a:rPr>
                <a:t>BP-</a:t>
              </a:r>
              <a:r>
                <a:rPr lang="hu-HU" altLang="hu-HU" sz="1600">
                  <a:latin typeface="Comic Sans MS" pitchFamily="66" charset="0"/>
                </a:rPr>
                <a:t>s</a:t>
              </a:r>
              <a:r>
                <a:rPr lang="de-DE" altLang="hu-HU" sz="1600">
                  <a:latin typeface="Comic Sans MS" pitchFamily="66" charset="0"/>
                </a:rPr>
                <a:t>tatisti</a:t>
              </a:r>
              <a:r>
                <a:rPr lang="hu-HU" altLang="hu-HU" sz="1600">
                  <a:latin typeface="Comic Sans MS" pitchFamily="66" charset="0"/>
                </a:rPr>
                <a:t>ka</a:t>
              </a:r>
              <a:endParaRPr lang="de-DE" altLang="hu-HU" sz="1600">
                <a:latin typeface="Comic Sans MS" pitchFamily="66" charset="0"/>
              </a:endParaRPr>
            </a:p>
          </p:txBody>
        </p:sp>
        <p:sp>
          <p:nvSpPr>
            <p:cNvPr id="24589" name="Text Box 11"/>
            <p:cNvSpPr txBox="1">
              <a:spLocks noChangeArrowheads="1"/>
            </p:cNvSpPr>
            <p:nvPr/>
          </p:nvSpPr>
          <p:spPr bwMode="auto">
            <a:xfrm>
              <a:off x="3721" y="675"/>
              <a:ext cx="12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endParaRPr lang="de-DE" altLang="hu-HU" b="1">
                <a:solidFill>
                  <a:schemeClr val="bg1"/>
                </a:solidFill>
                <a:latin typeface="Frutiger 57Cn"/>
              </a:endParaRPr>
            </a:p>
          </p:txBody>
        </p:sp>
        <p:sp>
          <p:nvSpPr>
            <p:cNvPr id="24590" name="Text Box 12"/>
            <p:cNvSpPr txBox="1">
              <a:spLocks noChangeArrowheads="1"/>
            </p:cNvSpPr>
            <p:nvPr/>
          </p:nvSpPr>
          <p:spPr bwMode="auto">
            <a:xfrm>
              <a:off x="4190" y="2315"/>
              <a:ext cx="689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de-DE" altLang="hu-HU" sz="1400">
                  <a:latin typeface="Frutiger 57Cn"/>
                </a:rPr>
                <a:t>        </a:t>
              </a:r>
              <a:r>
                <a:rPr lang="hu-HU" altLang="hu-HU" sz="1400">
                  <a:latin typeface="Frutiger 57Cn"/>
                </a:rPr>
                <a:t>kum</a:t>
              </a:r>
              <a:r>
                <a:rPr lang="de-DE" altLang="hu-HU" sz="1400">
                  <a:latin typeface="Comic Sans MS" pitchFamily="66" charset="0"/>
                </a:rPr>
                <a:t>. </a:t>
              </a:r>
            </a:p>
            <a:p>
              <a:r>
                <a:rPr lang="hu-HU" altLang="hu-HU" sz="1400">
                  <a:latin typeface="Comic Sans MS" pitchFamily="66" charset="0"/>
                </a:rPr>
                <a:t>termelés</a:t>
              </a:r>
              <a:endParaRPr lang="de-DE" altLang="hu-HU" sz="1400">
                <a:latin typeface="Comic Sans MS" pitchFamily="66" charset="0"/>
              </a:endParaRPr>
            </a:p>
          </p:txBody>
        </p:sp>
        <p:sp>
          <p:nvSpPr>
            <p:cNvPr id="24591" name="Text Box 13"/>
            <p:cNvSpPr txBox="1">
              <a:spLocks noChangeArrowheads="1"/>
            </p:cNvSpPr>
            <p:nvPr/>
          </p:nvSpPr>
          <p:spPr bwMode="auto">
            <a:xfrm>
              <a:off x="1718" y="3645"/>
              <a:ext cx="371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de-DE" altLang="hu-HU" sz="1400">
                  <a:latin typeface="Frutiger 57Cn"/>
                </a:rPr>
                <a:t>Source: Industriedatenbank, BP Statistical Review of World Energy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25604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4F97AC5-947E-47DA-8012-3A9DDDD2133F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152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605" name="Rectangle 2"/>
          <p:cNvSpPr>
            <a:spLocks noChangeArrowheads="1"/>
          </p:cNvSpPr>
          <p:nvPr/>
        </p:nvSpPr>
        <p:spPr bwMode="auto">
          <a:xfrm>
            <a:off x="2390775" y="1314450"/>
            <a:ext cx="317500" cy="3409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25606" name="Text Box 3"/>
          <p:cNvSpPr txBox="1">
            <a:spLocks noChangeArrowheads="1"/>
          </p:cNvSpPr>
          <p:nvPr/>
        </p:nvSpPr>
        <p:spPr bwMode="auto">
          <a:xfrm>
            <a:off x="1547664" y="188640"/>
            <a:ext cx="60486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de-DE" altLang="hu-HU" sz="2000" dirty="0">
                <a:solidFill>
                  <a:srgbClr val="28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Alas</a:t>
            </a:r>
            <a:r>
              <a:rPr lang="hu-HU" altLang="hu-HU" sz="2000" dirty="0">
                <a:solidFill>
                  <a:srgbClr val="28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z</a:t>
            </a:r>
            <a:r>
              <a:rPr lang="de-DE" altLang="hu-HU" sz="2000" dirty="0" err="1">
                <a:solidFill>
                  <a:srgbClr val="28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ka</a:t>
            </a:r>
            <a:r>
              <a:rPr lang="de-DE" altLang="hu-HU" sz="2000" dirty="0">
                <a:solidFill>
                  <a:srgbClr val="28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: </a:t>
            </a:r>
            <a:r>
              <a:rPr lang="hu-HU" altLang="hu-HU" sz="2000" dirty="0">
                <a:solidFill>
                  <a:srgbClr val="28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kőolajtermelés</a:t>
            </a:r>
            <a:r>
              <a:rPr lang="de-DE" altLang="hu-HU" sz="2000" dirty="0">
                <a:solidFill>
                  <a:srgbClr val="28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41 </a:t>
            </a:r>
            <a:r>
              <a:rPr lang="hu-HU" altLang="hu-HU" sz="2000" dirty="0">
                <a:solidFill>
                  <a:srgbClr val="28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mezőről</a:t>
            </a:r>
            <a:r>
              <a:rPr lang="de-DE" altLang="hu-HU" sz="2000" dirty="0">
                <a:solidFill>
                  <a:srgbClr val="28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(1999) </a:t>
            </a:r>
            <a:r>
              <a:rPr lang="hu-HU" altLang="hu-HU" sz="2000" dirty="0">
                <a:solidFill>
                  <a:srgbClr val="28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és az</a:t>
            </a:r>
            <a:r>
              <a:rPr lang="de-DE" altLang="hu-HU" sz="2000" dirty="0">
                <a:solidFill>
                  <a:srgbClr val="28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„</a:t>
            </a:r>
            <a:r>
              <a:rPr lang="de-DE" altLang="hu-HU" sz="2000" dirty="0" err="1">
                <a:solidFill>
                  <a:srgbClr val="28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optimist</a:t>
            </a:r>
            <a:r>
              <a:rPr lang="hu-HU" altLang="hu-HU" sz="2000" dirty="0">
                <a:solidFill>
                  <a:srgbClr val="28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</a:t>
            </a:r>
            <a:r>
              <a:rPr lang="de-DE" altLang="hu-HU" sz="2000" dirty="0">
                <a:solidFill>
                  <a:srgbClr val="28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 </a:t>
            </a:r>
            <a:r>
              <a:rPr lang="hu-HU" altLang="hu-HU" sz="2000" dirty="0">
                <a:solidFill>
                  <a:srgbClr val="28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állami előrejelzés</a:t>
            </a:r>
            <a:endParaRPr lang="de-DE" altLang="hu-H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25607" name="Group 4"/>
          <p:cNvGrpSpPr>
            <a:grpSpLocks/>
          </p:cNvGrpSpPr>
          <p:nvPr/>
        </p:nvGrpSpPr>
        <p:grpSpPr bwMode="auto">
          <a:xfrm>
            <a:off x="1524000" y="854075"/>
            <a:ext cx="6502400" cy="5262563"/>
            <a:chOff x="1040" y="538"/>
            <a:chExt cx="4437" cy="3315"/>
          </a:xfrm>
        </p:grpSpPr>
        <p:graphicFrame>
          <p:nvGraphicFramePr>
            <p:cNvPr id="25602" name="Object 5"/>
            <p:cNvGraphicFramePr>
              <a:graphicFrameLocks noChangeAspect="1"/>
            </p:cNvGraphicFramePr>
            <p:nvPr/>
          </p:nvGraphicFramePr>
          <p:xfrm>
            <a:off x="1040" y="773"/>
            <a:ext cx="4159" cy="27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653" name="Diagramm" r:id="rId4" imgW="6600825" imgH="4400550" progId="MSGraph.Chart.8">
                    <p:embed followColorScheme="full"/>
                  </p:oleObj>
                </mc:Choice>
                <mc:Fallback>
                  <p:oleObj name="Diagramm" r:id="rId4" imgW="6600825" imgH="4400550" progId="MSGraph.Chart.8">
                    <p:embed followColorScheme="full"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40" y="773"/>
                          <a:ext cx="4159" cy="27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610" name="Line 6"/>
            <p:cNvSpPr>
              <a:spLocks noChangeShapeType="1"/>
            </p:cNvSpPr>
            <p:nvPr/>
          </p:nvSpPr>
          <p:spPr bwMode="auto">
            <a:xfrm flipH="1">
              <a:off x="4199" y="854"/>
              <a:ext cx="1" cy="227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5611" name="AutoShape 7"/>
            <p:cNvSpPr>
              <a:spLocks noChangeArrowheads="1"/>
            </p:cNvSpPr>
            <p:nvPr/>
          </p:nvSpPr>
          <p:spPr bwMode="auto">
            <a:xfrm>
              <a:off x="3545" y="791"/>
              <a:ext cx="624" cy="170"/>
            </a:xfrm>
            <a:prstGeom prst="leftArrow">
              <a:avLst>
                <a:gd name="adj1" fmla="val 50000"/>
                <a:gd name="adj2" fmla="val 91765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25612" name="Text Box 8"/>
            <p:cNvSpPr txBox="1">
              <a:spLocks noChangeArrowheads="1"/>
            </p:cNvSpPr>
            <p:nvPr/>
          </p:nvSpPr>
          <p:spPr bwMode="auto">
            <a:xfrm>
              <a:off x="3570" y="619"/>
              <a:ext cx="38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hu-HU" altLang="hu-HU" sz="1400" b="1">
                  <a:latin typeface="Comic Sans MS" pitchFamily="66" charset="0"/>
                </a:rPr>
                <a:t>tény</a:t>
              </a:r>
              <a:endParaRPr lang="de-DE" altLang="hu-HU" sz="1400" b="1">
                <a:latin typeface="Comic Sans MS" pitchFamily="66" charset="0"/>
              </a:endParaRPr>
            </a:p>
          </p:txBody>
        </p:sp>
        <p:sp>
          <p:nvSpPr>
            <p:cNvPr id="25613" name="AutoShape 9"/>
            <p:cNvSpPr>
              <a:spLocks noChangeArrowheads="1"/>
            </p:cNvSpPr>
            <p:nvPr/>
          </p:nvSpPr>
          <p:spPr bwMode="auto">
            <a:xfrm flipH="1">
              <a:off x="4287" y="787"/>
              <a:ext cx="624" cy="170"/>
            </a:xfrm>
            <a:prstGeom prst="leftArrow">
              <a:avLst>
                <a:gd name="adj1" fmla="val 50000"/>
                <a:gd name="adj2" fmla="val 91765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25614" name="Text Box 10"/>
            <p:cNvSpPr txBox="1">
              <a:spLocks noChangeArrowheads="1"/>
            </p:cNvSpPr>
            <p:nvPr/>
          </p:nvSpPr>
          <p:spPr bwMode="auto">
            <a:xfrm>
              <a:off x="4279" y="538"/>
              <a:ext cx="76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hu-HU" altLang="hu-HU" sz="1400" b="1">
                  <a:latin typeface="Comic Sans MS" pitchFamily="66" charset="0"/>
                </a:rPr>
                <a:t>előrejelzés</a:t>
              </a:r>
              <a:endParaRPr lang="de-DE" altLang="hu-HU" sz="1400" b="1">
                <a:latin typeface="Comic Sans MS" pitchFamily="66" charset="0"/>
              </a:endParaRPr>
            </a:p>
          </p:txBody>
        </p:sp>
        <p:sp>
          <p:nvSpPr>
            <p:cNvPr id="25615" name="Text Box 11"/>
            <p:cNvSpPr txBox="1">
              <a:spLocks noChangeArrowheads="1"/>
            </p:cNvSpPr>
            <p:nvPr/>
          </p:nvSpPr>
          <p:spPr bwMode="auto">
            <a:xfrm>
              <a:off x="3615" y="1000"/>
              <a:ext cx="51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de-DE" altLang="hu-HU" sz="1400" b="1"/>
                <a:t>14,2 Gb</a:t>
              </a:r>
            </a:p>
          </p:txBody>
        </p:sp>
        <p:sp>
          <p:nvSpPr>
            <p:cNvPr id="25616" name="Text Box 12"/>
            <p:cNvSpPr txBox="1">
              <a:spLocks noChangeArrowheads="1"/>
            </p:cNvSpPr>
            <p:nvPr/>
          </p:nvSpPr>
          <p:spPr bwMode="auto">
            <a:xfrm>
              <a:off x="1479" y="738"/>
              <a:ext cx="103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de-DE" altLang="hu-HU" sz="1400" b="1">
                  <a:latin typeface="Comic Sans MS" pitchFamily="66" charset="0"/>
                </a:rPr>
                <a:t>Mi</a:t>
              </a:r>
              <a:r>
                <a:rPr lang="hu-HU" altLang="hu-HU" sz="1400" b="1">
                  <a:latin typeface="Comic Sans MS" pitchFamily="66" charset="0"/>
                </a:rPr>
                <a:t>llió</a:t>
              </a:r>
              <a:r>
                <a:rPr lang="de-DE" altLang="hu-HU" sz="1400" b="1">
                  <a:latin typeface="Comic Sans MS" pitchFamily="66" charset="0"/>
                </a:rPr>
                <a:t> Barrel</a:t>
              </a:r>
              <a:r>
                <a:rPr lang="hu-HU" altLang="hu-HU" sz="1400" b="1">
                  <a:latin typeface="Comic Sans MS" pitchFamily="66" charset="0"/>
                </a:rPr>
                <a:t>/év</a:t>
              </a:r>
              <a:endParaRPr lang="de-DE" altLang="hu-HU" sz="1400" b="1">
                <a:latin typeface="Comic Sans MS" pitchFamily="66" charset="0"/>
              </a:endParaRPr>
            </a:p>
          </p:txBody>
        </p:sp>
        <p:sp>
          <p:nvSpPr>
            <p:cNvPr id="25617" name="Text Box 13"/>
            <p:cNvSpPr txBox="1">
              <a:spLocks noChangeArrowheads="1"/>
            </p:cNvSpPr>
            <p:nvPr/>
          </p:nvSpPr>
          <p:spPr bwMode="auto">
            <a:xfrm>
              <a:off x="1415" y="3527"/>
              <a:ext cx="4062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hu-HU" altLang="hu-HU" sz="1400" b="1"/>
                <a:t>Forrás</a:t>
              </a:r>
              <a:r>
                <a:rPr lang="de-DE" altLang="hu-HU" sz="1400" b="1"/>
                <a:t>:	Department of Natural Resources, Division of Oil and Gas</a:t>
              </a:r>
              <a:br>
                <a:rPr lang="de-DE" altLang="hu-HU" sz="1400" b="1"/>
              </a:br>
              <a:r>
                <a:rPr lang="de-DE" altLang="hu-HU" sz="1400" b="1"/>
                <a:t>	2000 Annual Report </a:t>
              </a:r>
            </a:p>
          </p:txBody>
        </p:sp>
        <p:sp>
          <p:nvSpPr>
            <p:cNvPr id="25618" name="Text Box 14"/>
            <p:cNvSpPr txBox="1">
              <a:spLocks noChangeArrowheads="1"/>
            </p:cNvSpPr>
            <p:nvPr/>
          </p:nvSpPr>
          <p:spPr bwMode="auto">
            <a:xfrm>
              <a:off x="2842" y="2140"/>
              <a:ext cx="94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de-DE" altLang="hu-HU"/>
                <a:t>Prudhoe Bay</a:t>
              </a:r>
              <a:endParaRPr lang="de-DE" altLang="hu-HU" sz="1400" b="1"/>
            </a:p>
          </p:txBody>
        </p:sp>
      </p:grpSp>
      <p:sp>
        <p:nvSpPr>
          <p:cNvPr id="25608" name="Line 15"/>
          <p:cNvSpPr>
            <a:spLocks noChangeShapeType="1"/>
          </p:cNvSpPr>
          <p:nvPr/>
        </p:nvSpPr>
        <p:spPr bwMode="auto">
          <a:xfrm>
            <a:off x="2220913" y="3333750"/>
            <a:ext cx="1793875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25609" name="Text Box 16"/>
          <p:cNvSpPr txBox="1">
            <a:spLocks noChangeArrowheads="1"/>
          </p:cNvSpPr>
          <p:nvPr/>
        </p:nvSpPr>
        <p:spPr bwMode="auto">
          <a:xfrm>
            <a:off x="2247900" y="2979738"/>
            <a:ext cx="1760538" cy="336550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600">
                <a:latin typeface="Comic Sans MS" pitchFamily="66" charset="0"/>
              </a:rPr>
              <a:t>1 Mio Barrel/</a:t>
            </a:r>
            <a:r>
              <a:rPr lang="hu-HU" altLang="hu-HU" sz="1600">
                <a:latin typeface="Comic Sans MS" pitchFamily="66" charset="0"/>
              </a:rPr>
              <a:t>nap</a:t>
            </a:r>
            <a:endParaRPr lang="de-DE" altLang="hu-HU" sz="1600" b="1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26628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A1899E8-D5ED-4120-8B45-4FF401ACA2CD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153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629" name="Rectangle 2"/>
          <p:cNvSpPr>
            <a:spLocks noChangeArrowheads="1"/>
          </p:cNvSpPr>
          <p:nvPr/>
        </p:nvSpPr>
        <p:spPr bwMode="auto">
          <a:xfrm>
            <a:off x="2390775" y="1314450"/>
            <a:ext cx="317500" cy="3409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26630" name="Rectangle 3"/>
          <p:cNvSpPr>
            <a:spLocks noChangeArrowheads="1"/>
          </p:cNvSpPr>
          <p:nvPr/>
        </p:nvSpPr>
        <p:spPr bwMode="auto">
          <a:xfrm>
            <a:off x="3498850" y="487363"/>
            <a:ext cx="23812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de-DE" altLang="hu-HU" sz="2200" b="1">
                <a:solidFill>
                  <a:srgbClr val="FFFFFF"/>
                </a:solidFill>
                <a:latin typeface="Frutiger 57Cn"/>
              </a:rPr>
              <a:t> </a:t>
            </a:r>
          </a:p>
        </p:txBody>
      </p:sp>
      <p:sp>
        <p:nvSpPr>
          <p:cNvPr id="26631" name="Rectangle 4"/>
          <p:cNvSpPr>
            <a:spLocks noChangeArrowheads="1"/>
          </p:cNvSpPr>
          <p:nvPr/>
        </p:nvSpPr>
        <p:spPr bwMode="auto">
          <a:xfrm>
            <a:off x="1475656" y="260350"/>
            <a:ext cx="6134693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2000" dirty="0">
                <a:solidFill>
                  <a:srgbClr val="28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USA: </a:t>
            </a:r>
            <a:r>
              <a:rPr lang="hu-HU" altLang="hu-HU" sz="2000" dirty="0">
                <a:solidFill>
                  <a:srgbClr val="28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Kőolajtermelés és import (millió barrel/nap)</a:t>
            </a:r>
            <a:endParaRPr lang="de-DE" altLang="hu-HU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6632" name="Rectangle 5"/>
          <p:cNvSpPr>
            <a:spLocks noChangeArrowheads="1"/>
          </p:cNvSpPr>
          <p:nvPr/>
        </p:nvSpPr>
        <p:spPr bwMode="auto">
          <a:xfrm>
            <a:off x="1247775" y="5900738"/>
            <a:ext cx="60769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z="1400"/>
              <a:t>Forrás</a:t>
            </a:r>
            <a:r>
              <a:rPr lang="de-DE" altLang="hu-HU" sz="1400"/>
              <a:t>: Texas Railroad Commission, US Energy Information Administration</a:t>
            </a:r>
          </a:p>
        </p:txBody>
      </p:sp>
      <p:sp>
        <p:nvSpPr>
          <p:cNvPr id="26633" name="Text Box 6"/>
          <p:cNvSpPr txBox="1">
            <a:spLocks noChangeArrowheads="1"/>
          </p:cNvSpPr>
          <p:nvPr/>
        </p:nvSpPr>
        <p:spPr bwMode="auto">
          <a:xfrm>
            <a:off x="2359025" y="992188"/>
            <a:ext cx="2092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2400" b="1"/>
              <a:t>Mill Barrel/day</a:t>
            </a:r>
          </a:p>
        </p:txBody>
      </p:sp>
      <p:graphicFrame>
        <p:nvGraphicFramePr>
          <p:cNvPr id="26626" name="Object 7"/>
          <p:cNvGraphicFramePr>
            <a:graphicFrameLocks noChangeAspect="1"/>
          </p:cNvGraphicFramePr>
          <p:nvPr/>
        </p:nvGraphicFramePr>
        <p:xfrm>
          <a:off x="1352550" y="1143000"/>
          <a:ext cx="6861175" cy="457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3" name="Diagram" r:id="rId4" imgW="6857940" imgH="4571821" progId="MSGraph.Chart.8">
                  <p:embed followColorScheme="full"/>
                </p:oleObj>
              </mc:Choice>
              <mc:Fallback>
                <p:oleObj name="Diagram" r:id="rId4" imgW="6857940" imgH="4571821" progId="MSGraph.Chart.8">
                  <p:embed followColorScheme="full"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2550" y="1143000"/>
                        <a:ext cx="6861175" cy="4573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4" name="Text Box 8"/>
          <p:cNvSpPr txBox="1">
            <a:spLocks noChangeArrowheads="1"/>
          </p:cNvSpPr>
          <p:nvPr/>
        </p:nvSpPr>
        <p:spPr bwMode="auto">
          <a:xfrm>
            <a:off x="4926013" y="4560888"/>
            <a:ext cx="771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600" b="1">
                <a:solidFill>
                  <a:srgbClr val="FFFFFF"/>
                </a:solidFill>
                <a:latin typeface="Comic Sans MS" pitchFamily="66" charset="0"/>
              </a:rPr>
              <a:t>Texas</a:t>
            </a:r>
          </a:p>
        </p:txBody>
      </p:sp>
      <p:sp>
        <p:nvSpPr>
          <p:cNvPr id="26635" name="Text Box 9"/>
          <p:cNvSpPr txBox="1">
            <a:spLocks noChangeArrowheads="1"/>
          </p:cNvSpPr>
          <p:nvPr/>
        </p:nvSpPr>
        <p:spPr bwMode="auto">
          <a:xfrm>
            <a:off x="4387850" y="3856038"/>
            <a:ext cx="18367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600" b="1">
                <a:latin typeface="Comic Sans MS" pitchFamily="66" charset="0"/>
              </a:rPr>
              <a:t>USA</a:t>
            </a:r>
            <a:r>
              <a:rPr lang="hu-HU" altLang="hu-HU" sz="1600" b="1">
                <a:latin typeface="Comic Sans MS" pitchFamily="66" charset="0"/>
              </a:rPr>
              <a:t> többi része</a:t>
            </a:r>
            <a:endParaRPr lang="de-DE" altLang="hu-HU" sz="1600" b="1">
              <a:latin typeface="Comic Sans MS" pitchFamily="66" charset="0"/>
            </a:endParaRPr>
          </a:p>
        </p:txBody>
      </p:sp>
      <p:sp>
        <p:nvSpPr>
          <p:cNvPr id="26636" name="Text Box 10"/>
          <p:cNvSpPr txBox="1">
            <a:spLocks noChangeArrowheads="1"/>
          </p:cNvSpPr>
          <p:nvPr/>
        </p:nvSpPr>
        <p:spPr bwMode="auto">
          <a:xfrm>
            <a:off x="5840413" y="3494088"/>
            <a:ext cx="9318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600" b="1">
                <a:solidFill>
                  <a:srgbClr val="FFFFFF"/>
                </a:solidFill>
                <a:latin typeface="Comic Sans MS" pitchFamily="66" charset="0"/>
              </a:rPr>
              <a:t>Alas</a:t>
            </a:r>
            <a:r>
              <a:rPr lang="hu-HU" altLang="hu-HU" sz="1600" b="1">
                <a:solidFill>
                  <a:srgbClr val="FFFFFF"/>
                </a:solidFill>
                <a:latin typeface="Comic Sans MS" pitchFamily="66" charset="0"/>
              </a:rPr>
              <a:t>z</a:t>
            </a:r>
            <a:r>
              <a:rPr lang="de-DE" altLang="hu-HU" sz="1600" b="1">
                <a:solidFill>
                  <a:srgbClr val="FFFFFF"/>
                </a:solidFill>
                <a:latin typeface="Comic Sans MS" pitchFamily="66" charset="0"/>
              </a:rPr>
              <a:t>ka</a:t>
            </a:r>
          </a:p>
        </p:txBody>
      </p:sp>
      <p:sp>
        <p:nvSpPr>
          <p:cNvPr id="26637" name="Text Box 11"/>
          <p:cNvSpPr txBox="1">
            <a:spLocks noChangeArrowheads="1"/>
          </p:cNvSpPr>
          <p:nvPr/>
        </p:nvSpPr>
        <p:spPr bwMode="auto">
          <a:xfrm>
            <a:off x="5507038" y="2674938"/>
            <a:ext cx="8604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600" b="1">
                <a:latin typeface="Comic Sans MS" pitchFamily="66" charset="0"/>
              </a:rPr>
              <a:t>Import</a:t>
            </a:r>
          </a:p>
        </p:txBody>
      </p:sp>
      <p:sp>
        <p:nvSpPr>
          <p:cNvPr id="26638" name="Text Box 12"/>
          <p:cNvSpPr txBox="1">
            <a:spLocks noChangeArrowheads="1"/>
          </p:cNvSpPr>
          <p:nvPr/>
        </p:nvSpPr>
        <p:spPr bwMode="auto">
          <a:xfrm>
            <a:off x="5753100" y="3179763"/>
            <a:ext cx="615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b="1">
                <a:solidFill>
                  <a:srgbClr val="FFFFFF"/>
                </a:solidFill>
              </a:rPr>
              <a:t>NGL</a:t>
            </a:r>
            <a:endParaRPr lang="de-DE" altLang="hu-HU" sz="2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141315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2891538-5D33-482B-BD9C-615EF89742E1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154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1316" name="Rectangle 2"/>
          <p:cNvSpPr>
            <a:spLocks noChangeArrowheads="1"/>
          </p:cNvSpPr>
          <p:nvPr/>
        </p:nvSpPr>
        <p:spPr bwMode="auto">
          <a:xfrm>
            <a:off x="2219325" y="1516063"/>
            <a:ext cx="5102225" cy="40052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41317" name="Line 3"/>
          <p:cNvSpPr>
            <a:spLocks noChangeShapeType="1"/>
          </p:cNvSpPr>
          <p:nvPr/>
        </p:nvSpPr>
        <p:spPr bwMode="auto">
          <a:xfrm>
            <a:off x="2219325" y="5121275"/>
            <a:ext cx="510222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1318" name="Line 4"/>
          <p:cNvSpPr>
            <a:spLocks noChangeShapeType="1"/>
          </p:cNvSpPr>
          <p:nvPr/>
        </p:nvSpPr>
        <p:spPr bwMode="auto">
          <a:xfrm>
            <a:off x="2219325" y="4722813"/>
            <a:ext cx="5102225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1319" name="Line 5"/>
          <p:cNvSpPr>
            <a:spLocks noChangeShapeType="1"/>
          </p:cNvSpPr>
          <p:nvPr/>
        </p:nvSpPr>
        <p:spPr bwMode="auto">
          <a:xfrm>
            <a:off x="2219325" y="4322763"/>
            <a:ext cx="5102225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1320" name="Line 6"/>
          <p:cNvSpPr>
            <a:spLocks noChangeShapeType="1"/>
          </p:cNvSpPr>
          <p:nvPr/>
        </p:nvSpPr>
        <p:spPr bwMode="auto">
          <a:xfrm>
            <a:off x="2219325" y="3922713"/>
            <a:ext cx="5102225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1321" name="Line 7"/>
          <p:cNvSpPr>
            <a:spLocks noChangeShapeType="1"/>
          </p:cNvSpPr>
          <p:nvPr/>
        </p:nvSpPr>
        <p:spPr bwMode="auto">
          <a:xfrm>
            <a:off x="2219325" y="3524250"/>
            <a:ext cx="510222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1322" name="Line 8"/>
          <p:cNvSpPr>
            <a:spLocks noChangeShapeType="1"/>
          </p:cNvSpPr>
          <p:nvPr/>
        </p:nvSpPr>
        <p:spPr bwMode="auto">
          <a:xfrm>
            <a:off x="2219325" y="3113088"/>
            <a:ext cx="5102225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1323" name="Line 9"/>
          <p:cNvSpPr>
            <a:spLocks noChangeShapeType="1"/>
          </p:cNvSpPr>
          <p:nvPr/>
        </p:nvSpPr>
        <p:spPr bwMode="auto">
          <a:xfrm>
            <a:off x="2219325" y="2713038"/>
            <a:ext cx="5102225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1324" name="Line 10"/>
          <p:cNvSpPr>
            <a:spLocks noChangeShapeType="1"/>
          </p:cNvSpPr>
          <p:nvPr/>
        </p:nvSpPr>
        <p:spPr bwMode="auto">
          <a:xfrm>
            <a:off x="2219325" y="2314575"/>
            <a:ext cx="510222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1325" name="Line 11"/>
          <p:cNvSpPr>
            <a:spLocks noChangeShapeType="1"/>
          </p:cNvSpPr>
          <p:nvPr/>
        </p:nvSpPr>
        <p:spPr bwMode="auto">
          <a:xfrm>
            <a:off x="2219325" y="1914525"/>
            <a:ext cx="510222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1326" name="Line 12"/>
          <p:cNvSpPr>
            <a:spLocks noChangeShapeType="1"/>
          </p:cNvSpPr>
          <p:nvPr/>
        </p:nvSpPr>
        <p:spPr bwMode="auto">
          <a:xfrm>
            <a:off x="2219325" y="1516063"/>
            <a:ext cx="5102225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1327" name="Rectangle 13"/>
          <p:cNvSpPr>
            <a:spLocks noChangeArrowheads="1"/>
          </p:cNvSpPr>
          <p:nvPr/>
        </p:nvSpPr>
        <p:spPr bwMode="auto">
          <a:xfrm>
            <a:off x="2219325" y="1516063"/>
            <a:ext cx="5102225" cy="400526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41328" name="Freeform 14"/>
          <p:cNvSpPr>
            <a:spLocks/>
          </p:cNvSpPr>
          <p:nvPr/>
        </p:nvSpPr>
        <p:spPr bwMode="auto">
          <a:xfrm>
            <a:off x="2219325" y="2266950"/>
            <a:ext cx="5102225" cy="3254375"/>
          </a:xfrm>
          <a:custGeom>
            <a:avLst/>
            <a:gdLst>
              <a:gd name="T0" fmla="*/ 2147483647 w 3482"/>
              <a:gd name="T1" fmla="*/ 2147483647 h 2050"/>
              <a:gd name="T2" fmla="*/ 2147483647 w 3482"/>
              <a:gd name="T3" fmla="*/ 2147483647 h 2050"/>
              <a:gd name="T4" fmla="*/ 2147483647 w 3482"/>
              <a:gd name="T5" fmla="*/ 2147483647 h 2050"/>
              <a:gd name="T6" fmla="*/ 2147483647 w 3482"/>
              <a:gd name="T7" fmla="*/ 2147483647 h 2050"/>
              <a:gd name="T8" fmla="*/ 2147483647 w 3482"/>
              <a:gd name="T9" fmla="*/ 2147483647 h 2050"/>
              <a:gd name="T10" fmla="*/ 2147483647 w 3482"/>
              <a:gd name="T11" fmla="*/ 2147483647 h 2050"/>
              <a:gd name="T12" fmla="*/ 2147483647 w 3482"/>
              <a:gd name="T13" fmla="*/ 2147483647 h 2050"/>
              <a:gd name="T14" fmla="*/ 2147483647 w 3482"/>
              <a:gd name="T15" fmla="*/ 2147483647 h 2050"/>
              <a:gd name="T16" fmla="*/ 2147483647 w 3482"/>
              <a:gd name="T17" fmla="*/ 2147483647 h 2050"/>
              <a:gd name="T18" fmla="*/ 2147483647 w 3482"/>
              <a:gd name="T19" fmla="*/ 2147483647 h 2050"/>
              <a:gd name="T20" fmla="*/ 2147483647 w 3482"/>
              <a:gd name="T21" fmla="*/ 2147483647 h 2050"/>
              <a:gd name="T22" fmla="*/ 2147483647 w 3482"/>
              <a:gd name="T23" fmla="*/ 2147483647 h 2050"/>
              <a:gd name="T24" fmla="*/ 2147483647 w 3482"/>
              <a:gd name="T25" fmla="*/ 2147483647 h 2050"/>
              <a:gd name="T26" fmla="*/ 2147483647 w 3482"/>
              <a:gd name="T27" fmla="*/ 2147483647 h 2050"/>
              <a:gd name="T28" fmla="*/ 2147483647 w 3482"/>
              <a:gd name="T29" fmla="*/ 2147483647 h 2050"/>
              <a:gd name="T30" fmla="*/ 2147483647 w 3482"/>
              <a:gd name="T31" fmla="*/ 2147483647 h 2050"/>
              <a:gd name="T32" fmla="*/ 2147483647 w 3482"/>
              <a:gd name="T33" fmla="*/ 2147483647 h 2050"/>
              <a:gd name="T34" fmla="*/ 2147483647 w 3482"/>
              <a:gd name="T35" fmla="*/ 2147483647 h 2050"/>
              <a:gd name="T36" fmla="*/ 2147483647 w 3482"/>
              <a:gd name="T37" fmla="*/ 2147483647 h 2050"/>
              <a:gd name="T38" fmla="*/ 2147483647 w 3482"/>
              <a:gd name="T39" fmla="*/ 2147483647 h 2050"/>
              <a:gd name="T40" fmla="*/ 2147483647 w 3482"/>
              <a:gd name="T41" fmla="*/ 2147483647 h 2050"/>
              <a:gd name="T42" fmla="*/ 2147483647 w 3482"/>
              <a:gd name="T43" fmla="*/ 2147483647 h 2050"/>
              <a:gd name="T44" fmla="*/ 2147483647 w 3482"/>
              <a:gd name="T45" fmla="*/ 0 h 2050"/>
              <a:gd name="T46" fmla="*/ 2147483647 w 3482"/>
              <a:gd name="T47" fmla="*/ 2147483647 h 2050"/>
              <a:gd name="T48" fmla="*/ 2147483647 w 3482"/>
              <a:gd name="T49" fmla="*/ 2147483647 h 2050"/>
              <a:gd name="T50" fmla="*/ 2147483647 w 3482"/>
              <a:gd name="T51" fmla="*/ 2147483647 h 2050"/>
              <a:gd name="T52" fmla="*/ 2147483647 w 3482"/>
              <a:gd name="T53" fmla="*/ 2147483647 h 2050"/>
              <a:gd name="T54" fmla="*/ 2147483647 w 3482"/>
              <a:gd name="T55" fmla="*/ 2147483647 h 2050"/>
              <a:gd name="T56" fmla="*/ 2147483647 w 3482"/>
              <a:gd name="T57" fmla="*/ 2147483647 h 2050"/>
              <a:gd name="T58" fmla="*/ 2147483647 w 3482"/>
              <a:gd name="T59" fmla="*/ 2147483647 h 2050"/>
              <a:gd name="T60" fmla="*/ 2147483647 w 3482"/>
              <a:gd name="T61" fmla="*/ 2147483647 h 2050"/>
              <a:gd name="T62" fmla="*/ 2147483647 w 3482"/>
              <a:gd name="T63" fmla="*/ 2147483647 h 2050"/>
              <a:gd name="T64" fmla="*/ 2147483647 w 3482"/>
              <a:gd name="T65" fmla="*/ 2147483647 h 2050"/>
              <a:gd name="T66" fmla="*/ 2147483647 w 3482"/>
              <a:gd name="T67" fmla="*/ 2147483647 h 2050"/>
              <a:gd name="T68" fmla="*/ 2147483647 w 3482"/>
              <a:gd name="T69" fmla="*/ 2147483647 h 2050"/>
              <a:gd name="T70" fmla="*/ 2147483647 w 3482"/>
              <a:gd name="T71" fmla="*/ 2147483647 h 2050"/>
              <a:gd name="T72" fmla="*/ 2147483647 w 3482"/>
              <a:gd name="T73" fmla="*/ 2147483647 h 2050"/>
              <a:gd name="T74" fmla="*/ 2147483647 w 3482"/>
              <a:gd name="T75" fmla="*/ 2147483647 h 2050"/>
              <a:gd name="T76" fmla="*/ 2147483647 w 3482"/>
              <a:gd name="T77" fmla="*/ 2147483647 h 2050"/>
              <a:gd name="T78" fmla="*/ 2147483647 w 3482"/>
              <a:gd name="T79" fmla="*/ 2147483647 h 2050"/>
              <a:gd name="T80" fmla="*/ 2147483647 w 3482"/>
              <a:gd name="T81" fmla="*/ 2147483647 h 2050"/>
              <a:gd name="T82" fmla="*/ 2147483647 w 3482"/>
              <a:gd name="T83" fmla="*/ 2147483647 h 2050"/>
              <a:gd name="T84" fmla="*/ 2147483647 w 3482"/>
              <a:gd name="T85" fmla="*/ 2147483647 h 2050"/>
              <a:gd name="T86" fmla="*/ 2147483647 w 3482"/>
              <a:gd name="T87" fmla="*/ 2147483647 h 2050"/>
              <a:gd name="T88" fmla="*/ 2147483647 w 3482"/>
              <a:gd name="T89" fmla="*/ 2147483647 h 2050"/>
              <a:gd name="T90" fmla="*/ 2147483647 w 3482"/>
              <a:gd name="T91" fmla="*/ 2147483647 h 2050"/>
              <a:gd name="T92" fmla="*/ 2147483647 w 3482"/>
              <a:gd name="T93" fmla="*/ 2147483647 h 2050"/>
              <a:gd name="T94" fmla="*/ 2147483647 w 3482"/>
              <a:gd name="T95" fmla="*/ 2147483647 h 205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3482"/>
              <a:gd name="T145" fmla="*/ 0 h 2050"/>
              <a:gd name="T146" fmla="*/ 3482 w 3482"/>
              <a:gd name="T147" fmla="*/ 2050 h 2050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3482" h="2050">
                <a:moveTo>
                  <a:pt x="0" y="2050"/>
                </a:moveTo>
                <a:lnTo>
                  <a:pt x="0" y="1857"/>
                </a:lnTo>
                <a:lnTo>
                  <a:pt x="50" y="1857"/>
                </a:lnTo>
                <a:lnTo>
                  <a:pt x="99" y="1850"/>
                </a:lnTo>
                <a:lnTo>
                  <a:pt x="149" y="1850"/>
                </a:lnTo>
                <a:lnTo>
                  <a:pt x="199" y="1842"/>
                </a:lnTo>
                <a:lnTo>
                  <a:pt x="248" y="1835"/>
                </a:lnTo>
                <a:lnTo>
                  <a:pt x="298" y="1828"/>
                </a:lnTo>
                <a:lnTo>
                  <a:pt x="348" y="1805"/>
                </a:lnTo>
                <a:lnTo>
                  <a:pt x="389" y="1724"/>
                </a:lnTo>
                <a:lnTo>
                  <a:pt x="439" y="1717"/>
                </a:lnTo>
                <a:lnTo>
                  <a:pt x="488" y="1702"/>
                </a:lnTo>
                <a:lnTo>
                  <a:pt x="538" y="1672"/>
                </a:lnTo>
                <a:lnTo>
                  <a:pt x="587" y="1672"/>
                </a:lnTo>
                <a:lnTo>
                  <a:pt x="637" y="1665"/>
                </a:lnTo>
                <a:lnTo>
                  <a:pt x="687" y="1657"/>
                </a:lnTo>
                <a:lnTo>
                  <a:pt x="736" y="1650"/>
                </a:lnTo>
                <a:lnTo>
                  <a:pt x="786" y="1643"/>
                </a:lnTo>
                <a:lnTo>
                  <a:pt x="836" y="1643"/>
                </a:lnTo>
                <a:lnTo>
                  <a:pt x="885" y="1480"/>
                </a:lnTo>
                <a:lnTo>
                  <a:pt x="935" y="1465"/>
                </a:lnTo>
                <a:lnTo>
                  <a:pt x="984" y="1458"/>
                </a:lnTo>
                <a:lnTo>
                  <a:pt x="1034" y="1413"/>
                </a:lnTo>
                <a:lnTo>
                  <a:pt x="1075" y="1413"/>
                </a:lnTo>
                <a:lnTo>
                  <a:pt x="1125" y="1362"/>
                </a:lnTo>
                <a:lnTo>
                  <a:pt x="1175" y="1339"/>
                </a:lnTo>
                <a:lnTo>
                  <a:pt x="1224" y="1310"/>
                </a:lnTo>
                <a:lnTo>
                  <a:pt x="1274" y="1273"/>
                </a:lnTo>
                <a:lnTo>
                  <a:pt x="1324" y="1214"/>
                </a:lnTo>
                <a:lnTo>
                  <a:pt x="1373" y="1162"/>
                </a:lnTo>
                <a:lnTo>
                  <a:pt x="1423" y="1103"/>
                </a:lnTo>
                <a:lnTo>
                  <a:pt x="1472" y="1088"/>
                </a:lnTo>
                <a:lnTo>
                  <a:pt x="1522" y="1014"/>
                </a:lnTo>
                <a:lnTo>
                  <a:pt x="1572" y="962"/>
                </a:lnTo>
                <a:lnTo>
                  <a:pt x="1621" y="903"/>
                </a:lnTo>
                <a:lnTo>
                  <a:pt x="1671" y="807"/>
                </a:lnTo>
                <a:lnTo>
                  <a:pt x="1721" y="762"/>
                </a:lnTo>
                <a:lnTo>
                  <a:pt x="1762" y="725"/>
                </a:lnTo>
                <a:lnTo>
                  <a:pt x="1812" y="696"/>
                </a:lnTo>
                <a:lnTo>
                  <a:pt x="1861" y="666"/>
                </a:lnTo>
                <a:lnTo>
                  <a:pt x="1911" y="629"/>
                </a:lnTo>
                <a:lnTo>
                  <a:pt x="1960" y="592"/>
                </a:lnTo>
                <a:lnTo>
                  <a:pt x="2010" y="563"/>
                </a:lnTo>
                <a:lnTo>
                  <a:pt x="2060" y="540"/>
                </a:lnTo>
                <a:lnTo>
                  <a:pt x="2109" y="511"/>
                </a:lnTo>
                <a:lnTo>
                  <a:pt x="2159" y="474"/>
                </a:lnTo>
                <a:lnTo>
                  <a:pt x="2209" y="444"/>
                </a:lnTo>
                <a:lnTo>
                  <a:pt x="2258" y="407"/>
                </a:lnTo>
                <a:lnTo>
                  <a:pt x="2308" y="355"/>
                </a:lnTo>
                <a:lnTo>
                  <a:pt x="2357" y="326"/>
                </a:lnTo>
                <a:lnTo>
                  <a:pt x="2407" y="289"/>
                </a:lnTo>
                <a:lnTo>
                  <a:pt x="2448" y="274"/>
                </a:lnTo>
                <a:lnTo>
                  <a:pt x="2498" y="252"/>
                </a:lnTo>
                <a:lnTo>
                  <a:pt x="2548" y="230"/>
                </a:lnTo>
                <a:lnTo>
                  <a:pt x="2597" y="215"/>
                </a:lnTo>
                <a:lnTo>
                  <a:pt x="2647" y="185"/>
                </a:lnTo>
                <a:lnTo>
                  <a:pt x="2697" y="170"/>
                </a:lnTo>
                <a:lnTo>
                  <a:pt x="2746" y="148"/>
                </a:lnTo>
                <a:lnTo>
                  <a:pt x="2796" y="134"/>
                </a:lnTo>
                <a:lnTo>
                  <a:pt x="2845" y="111"/>
                </a:lnTo>
                <a:lnTo>
                  <a:pt x="2895" y="89"/>
                </a:lnTo>
                <a:lnTo>
                  <a:pt x="2945" y="74"/>
                </a:lnTo>
                <a:lnTo>
                  <a:pt x="2994" y="60"/>
                </a:lnTo>
                <a:lnTo>
                  <a:pt x="3044" y="52"/>
                </a:lnTo>
                <a:lnTo>
                  <a:pt x="3094" y="45"/>
                </a:lnTo>
                <a:lnTo>
                  <a:pt x="3135" y="37"/>
                </a:lnTo>
                <a:lnTo>
                  <a:pt x="3185" y="30"/>
                </a:lnTo>
                <a:lnTo>
                  <a:pt x="3234" y="23"/>
                </a:lnTo>
                <a:lnTo>
                  <a:pt x="3334" y="0"/>
                </a:lnTo>
                <a:lnTo>
                  <a:pt x="3333" y="2050"/>
                </a:lnTo>
                <a:lnTo>
                  <a:pt x="3383" y="2050"/>
                </a:lnTo>
                <a:lnTo>
                  <a:pt x="3433" y="2050"/>
                </a:lnTo>
                <a:lnTo>
                  <a:pt x="3482" y="2050"/>
                </a:lnTo>
                <a:lnTo>
                  <a:pt x="3433" y="2050"/>
                </a:lnTo>
                <a:lnTo>
                  <a:pt x="3383" y="2050"/>
                </a:lnTo>
                <a:lnTo>
                  <a:pt x="3333" y="2050"/>
                </a:lnTo>
                <a:lnTo>
                  <a:pt x="3284" y="2050"/>
                </a:lnTo>
                <a:lnTo>
                  <a:pt x="3234" y="2050"/>
                </a:lnTo>
                <a:lnTo>
                  <a:pt x="3185" y="2050"/>
                </a:lnTo>
                <a:lnTo>
                  <a:pt x="3135" y="2050"/>
                </a:lnTo>
                <a:lnTo>
                  <a:pt x="3094" y="2050"/>
                </a:lnTo>
                <a:lnTo>
                  <a:pt x="3044" y="2050"/>
                </a:lnTo>
                <a:lnTo>
                  <a:pt x="2994" y="2050"/>
                </a:lnTo>
                <a:lnTo>
                  <a:pt x="2945" y="2050"/>
                </a:lnTo>
                <a:lnTo>
                  <a:pt x="2895" y="2050"/>
                </a:lnTo>
                <a:lnTo>
                  <a:pt x="2845" y="2050"/>
                </a:lnTo>
                <a:lnTo>
                  <a:pt x="2796" y="2050"/>
                </a:lnTo>
                <a:lnTo>
                  <a:pt x="2746" y="2050"/>
                </a:lnTo>
                <a:lnTo>
                  <a:pt x="2697" y="2050"/>
                </a:lnTo>
                <a:lnTo>
                  <a:pt x="2647" y="2050"/>
                </a:lnTo>
                <a:lnTo>
                  <a:pt x="2597" y="2050"/>
                </a:lnTo>
                <a:lnTo>
                  <a:pt x="2548" y="2050"/>
                </a:lnTo>
                <a:lnTo>
                  <a:pt x="2498" y="2050"/>
                </a:lnTo>
                <a:lnTo>
                  <a:pt x="2448" y="2050"/>
                </a:lnTo>
                <a:lnTo>
                  <a:pt x="2407" y="2050"/>
                </a:lnTo>
                <a:lnTo>
                  <a:pt x="2357" y="2050"/>
                </a:lnTo>
                <a:lnTo>
                  <a:pt x="2308" y="2050"/>
                </a:lnTo>
                <a:lnTo>
                  <a:pt x="2258" y="2050"/>
                </a:lnTo>
                <a:lnTo>
                  <a:pt x="2209" y="2050"/>
                </a:lnTo>
                <a:lnTo>
                  <a:pt x="2159" y="2050"/>
                </a:lnTo>
                <a:lnTo>
                  <a:pt x="2109" y="2050"/>
                </a:lnTo>
                <a:lnTo>
                  <a:pt x="2060" y="2050"/>
                </a:lnTo>
                <a:lnTo>
                  <a:pt x="2010" y="2050"/>
                </a:lnTo>
                <a:lnTo>
                  <a:pt x="1960" y="2050"/>
                </a:lnTo>
                <a:lnTo>
                  <a:pt x="1911" y="2050"/>
                </a:lnTo>
                <a:lnTo>
                  <a:pt x="1861" y="2050"/>
                </a:lnTo>
                <a:lnTo>
                  <a:pt x="1812" y="2050"/>
                </a:lnTo>
                <a:lnTo>
                  <a:pt x="1762" y="2050"/>
                </a:lnTo>
                <a:lnTo>
                  <a:pt x="1721" y="2050"/>
                </a:lnTo>
                <a:lnTo>
                  <a:pt x="1671" y="2050"/>
                </a:lnTo>
                <a:lnTo>
                  <a:pt x="1621" y="2050"/>
                </a:lnTo>
                <a:lnTo>
                  <a:pt x="1572" y="2050"/>
                </a:lnTo>
                <a:lnTo>
                  <a:pt x="1522" y="2050"/>
                </a:lnTo>
                <a:lnTo>
                  <a:pt x="1472" y="2050"/>
                </a:lnTo>
                <a:lnTo>
                  <a:pt x="1423" y="2050"/>
                </a:lnTo>
                <a:lnTo>
                  <a:pt x="1373" y="2050"/>
                </a:lnTo>
                <a:lnTo>
                  <a:pt x="1324" y="2050"/>
                </a:lnTo>
                <a:lnTo>
                  <a:pt x="1274" y="2050"/>
                </a:lnTo>
                <a:lnTo>
                  <a:pt x="1224" y="2050"/>
                </a:lnTo>
                <a:lnTo>
                  <a:pt x="1175" y="2050"/>
                </a:lnTo>
                <a:lnTo>
                  <a:pt x="1125" y="2050"/>
                </a:lnTo>
                <a:lnTo>
                  <a:pt x="1075" y="2050"/>
                </a:lnTo>
                <a:lnTo>
                  <a:pt x="1034" y="2050"/>
                </a:lnTo>
                <a:lnTo>
                  <a:pt x="984" y="2050"/>
                </a:lnTo>
                <a:lnTo>
                  <a:pt x="935" y="2050"/>
                </a:lnTo>
                <a:lnTo>
                  <a:pt x="885" y="2050"/>
                </a:lnTo>
                <a:lnTo>
                  <a:pt x="836" y="2050"/>
                </a:lnTo>
                <a:lnTo>
                  <a:pt x="786" y="2050"/>
                </a:lnTo>
                <a:lnTo>
                  <a:pt x="736" y="2050"/>
                </a:lnTo>
                <a:lnTo>
                  <a:pt x="687" y="2050"/>
                </a:lnTo>
                <a:lnTo>
                  <a:pt x="637" y="2050"/>
                </a:lnTo>
                <a:lnTo>
                  <a:pt x="587" y="2050"/>
                </a:lnTo>
                <a:lnTo>
                  <a:pt x="538" y="2050"/>
                </a:lnTo>
                <a:lnTo>
                  <a:pt x="488" y="2050"/>
                </a:lnTo>
                <a:lnTo>
                  <a:pt x="439" y="2050"/>
                </a:lnTo>
                <a:lnTo>
                  <a:pt x="389" y="2050"/>
                </a:lnTo>
                <a:lnTo>
                  <a:pt x="348" y="2050"/>
                </a:lnTo>
                <a:lnTo>
                  <a:pt x="298" y="2050"/>
                </a:lnTo>
                <a:lnTo>
                  <a:pt x="248" y="2050"/>
                </a:lnTo>
                <a:lnTo>
                  <a:pt x="199" y="2050"/>
                </a:lnTo>
                <a:lnTo>
                  <a:pt x="149" y="2050"/>
                </a:lnTo>
                <a:lnTo>
                  <a:pt x="99" y="2050"/>
                </a:lnTo>
                <a:lnTo>
                  <a:pt x="50" y="2050"/>
                </a:lnTo>
                <a:lnTo>
                  <a:pt x="0" y="2050"/>
                </a:lnTo>
                <a:close/>
              </a:path>
            </a:pathLst>
          </a:cu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1329" name="Freeform 15"/>
          <p:cNvSpPr>
            <a:spLocks/>
          </p:cNvSpPr>
          <p:nvPr/>
        </p:nvSpPr>
        <p:spPr bwMode="auto">
          <a:xfrm>
            <a:off x="2219325" y="2266950"/>
            <a:ext cx="5102225" cy="3254375"/>
          </a:xfrm>
          <a:custGeom>
            <a:avLst/>
            <a:gdLst>
              <a:gd name="T0" fmla="*/ 2147483647 w 3482"/>
              <a:gd name="T1" fmla="*/ 2147483647 h 2050"/>
              <a:gd name="T2" fmla="*/ 2147483647 w 3482"/>
              <a:gd name="T3" fmla="*/ 2147483647 h 2050"/>
              <a:gd name="T4" fmla="*/ 2147483647 w 3482"/>
              <a:gd name="T5" fmla="*/ 2147483647 h 2050"/>
              <a:gd name="T6" fmla="*/ 2147483647 w 3482"/>
              <a:gd name="T7" fmla="*/ 2147483647 h 2050"/>
              <a:gd name="T8" fmla="*/ 2147483647 w 3482"/>
              <a:gd name="T9" fmla="*/ 2147483647 h 2050"/>
              <a:gd name="T10" fmla="*/ 2147483647 w 3482"/>
              <a:gd name="T11" fmla="*/ 2147483647 h 2050"/>
              <a:gd name="T12" fmla="*/ 2147483647 w 3482"/>
              <a:gd name="T13" fmla="*/ 2147483647 h 2050"/>
              <a:gd name="T14" fmla="*/ 2147483647 w 3482"/>
              <a:gd name="T15" fmla="*/ 2147483647 h 2050"/>
              <a:gd name="T16" fmla="*/ 2147483647 w 3482"/>
              <a:gd name="T17" fmla="*/ 2147483647 h 2050"/>
              <a:gd name="T18" fmla="*/ 2147483647 w 3482"/>
              <a:gd name="T19" fmla="*/ 2147483647 h 2050"/>
              <a:gd name="T20" fmla="*/ 2147483647 w 3482"/>
              <a:gd name="T21" fmla="*/ 2147483647 h 2050"/>
              <a:gd name="T22" fmla="*/ 2147483647 w 3482"/>
              <a:gd name="T23" fmla="*/ 2147483647 h 2050"/>
              <a:gd name="T24" fmla="*/ 2147483647 w 3482"/>
              <a:gd name="T25" fmla="*/ 2147483647 h 2050"/>
              <a:gd name="T26" fmla="*/ 2147483647 w 3482"/>
              <a:gd name="T27" fmla="*/ 2147483647 h 2050"/>
              <a:gd name="T28" fmla="*/ 2147483647 w 3482"/>
              <a:gd name="T29" fmla="*/ 2147483647 h 2050"/>
              <a:gd name="T30" fmla="*/ 2147483647 w 3482"/>
              <a:gd name="T31" fmla="*/ 2147483647 h 2050"/>
              <a:gd name="T32" fmla="*/ 2147483647 w 3482"/>
              <a:gd name="T33" fmla="*/ 2147483647 h 2050"/>
              <a:gd name="T34" fmla="*/ 2147483647 w 3482"/>
              <a:gd name="T35" fmla="*/ 2147483647 h 2050"/>
              <a:gd name="T36" fmla="*/ 2147483647 w 3482"/>
              <a:gd name="T37" fmla="*/ 2147483647 h 2050"/>
              <a:gd name="T38" fmla="*/ 2147483647 w 3482"/>
              <a:gd name="T39" fmla="*/ 2147483647 h 2050"/>
              <a:gd name="T40" fmla="*/ 2147483647 w 3482"/>
              <a:gd name="T41" fmla="*/ 2147483647 h 2050"/>
              <a:gd name="T42" fmla="*/ 2147483647 w 3482"/>
              <a:gd name="T43" fmla="*/ 2147483647 h 2050"/>
              <a:gd name="T44" fmla="*/ 2147483647 w 3482"/>
              <a:gd name="T45" fmla="*/ 0 h 2050"/>
              <a:gd name="T46" fmla="*/ 2147483647 w 3482"/>
              <a:gd name="T47" fmla="*/ 2147483647 h 2050"/>
              <a:gd name="T48" fmla="*/ 2147483647 w 3482"/>
              <a:gd name="T49" fmla="*/ 2147483647 h 2050"/>
              <a:gd name="T50" fmla="*/ 2147483647 w 3482"/>
              <a:gd name="T51" fmla="*/ 2147483647 h 2050"/>
              <a:gd name="T52" fmla="*/ 2147483647 w 3482"/>
              <a:gd name="T53" fmla="*/ 2147483647 h 2050"/>
              <a:gd name="T54" fmla="*/ 2147483647 w 3482"/>
              <a:gd name="T55" fmla="*/ 2147483647 h 2050"/>
              <a:gd name="T56" fmla="*/ 2147483647 w 3482"/>
              <a:gd name="T57" fmla="*/ 2147483647 h 2050"/>
              <a:gd name="T58" fmla="*/ 2147483647 w 3482"/>
              <a:gd name="T59" fmla="*/ 2147483647 h 2050"/>
              <a:gd name="T60" fmla="*/ 2147483647 w 3482"/>
              <a:gd name="T61" fmla="*/ 2147483647 h 2050"/>
              <a:gd name="T62" fmla="*/ 2147483647 w 3482"/>
              <a:gd name="T63" fmla="*/ 2147483647 h 2050"/>
              <a:gd name="T64" fmla="*/ 2147483647 w 3482"/>
              <a:gd name="T65" fmla="*/ 2147483647 h 2050"/>
              <a:gd name="T66" fmla="*/ 2147483647 w 3482"/>
              <a:gd name="T67" fmla="*/ 2147483647 h 2050"/>
              <a:gd name="T68" fmla="*/ 2147483647 w 3482"/>
              <a:gd name="T69" fmla="*/ 2147483647 h 2050"/>
              <a:gd name="T70" fmla="*/ 2147483647 w 3482"/>
              <a:gd name="T71" fmla="*/ 2147483647 h 2050"/>
              <a:gd name="T72" fmla="*/ 2147483647 w 3482"/>
              <a:gd name="T73" fmla="*/ 2147483647 h 2050"/>
              <a:gd name="T74" fmla="*/ 2147483647 w 3482"/>
              <a:gd name="T75" fmla="*/ 2147483647 h 2050"/>
              <a:gd name="T76" fmla="*/ 2147483647 w 3482"/>
              <a:gd name="T77" fmla="*/ 2147483647 h 2050"/>
              <a:gd name="T78" fmla="*/ 2147483647 w 3482"/>
              <a:gd name="T79" fmla="*/ 2147483647 h 2050"/>
              <a:gd name="T80" fmla="*/ 2147483647 w 3482"/>
              <a:gd name="T81" fmla="*/ 2147483647 h 2050"/>
              <a:gd name="T82" fmla="*/ 2147483647 w 3482"/>
              <a:gd name="T83" fmla="*/ 2147483647 h 2050"/>
              <a:gd name="T84" fmla="*/ 2147483647 w 3482"/>
              <a:gd name="T85" fmla="*/ 2147483647 h 2050"/>
              <a:gd name="T86" fmla="*/ 2147483647 w 3482"/>
              <a:gd name="T87" fmla="*/ 2147483647 h 2050"/>
              <a:gd name="T88" fmla="*/ 2147483647 w 3482"/>
              <a:gd name="T89" fmla="*/ 2147483647 h 2050"/>
              <a:gd name="T90" fmla="*/ 2147483647 w 3482"/>
              <a:gd name="T91" fmla="*/ 2147483647 h 2050"/>
              <a:gd name="T92" fmla="*/ 2147483647 w 3482"/>
              <a:gd name="T93" fmla="*/ 2147483647 h 2050"/>
              <a:gd name="T94" fmla="*/ 2147483647 w 3482"/>
              <a:gd name="T95" fmla="*/ 2147483647 h 205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3482"/>
              <a:gd name="T145" fmla="*/ 0 h 2050"/>
              <a:gd name="T146" fmla="*/ 3482 w 3482"/>
              <a:gd name="T147" fmla="*/ 2050 h 2050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3482" h="2050">
                <a:moveTo>
                  <a:pt x="0" y="2050"/>
                </a:moveTo>
                <a:lnTo>
                  <a:pt x="0" y="1857"/>
                </a:lnTo>
                <a:lnTo>
                  <a:pt x="50" y="1857"/>
                </a:lnTo>
                <a:lnTo>
                  <a:pt x="99" y="1850"/>
                </a:lnTo>
                <a:lnTo>
                  <a:pt x="149" y="1850"/>
                </a:lnTo>
                <a:lnTo>
                  <a:pt x="199" y="1842"/>
                </a:lnTo>
                <a:lnTo>
                  <a:pt x="248" y="1835"/>
                </a:lnTo>
                <a:lnTo>
                  <a:pt x="298" y="1828"/>
                </a:lnTo>
                <a:lnTo>
                  <a:pt x="348" y="1805"/>
                </a:lnTo>
                <a:lnTo>
                  <a:pt x="389" y="1724"/>
                </a:lnTo>
                <a:lnTo>
                  <a:pt x="439" y="1717"/>
                </a:lnTo>
                <a:lnTo>
                  <a:pt x="488" y="1702"/>
                </a:lnTo>
                <a:lnTo>
                  <a:pt x="538" y="1672"/>
                </a:lnTo>
                <a:lnTo>
                  <a:pt x="587" y="1672"/>
                </a:lnTo>
                <a:lnTo>
                  <a:pt x="637" y="1665"/>
                </a:lnTo>
                <a:lnTo>
                  <a:pt x="687" y="1657"/>
                </a:lnTo>
                <a:lnTo>
                  <a:pt x="736" y="1650"/>
                </a:lnTo>
                <a:lnTo>
                  <a:pt x="786" y="1643"/>
                </a:lnTo>
                <a:lnTo>
                  <a:pt x="836" y="1643"/>
                </a:lnTo>
                <a:lnTo>
                  <a:pt x="885" y="1480"/>
                </a:lnTo>
                <a:lnTo>
                  <a:pt x="935" y="1465"/>
                </a:lnTo>
                <a:lnTo>
                  <a:pt x="984" y="1458"/>
                </a:lnTo>
                <a:lnTo>
                  <a:pt x="1034" y="1413"/>
                </a:lnTo>
                <a:lnTo>
                  <a:pt x="1075" y="1413"/>
                </a:lnTo>
                <a:lnTo>
                  <a:pt x="1125" y="1362"/>
                </a:lnTo>
                <a:lnTo>
                  <a:pt x="1175" y="1339"/>
                </a:lnTo>
                <a:lnTo>
                  <a:pt x="1224" y="1310"/>
                </a:lnTo>
                <a:lnTo>
                  <a:pt x="1274" y="1273"/>
                </a:lnTo>
                <a:lnTo>
                  <a:pt x="1324" y="1214"/>
                </a:lnTo>
                <a:lnTo>
                  <a:pt x="1373" y="1162"/>
                </a:lnTo>
                <a:lnTo>
                  <a:pt x="1423" y="1103"/>
                </a:lnTo>
                <a:lnTo>
                  <a:pt x="1472" y="1088"/>
                </a:lnTo>
                <a:lnTo>
                  <a:pt x="1522" y="1014"/>
                </a:lnTo>
                <a:lnTo>
                  <a:pt x="1572" y="962"/>
                </a:lnTo>
                <a:lnTo>
                  <a:pt x="1621" y="903"/>
                </a:lnTo>
                <a:lnTo>
                  <a:pt x="1671" y="807"/>
                </a:lnTo>
                <a:lnTo>
                  <a:pt x="1721" y="762"/>
                </a:lnTo>
                <a:lnTo>
                  <a:pt x="1762" y="725"/>
                </a:lnTo>
                <a:lnTo>
                  <a:pt x="1812" y="696"/>
                </a:lnTo>
                <a:lnTo>
                  <a:pt x="1861" y="666"/>
                </a:lnTo>
                <a:lnTo>
                  <a:pt x="1911" y="629"/>
                </a:lnTo>
                <a:lnTo>
                  <a:pt x="1960" y="592"/>
                </a:lnTo>
                <a:lnTo>
                  <a:pt x="2010" y="563"/>
                </a:lnTo>
                <a:lnTo>
                  <a:pt x="2060" y="540"/>
                </a:lnTo>
                <a:lnTo>
                  <a:pt x="2109" y="511"/>
                </a:lnTo>
                <a:lnTo>
                  <a:pt x="2159" y="474"/>
                </a:lnTo>
                <a:lnTo>
                  <a:pt x="2209" y="444"/>
                </a:lnTo>
                <a:lnTo>
                  <a:pt x="2258" y="407"/>
                </a:lnTo>
                <a:lnTo>
                  <a:pt x="2308" y="355"/>
                </a:lnTo>
                <a:lnTo>
                  <a:pt x="2357" y="326"/>
                </a:lnTo>
                <a:lnTo>
                  <a:pt x="2407" y="289"/>
                </a:lnTo>
                <a:lnTo>
                  <a:pt x="2448" y="274"/>
                </a:lnTo>
                <a:lnTo>
                  <a:pt x="2498" y="252"/>
                </a:lnTo>
                <a:lnTo>
                  <a:pt x="2548" y="230"/>
                </a:lnTo>
                <a:lnTo>
                  <a:pt x="2597" y="215"/>
                </a:lnTo>
                <a:lnTo>
                  <a:pt x="2647" y="185"/>
                </a:lnTo>
                <a:lnTo>
                  <a:pt x="2697" y="170"/>
                </a:lnTo>
                <a:lnTo>
                  <a:pt x="2746" y="148"/>
                </a:lnTo>
                <a:lnTo>
                  <a:pt x="2796" y="134"/>
                </a:lnTo>
                <a:lnTo>
                  <a:pt x="2845" y="111"/>
                </a:lnTo>
                <a:lnTo>
                  <a:pt x="2895" y="89"/>
                </a:lnTo>
                <a:lnTo>
                  <a:pt x="2945" y="74"/>
                </a:lnTo>
                <a:lnTo>
                  <a:pt x="2994" y="60"/>
                </a:lnTo>
                <a:lnTo>
                  <a:pt x="3044" y="52"/>
                </a:lnTo>
                <a:lnTo>
                  <a:pt x="3094" y="45"/>
                </a:lnTo>
                <a:lnTo>
                  <a:pt x="3135" y="37"/>
                </a:lnTo>
                <a:lnTo>
                  <a:pt x="3185" y="30"/>
                </a:lnTo>
                <a:lnTo>
                  <a:pt x="3234" y="23"/>
                </a:lnTo>
                <a:lnTo>
                  <a:pt x="3334" y="0"/>
                </a:lnTo>
                <a:lnTo>
                  <a:pt x="3333" y="2050"/>
                </a:lnTo>
                <a:lnTo>
                  <a:pt x="3383" y="2050"/>
                </a:lnTo>
                <a:lnTo>
                  <a:pt x="3433" y="2050"/>
                </a:lnTo>
                <a:lnTo>
                  <a:pt x="3482" y="2050"/>
                </a:lnTo>
                <a:lnTo>
                  <a:pt x="3433" y="2050"/>
                </a:lnTo>
                <a:lnTo>
                  <a:pt x="3383" y="2050"/>
                </a:lnTo>
                <a:lnTo>
                  <a:pt x="3333" y="2050"/>
                </a:lnTo>
                <a:lnTo>
                  <a:pt x="3284" y="2050"/>
                </a:lnTo>
                <a:lnTo>
                  <a:pt x="3234" y="2050"/>
                </a:lnTo>
                <a:lnTo>
                  <a:pt x="3185" y="2050"/>
                </a:lnTo>
                <a:lnTo>
                  <a:pt x="3135" y="2050"/>
                </a:lnTo>
                <a:lnTo>
                  <a:pt x="3094" y="2050"/>
                </a:lnTo>
                <a:lnTo>
                  <a:pt x="3044" y="2050"/>
                </a:lnTo>
                <a:lnTo>
                  <a:pt x="2994" y="2050"/>
                </a:lnTo>
                <a:lnTo>
                  <a:pt x="2945" y="2050"/>
                </a:lnTo>
                <a:lnTo>
                  <a:pt x="2895" y="2050"/>
                </a:lnTo>
                <a:lnTo>
                  <a:pt x="2845" y="2050"/>
                </a:lnTo>
                <a:lnTo>
                  <a:pt x="2796" y="2050"/>
                </a:lnTo>
                <a:lnTo>
                  <a:pt x="2746" y="2050"/>
                </a:lnTo>
                <a:lnTo>
                  <a:pt x="2697" y="2050"/>
                </a:lnTo>
                <a:lnTo>
                  <a:pt x="2647" y="2050"/>
                </a:lnTo>
                <a:lnTo>
                  <a:pt x="2597" y="2050"/>
                </a:lnTo>
                <a:lnTo>
                  <a:pt x="2548" y="2050"/>
                </a:lnTo>
                <a:lnTo>
                  <a:pt x="2498" y="2050"/>
                </a:lnTo>
                <a:lnTo>
                  <a:pt x="2448" y="2050"/>
                </a:lnTo>
                <a:lnTo>
                  <a:pt x="2407" y="2050"/>
                </a:lnTo>
                <a:lnTo>
                  <a:pt x="2357" y="2050"/>
                </a:lnTo>
                <a:lnTo>
                  <a:pt x="2308" y="2050"/>
                </a:lnTo>
                <a:lnTo>
                  <a:pt x="2258" y="2050"/>
                </a:lnTo>
                <a:lnTo>
                  <a:pt x="2209" y="2050"/>
                </a:lnTo>
                <a:lnTo>
                  <a:pt x="2159" y="2050"/>
                </a:lnTo>
                <a:lnTo>
                  <a:pt x="2109" y="2050"/>
                </a:lnTo>
                <a:lnTo>
                  <a:pt x="2060" y="2050"/>
                </a:lnTo>
                <a:lnTo>
                  <a:pt x="2010" y="2050"/>
                </a:lnTo>
                <a:lnTo>
                  <a:pt x="1960" y="2050"/>
                </a:lnTo>
                <a:lnTo>
                  <a:pt x="1911" y="2050"/>
                </a:lnTo>
                <a:lnTo>
                  <a:pt x="1861" y="2050"/>
                </a:lnTo>
                <a:lnTo>
                  <a:pt x="1812" y="2050"/>
                </a:lnTo>
                <a:lnTo>
                  <a:pt x="1762" y="2050"/>
                </a:lnTo>
                <a:lnTo>
                  <a:pt x="1721" y="2050"/>
                </a:lnTo>
                <a:lnTo>
                  <a:pt x="1671" y="2050"/>
                </a:lnTo>
                <a:lnTo>
                  <a:pt x="1621" y="2050"/>
                </a:lnTo>
                <a:lnTo>
                  <a:pt x="1572" y="2050"/>
                </a:lnTo>
                <a:lnTo>
                  <a:pt x="1522" y="2050"/>
                </a:lnTo>
                <a:lnTo>
                  <a:pt x="1472" y="2050"/>
                </a:lnTo>
                <a:lnTo>
                  <a:pt x="1423" y="2050"/>
                </a:lnTo>
                <a:lnTo>
                  <a:pt x="1373" y="2050"/>
                </a:lnTo>
                <a:lnTo>
                  <a:pt x="1324" y="2050"/>
                </a:lnTo>
                <a:lnTo>
                  <a:pt x="1274" y="2050"/>
                </a:lnTo>
                <a:lnTo>
                  <a:pt x="1224" y="2050"/>
                </a:lnTo>
                <a:lnTo>
                  <a:pt x="1175" y="2050"/>
                </a:lnTo>
                <a:lnTo>
                  <a:pt x="1125" y="2050"/>
                </a:lnTo>
                <a:lnTo>
                  <a:pt x="1075" y="2050"/>
                </a:lnTo>
                <a:lnTo>
                  <a:pt x="1034" y="2050"/>
                </a:lnTo>
                <a:lnTo>
                  <a:pt x="984" y="2050"/>
                </a:lnTo>
                <a:lnTo>
                  <a:pt x="935" y="2050"/>
                </a:lnTo>
                <a:lnTo>
                  <a:pt x="885" y="2050"/>
                </a:lnTo>
                <a:lnTo>
                  <a:pt x="836" y="2050"/>
                </a:lnTo>
                <a:lnTo>
                  <a:pt x="786" y="2050"/>
                </a:lnTo>
                <a:lnTo>
                  <a:pt x="736" y="2050"/>
                </a:lnTo>
                <a:lnTo>
                  <a:pt x="687" y="2050"/>
                </a:lnTo>
                <a:lnTo>
                  <a:pt x="637" y="2050"/>
                </a:lnTo>
                <a:lnTo>
                  <a:pt x="587" y="2050"/>
                </a:lnTo>
                <a:lnTo>
                  <a:pt x="538" y="2050"/>
                </a:lnTo>
                <a:lnTo>
                  <a:pt x="488" y="2050"/>
                </a:lnTo>
                <a:lnTo>
                  <a:pt x="439" y="2050"/>
                </a:lnTo>
                <a:lnTo>
                  <a:pt x="389" y="2050"/>
                </a:lnTo>
                <a:lnTo>
                  <a:pt x="348" y="2050"/>
                </a:lnTo>
                <a:lnTo>
                  <a:pt x="298" y="2050"/>
                </a:lnTo>
                <a:lnTo>
                  <a:pt x="248" y="2050"/>
                </a:lnTo>
                <a:lnTo>
                  <a:pt x="199" y="2050"/>
                </a:lnTo>
                <a:lnTo>
                  <a:pt x="149" y="2050"/>
                </a:lnTo>
                <a:lnTo>
                  <a:pt x="99" y="2050"/>
                </a:lnTo>
                <a:lnTo>
                  <a:pt x="50" y="2050"/>
                </a:lnTo>
                <a:lnTo>
                  <a:pt x="0" y="2050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1330" name="Freeform 16"/>
          <p:cNvSpPr>
            <a:spLocks/>
          </p:cNvSpPr>
          <p:nvPr/>
        </p:nvSpPr>
        <p:spPr bwMode="auto">
          <a:xfrm>
            <a:off x="2219325" y="3571875"/>
            <a:ext cx="5102225" cy="1949450"/>
          </a:xfrm>
          <a:custGeom>
            <a:avLst/>
            <a:gdLst>
              <a:gd name="T0" fmla="*/ 2147483647 w 3482"/>
              <a:gd name="T1" fmla="*/ 2147483647 h 1228"/>
              <a:gd name="T2" fmla="*/ 2147483647 w 3482"/>
              <a:gd name="T3" fmla="*/ 2147483647 h 1228"/>
              <a:gd name="T4" fmla="*/ 2147483647 w 3482"/>
              <a:gd name="T5" fmla="*/ 2147483647 h 1228"/>
              <a:gd name="T6" fmla="*/ 2147483647 w 3482"/>
              <a:gd name="T7" fmla="*/ 2147483647 h 1228"/>
              <a:gd name="T8" fmla="*/ 2147483647 w 3482"/>
              <a:gd name="T9" fmla="*/ 2147483647 h 1228"/>
              <a:gd name="T10" fmla="*/ 2147483647 w 3482"/>
              <a:gd name="T11" fmla="*/ 2147483647 h 1228"/>
              <a:gd name="T12" fmla="*/ 2147483647 w 3482"/>
              <a:gd name="T13" fmla="*/ 2147483647 h 1228"/>
              <a:gd name="T14" fmla="*/ 2147483647 w 3482"/>
              <a:gd name="T15" fmla="*/ 2147483647 h 1228"/>
              <a:gd name="T16" fmla="*/ 2147483647 w 3482"/>
              <a:gd name="T17" fmla="*/ 2147483647 h 1228"/>
              <a:gd name="T18" fmla="*/ 2147483647 w 3482"/>
              <a:gd name="T19" fmla="*/ 2147483647 h 1228"/>
              <a:gd name="T20" fmla="*/ 2147483647 w 3482"/>
              <a:gd name="T21" fmla="*/ 2147483647 h 1228"/>
              <a:gd name="T22" fmla="*/ 2147483647 w 3482"/>
              <a:gd name="T23" fmla="*/ 2147483647 h 1228"/>
              <a:gd name="T24" fmla="*/ 2147483647 w 3482"/>
              <a:gd name="T25" fmla="*/ 2147483647 h 1228"/>
              <a:gd name="T26" fmla="*/ 2147483647 w 3482"/>
              <a:gd name="T27" fmla="*/ 2147483647 h 1228"/>
              <a:gd name="T28" fmla="*/ 2147483647 w 3482"/>
              <a:gd name="T29" fmla="*/ 2147483647 h 1228"/>
              <a:gd name="T30" fmla="*/ 2147483647 w 3482"/>
              <a:gd name="T31" fmla="*/ 2147483647 h 1228"/>
              <a:gd name="T32" fmla="*/ 2147483647 w 3482"/>
              <a:gd name="T33" fmla="*/ 0 h 1228"/>
              <a:gd name="T34" fmla="*/ 2147483647 w 3482"/>
              <a:gd name="T35" fmla="*/ 2147483647 h 1228"/>
              <a:gd name="T36" fmla="*/ 2147483647 w 3482"/>
              <a:gd name="T37" fmla="*/ 2147483647 h 1228"/>
              <a:gd name="T38" fmla="*/ 2147483647 w 3482"/>
              <a:gd name="T39" fmla="*/ 2147483647 h 1228"/>
              <a:gd name="T40" fmla="*/ 2147483647 w 3482"/>
              <a:gd name="T41" fmla="*/ 2147483647 h 1228"/>
              <a:gd name="T42" fmla="*/ 2147483647 w 3482"/>
              <a:gd name="T43" fmla="*/ 2147483647 h 1228"/>
              <a:gd name="T44" fmla="*/ 2147483647 w 3482"/>
              <a:gd name="T45" fmla="*/ 2147483647 h 1228"/>
              <a:gd name="T46" fmla="*/ 2147483647 w 3482"/>
              <a:gd name="T47" fmla="*/ 2147483647 h 1228"/>
              <a:gd name="T48" fmla="*/ 2147483647 w 3482"/>
              <a:gd name="T49" fmla="*/ 2147483647 h 1228"/>
              <a:gd name="T50" fmla="*/ 2147483647 w 3482"/>
              <a:gd name="T51" fmla="*/ 2147483647 h 1228"/>
              <a:gd name="T52" fmla="*/ 2147483647 w 3482"/>
              <a:gd name="T53" fmla="*/ 2147483647 h 1228"/>
              <a:gd name="T54" fmla="*/ 2147483647 w 3482"/>
              <a:gd name="T55" fmla="*/ 2147483647 h 1228"/>
              <a:gd name="T56" fmla="*/ 2147483647 w 3482"/>
              <a:gd name="T57" fmla="*/ 2147483647 h 1228"/>
              <a:gd name="T58" fmla="*/ 2147483647 w 3482"/>
              <a:gd name="T59" fmla="*/ 2147483647 h 1228"/>
              <a:gd name="T60" fmla="*/ 2147483647 w 3482"/>
              <a:gd name="T61" fmla="*/ 2147483647 h 1228"/>
              <a:gd name="T62" fmla="*/ 2147483647 w 3482"/>
              <a:gd name="T63" fmla="*/ 2147483647 h 1228"/>
              <a:gd name="T64" fmla="*/ 2147483647 w 3482"/>
              <a:gd name="T65" fmla="*/ 2147483647 h 1228"/>
              <a:gd name="T66" fmla="*/ 2147483647 w 3482"/>
              <a:gd name="T67" fmla="*/ 2147483647 h 1228"/>
              <a:gd name="T68" fmla="*/ 2147483647 w 3482"/>
              <a:gd name="T69" fmla="*/ 2147483647 h 1228"/>
              <a:gd name="T70" fmla="*/ 2147483647 w 3482"/>
              <a:gd name="T71" fmla="*/ 2147483647 h 1228"/>
              <a:gd name="T72" fmla="*/ 2147483647 w 3482"/>
              <a:gd name="T73" fmla="*/ 2147483647 h 1228"/>
              <a:gd name="T74" fmla="*/ 2147483647 w 3482"/>
              <a:gd name="T75" fmla="*/ 2147483647 h 1228"/>
              <a:gd name="T76" fmla="*/ 2147483647 w 3482"/>
              <a:gd name="T77" fmla="*/ 2147483647 h 1228"/>
              <a:gd name="T78" fmla="*/ 2147483647 w 3482"/>
              <a:gd name="T79" fmla="*/ 2147483647 h 1228"/>
              <a:gd name="T80" fmla="*/ 2147483647 w 3482"/>
              <a:gd name="T81" fmla="*/ 2147483647 h 1228"/>
              <a:gd name="T82" fmla="*/ 2147483647 w 3482"/>
              <a:gd name="T83" fmla="*/ 2147483647 h 1228"/>
              <a:gd name="T84" fmla="*/ 2147483647 w 3482"/>
              <a:gd name="T85" fmla="*/ 2147483647 h 1228"/>
              <a:gd name="T86" fmla="*/ 2147483647 w 3482"/>
              <a:gd name="T87" fmla="*/ 2147483647 h 1228"/>
              <a:gd name="T88" fmla="*/ 2147483647 w 3482"/>
              <a:gd name="T89" fmla="*/ 2147483647 h 1228"/>
              <a:gd name="T90" fmla="*/ 2147483647 w 3482"/>
              <a:gd name="T91" fmla="*/ 2147483647 h 1228"/>
              <a:gd name="T92" fmla="*/ 2147483647 w 3482"/>
              <a:gd name="T93" fmla="*/ 2147483647 h 1228"/>
              <a:gd name="T94" fmla="*/ 2147483647 w 3482"/>
              <a:gd name="T95" fmla="*/ 2147483647 h 122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3482"/>
              <a:gd name="T145" fmla="*/ 0 h 1228"/>
              <a:gd name="T146" fmla="*/ 3482 w 3482"/>
              <a:gd name="T147" fmla="*/ 1228 h 122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3482" h="1228">
                <a:moveTo>
                  <a:pt x="0" y="1228"/>
                </a:moveTo>
                <a:lnTo>
                  <a:pt x="0" y="1065"/>
                </a:lnTo>
                <a:lnTo>
                  <a:pt x="50" y="1057"/>
                </a:lnTo>
                <a:lnTo>
                  <a:pt x="99" y="1057"/>
                </a:lnTo>
                <a:lnTo>
                  <a:pt x="149" y="1057"/>
                </a:lnTo>
                <a:lnTo>
                  <a:pt x="199" y="1050"/>
                </a:lnTo>
                <a:lnTo>
                  <a:pt x="248" y="1050"/>
                </a:lnTo>
                <a:lnTo>
                  <a:pt x="298" y="1043"/>
                </a:lnTo>
                <a:lnTo>
                  <a:pt x="348" y="1020"/>
                </a:lnTo>
                <a:lnTo>
                  <a:pt x="389" y="939"/>
                </a:lnTo>
                <a:lnTo>
                  <a:pt x="439" y="932"/>
                </a:lnTo>
                <a:lnTo>
                  <a:pt x="488" y="924"/>
                </a:lnTo>
                <a:lnTo>
                  <a:pt x="538" y="902"/>
                </a:lnTo>
                <a:lnTo>
                  <a:pt x="587" y="902"/>
                </a:lnTo>
                <a:lnTo>
                  <a:pt x="637" y="902"/>
                </a:lnTo>
                <a:lnTo>
                  <a:pt x="687" y="895"/>
                </a:lnTo>
                <a:lnTo>
                  <a:pt x="736" y="887"/>
                </a:lnTo>
                <a:lnTo>
                  <a:pt x="786" y="887"/>
                </a:lnTo>
                <a:lnTo>
                  <a:pt x="836" y="887"/>
                </a:lnTo>
                <a:lnTo>
                  <a:pt x="885" y="732"/>
                </a:lnTo>
                <a:lnTo>
                  <a:pt x="935" y="717"/>
                </a:lnTo>
                <a:lnTo>
                  <a:pt x="984" y="717"/>
                </a:lnTo>
                <a:lnTo>
                  <a:pt x="1034" y="680"/>
                </a:lnTo>
                <a:lnTo>
                  <a:pt x="1075" y="680"/>
                </a:lnTo>
                <a:lnTo>
                  <a:pt x="1125" y="636"/>
                </a:lnTo>
                <a:lnTo>
                  <a:pt x="1175" y="621"/>
                </a:lnTo>
                <a:lnTo>
                  <a:pt x="1224" y="599"/>
                </a:lnTo>
                <a:lnTo>
                  <a:pt x="1274" y="569"/>
                </a:lnTo>
                <a:lnTo>
                  <a:pt x="1324" y="517"/>
                </a:lnTo>
                <a:lnTo>
                  <a:pt x="1373" y="480"/>
                </a:lnTo>
                <a:lnTo>
                  <a:pt x="1423" y="429"/>
                </a:lnTo>
                <a:lnTo>
                  <a:pt x="1472" y="421"/>
                </a:lnTo>
                <a:lnTo>
                  <a:pt x="1522" y="355"/>
                </a:lnTo>
                <a:lnTo>
                  <a:pt x="1572" y="318"/>
                </a:lnTo>
                <a:lnTo>
                  <a:pt x="1621" y="273"/>
                </a:lnTo>
                <a:lnTo>
                  <a:pt x="1671" y="192"/>
                </a:lnTo>
                <a:lnTo>
                  <a:pt x="1721" y="155"/>
                </a:lnTo>
                <a:lnTo>
                  <a:pt x="1762" y="133"/>
                </a:lnTo>
                <a:lnTo>
                  <a:pt x="1812" y="118"/>
                </a:lnTo>
                <a:lnTo>
                  <a:pt x="1861" y="110"/>
                </a:lnTo>
                <a:lnTo>
                  <a:pt x="1911" y="96"/>
                </a:lnTo>
                <a:lnTo>
                  <a:pt x="1960" y="73"/>
                </a:lnTo>
                <a:lnTo>
                  <a:pt x="2010" y="66"/>
                </a:lnTo>
                <a:lnTo>
                  <a:pt x="2060" y="66"/>
                </a:lnTo>
                <a:lnTo>
                  <a:pt x="2109" y="59"/>
                </a:lnTo>
                <a:lnTo>
                  <a:pt x="2159" y="59"/>
                </a:lnTo>
                <a:lnTo>
                  <a:pt x="2209" y="51"/>
                </a:lnTo>
                <a:lnTo>
                  <a:pt x="2258" y="37"/>
                </a:lnTo>
                <a:lnTo>
                  <a:pt x="2308" y="14"/>
                </a:lnTo>
                <a:lnTo>
                  <a:pt x="2357" y="14"/>
                </a:lnTo>
                <a:lnTo>
                  <a:pt x="2407" y="0"/>
                </a:lnTo>
                <a:lnTo>
                  <a:pt x="2448" y="14"/>
                </a:lnTo>
                <a:lnTo>
                  <a:pt x="2498" y="22"/>
                </a:lnTo>
                <a:lnTo>
                  <a:pt x="2548" y="22"/>
                </a:lnTo>
                <a:lnTo>
                  <a:pt x="2597" y="29"/>
                </a:lnTo>
                <a:lnTo>
                  <a:pt x="2647" y="29"/>
                </a:lnTo>
                <a:lnTo>
                  <a:pt x="2697" y="29"/>
                </a:lnTo>
                <a:lnTo>
                  <a:pt x="2746" y="14"/>
                </a:lnTo>
                <a:lnTo>
                  <a:pt x="2796" y="22"/>
                </a:lnTo>
                <a:lnTo>
                  <a:pt x="2845" y="29"/>
                </a:lnTo>
                <a:lnTo>
                  <a:pt x="2895" y="37"/>
                </a:lnTo>
                <a:lnTo>
                  <a:pt x="2945" y="51"/>
                </a:lnTo>
                <a:lnTo>
                  <a:pt x="2994" y="66"/>
                </a:lnTo>
                <a:lnTo>
                  <a:pt x="3044" y="81"/>
                </a:lnTo>
                <a:lnTo>
                  <a:pt x="3094" y="103"/>
                </a:lnTo>
                <a:lnTo>
                  <a:pt x="3135" y="118"/>
                </a:lnTo>
                <a:lnTo>
                  <a:pt x="3185" y="140"/>
                </a:lnTo>
                <a:lnTo>
                  <a:pt x="3234" y="162"/>
                </a:lnTo>
                <a:lnTo>
                  <a:pt x="3340" y="210"/>
                </a:lnTo>
                <a:lnTo>
                  <a:pt x="3333" y="1228"/>
                </a:lnTo>
                <a:lnTo>
                  <a:pt x="3383" y="1228"/>
                </a:lnTo>
                <a:lnTo>
                  <a:pt x="3433" y="1228"/>
                </a:lnTo>
                <a:lnTo>
                  <a:pt x="3482" y="1228"/>
                </a:lnTo>
                <a:lnTo>
                  <a:pt x="3433" y="1228"/>
                </a:lnTo>
                <a:lnTo>
                  <a:pt x="3383" y="1228"/>
                </a:lnTo>
                <a:lnTo>
                  <a:pt x="3333" y="1228"/>
                </a:lnTo>
                <a:lnTo>
                  <a:pt x="3284" y="1228"/>
                </a:lnTo>
                <a:lnTo>
                  <a:pt x="3234" y="1228"/>
                </a:lnTo>
                <a:lnTo>
                  <a:pt x="3185" y="1228"/>
                </a:lnTo>
                <a:lnTo>
                  <a:pt x="3135" y="1228"/>
                </a:lnTo>
                <a:lnTo>
                  <a:pt x="3094" y="1228"/>
                </a:lnTo>
                <a:lnTo>
                  <a:pt x="3044" y="1228"/>
                </a:lnTo>
                <a:lnTo>
                  <a:pt x="2994" y="1228"/>
                </a:lnTo>
                <a:lnTo>
                  <a:pt x="2945" y="1228"/>
                </a:lnTo>
                <a:lnTo>
                  <a:pt x="2895" y="1228"/>
                </a:lnTo>
                <a:lnTo>
                  <a:pt x="2845" y="1228"/>
                </a:lnTo>
                <a:lnTo>
                  <a:pt x="2796" y="1228"/>
                </a:lnTo>
                <a:lnTo>
                  <a:pt x="2746" y="1228"/>
                </a:lnTo>
                <a:lnTo>
                  <a:pt x="2697" y="1228"/>
                </a:lnTo>
                <a:lnTo>
                  <a:pt x="2647" y="1228"/>
                </a:lnTo>
                <a:lnTo>
                  <a:pt x="2597" y="1228"/>
                </a:lnTo>
                <a:lnTo>
                  <a:pt x="2548" y="1228"/>
                </a:lnTo>
                <a:lnTo>
                  <a:pt x="2498" y="1228"/>
                </a:lnTo>
                <a:lnTo>
                  <a:pt x="2448" y="1228"/>
                </a:lnTo>
                <a:lnTo>
                  <a:pt x="2407" y="1228"/>
                </a:lnTo>
                <a:lnTo>
                  <a:pt x="2357" y="1228"/>
                </a:lnTo>
                <a:lnTo>
                  <a:pt x="2308" y="1228"/>
                </a:lnTo>
                <a:lnTo>
                  <a:pt x="2258" y="1228"/>
                </a:lnTo>
                <a:lnTo>
                  <a:pt x="2209" y="1228"/>
                </a:lnTo>
                <a:lnTo>
                  <a:pt x="2159" y="1228"/>
                </a:lnTo>
                <a:lnTo>
                  <a:pt x="2109" y="1228"/>
                </a:lnTo>
                <a:lnTo>
                  <a:pt x="2060" y="1228"/>
                </a:lnTo>
                <a:lnTo>
                  <a:pt x="2010" y="1228"/>
                </a:lnTo>
                <a:lnTo>
                  <a:pt x="1960" y="1228"/>
                </a:lnTo>
                <a:lnTo>
                  <a:pt x="1911" y="1228"/>
                </a:lnTo>
                <a:lnTo>
                  <a:pt x="1861" y="1228"/>
                </a:lnTo>
                <a:lnTo>
                  <a:pt x="1812" y="1228"/>
                </a:lnTo>
                <a:lnTo>
                  <a:pt x="1762" y="1228"/>
                </a:lnTo>
                <a:lnTo>
                  <a:pt x="1721" y="1228"/>
                </a:lnTo>
                <a:lnTo>
                  <a:pt x="1671" y="1228"/>
                </a:lnTo>
                <a:lnTo>
                  <a:pt x="1621" y="1228"/>
                </a:lnTo>
                <a:lnTo>
                  <a:pt x="1572" y="1228"/>
                </a:lnTo>
                <a:lnTo>
                  <a:pt x="1522" y="1228"/>
                </a:lnTo>
                <a:lnTo>
                  <a:pt x="1472" y="1228"/>
                </a:lnTo>
                <a:lnTo>
                  <a:pt x="1423" y="1228"/>
                </a:lnTo>
                <a:lnTo>
                  <a:pt x="1373" y="1228"/>
                </a:lnTo>
                <a:lnTo>
                  <a:pt x="1324" y="1228"/>
                </a:lnTo>
                <a:lnTo>
                  <a:pt x="1274" y="1228"/>
                </a:lnTo>
                <a:lnTo>
                  <a:pt x="1224" y="1228"/>
                </a:lnTo>
                <a:lnTo>
                  <a:pt x="1175" y="1228"/>
                </a:lnTo>
                <a:lnTo>
                  <a:pt x="1125" y="1228"/>
                </a:lnTo>
                <a:lnTo>
                  <a:pt x="1075" y="1228"/>
                </a:lnTo>
                <a:lnTo>
                  <a:pt x="1034" y="1228"/>
                </a:lnTo>
                <a:lnTo>
                  <a:pt x="984" y="1228"/>
                </a:lnTo>
                <a:lnTo>
                  <a:pt x="935" y="1228"/>
                </a:lnTo>
                <a:lnTo>
                  <a:pt x="885" y="1228"/>
                </a:lnTo>
                <a:lnTo>
                  <a:pt x="836" y="1228"/>
                </a:lnTo>
                <a:lnTo>
                  <a:pt x="786" y="1228"/>
                </a:lnTo>
                <a:lnTo>
                  <a:pt x="736" y="1228"/>
                </a:lnTo>
                <a:lnTo>
                  <a:pt x="687" y="1228"/>
                </a:lnTo>
                <a:lnTo>
                  <a:pt x="637" y="1228"/>
                </a:lnTo>
                <a:lnTo>
                  <a:pt x="587" y="1228"/>
                </a:lnTo>
                <a:lnTo>
                  <a:pt x="538" y="1228"/>
                </a:lnTo>
                <a:lnTo>
                  <a:pt x="488" y="1228"/>
                </a:lnTo>
                <a:lnTo>
                  <a:pt x="439" y="1228"/>
                </a:lnTo>
                <a:lnTo>
                  <a:pt x="389" y="1228"/>
                </a:lnTo>
                <a:lnTo>
                  <a:pt x="348" y="1228"/>
                </a:lnTo>
                <a:lnTo>
                  <a:pt x="298" y="1228"/>
                </a:lnTo>
                <a:lnTo>
                  <a:pt x="248" y="1228"/>
                </a:lnTo>
                <a:lnTo>
                  <a:pt x="199" y="1228"/>
                </a:lnTo>
                <a:lnTo>
                  <a:pt x="149" y="1228"/>
                </a:lnTo>
                <a:lnTo>
                  <a:pt x="99" y="1228"/>
                </a:lnTo>
                <a:lnTo>
                  <a:pt x="50" y="1228"/>
                </a:lnTo>
                <a:lnTo>
                  <a:pt x="0" y="1228"/>
                </a:lnTo>
                <a:close/>
              </a:path>
            </a:pathLst>
          </a:custGeom>
          <a:solidFill>
            <a:srgbClr val="BBF7B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1331" name="Freeform 17"/>
          <p:cNvSpPr>
            <a:spLocks/>
          </p:cNvSpPr>
          <p:nvPr/>
        </p:nvSpPr>
        <p:spPr bwMode="auto">
          <a:xfrm>
            <a:off x="2219325" y="3571875"/>
            <a:ext cx="5102225" cy="1949450"/>
          </a:xfrm>
          <a:custGeom>
            <a:avLst/>
            <a:gdLst>
              <a:gd name="T0" fmla="*/ 2147483647 w 3482"/>
              <a:gd name="T1" fmla="*/ 2147483647 h 1228"/>
              <a:gd name="T2" fmla="*/ 2147483647 w 3482"/>
              <a:gd name="T3" fmla="*/ 2147483647 h 1228"/>
              <a:gd name="T4" fmla="*/ 2147483647 w 3482"/>
              <a:gd name="T5" fmla="*/ 2147483647 h 1228"/>
              <a:gd name="T6" fmla="*/ 2147483647 w 3482"/>
              <a:gd name="T7" fmla="*/ 2147483647 h 1228"/>
              <a:gd name="T8" fmla="*/ 2147483647 w 3482"/>
              <a:gd name="T9" fmla="*/ 2147483647 h 1228"/>
              <a:gd name="T10" fmla="*/ 2147483647 w 3482"/>
              <a:gd name="T11" fmla="*/ 2147483647 h 1228"/>
              <a:gd name="T12" fmla="*/ 2147483647 w 3482"/>
              <a:gd name="T13" fmla="*/ 2147483647 h 1228"/>
              <a:gd name="T14" fmla="*/ 2147483647 w 3482"/>
              <a:gd name="T15" fmla="*/ 2147483647 h 1228"/>
              <a:gd name="T16" fmla="*/ 2147483647 w 3482"/>
              <a:gd name="T17" fmla="*/ 2147483647 h 1228"/>
              <a:gd name="T18" fmla="*/ 2147483647 w 3482"/>
              <a:gd name="T19" fmla="*/ 2147483647 h 1228"/>
              <a:gd name="T20" fmla="*/ 2147483647 w 3482"/>
              <a:gd name="T21" fmla="*/ 2147483647 h 1228"/>
              <a:gd name="T22" fmla="*/ 2147483647 w 3482"/>
              <a:gd name="T23" fmla="*/ 2147483647 h 1228"/>
              <a:gd name="T24" fmla="*/ 2147483647 w 3482"/>
              <a:gd name="T25" fmla="*/ 2147483647 h 1228"/>
              <a:gd name="T26" fmla="*/ 2147483647 w 3482"/>
              <a:gd name="T27" fmla="*/ 2147483647 h 1228"/>
              <a:gd name="T28" fmla="*/ 2147483647 w 3482"/>
              <a:gd name="T29" fmla="*/ 2147483647 h 1228"/>
              <a:gd name="T30" fmla="*/ 2147483647 w 3482"/>
              <a:gd name="T31" fmla="*/ 2147483647 h 1228"/>
              <a:gd name="T32" fmla="*/ 2147483647 w 3482"/>
              <a:gd name="T33" fmla="*/ 0 h 1228"/>
              <a:gd name="T34" fmla="*/ 2147483647 w 3482"/>
              <a:gd name="T35" fmla="*/ 2147483647 h 1228"/>
              <a:gd name="T36" fmla="*/ 2147483647 w 3482"/>
              <a:gd name="T37" fmla="*/ 2147483647 h 1228"/>
              <a:gd name="T38" fmla="*/ 2147483647 w 3482"/>
              <a:gd name="T39" fmla="*/ 2147483647 h 1228"/>
              <a:gd name="T40" fmla="*/ 2147483647 w 3482"/>
              <a:gd name="T41" fmla="*/ 2147483647 h 1228"/>
              <a:gd name="T42" fmla="*/ 2147483647 w 3482"/>
              <a:gd name="T43" fmla="*/ 2147483647 h 1228"/>
              <a:gd name="T44" fmla="*/ 2147483647 w 3482"/>
              <a:gd name="T45" fmla="*/ 2147483647 h 1228"/>
              <a:gd name="T46" fmla="*/ 2147483647 w 3482"/>
              <a:gd name="T47" fmla="*/ 2147483647 h 1228"/>
              <a:gd name="T48" fmla="*/ 2147483647 w 3482"/>
              <a:gd name="T49" fmla="*/ 2147483647 h 1228"/>
              <a:gd name="T50" fmla="*/ 2147483647 w 3482"/>
              <a:gd name="T51" fmla="*/ 2147483647 h 1228"/>
              <a:gd name="T52" fmla="*/ 2147483647 w 3482"/>
              <a:gd name="T53" fmla="*/ 2147483647 h 1228"/>
              <a:gd name="T54" fmla="*/ 2147483647 w 3482"/>
              <a:gd name="T55" fmla="*/ 2147483647 h 1228"/>
              <a:gd name="T56" fmla="*/ 2147483647 w 3482"/>
              <a:gd name="T57" fmla="*/ 2147483647 h 1228"/>
              <a:gd name="T58" fmla="*/ 2147483647 w 3482"/>
              <a:gd name="T59" fmla="*/ 2147483647 h 1228"/>
              <a:gd name="T60" fmla="*/ 2147483647 w 3482"/>
              <a:gd name="T61" fmla="*/ 2147483647 h 1228"/>
              <a:gd name="T62" fmla="*/ 2147483647 w 3482"/>
              <a:gd name="T63" fmla="*/ 2147483647 h 1228"/>
              <a:gd name="T64" fmla="*/ 2147483647 w 3482"/>
              <a:gd name="T65" fmla="*/ 2147483647 h 1228"/>
              <a:gd name="T66" fmla="*/ 2147483647 w 3482"/>
              <a:gd name="T67" fmla="*/ 2147483647 h 1228"/>
              <a:gd name="T68" fmla="*/ 2147483647 w 3482"/>
              <a:gd name="T69" fmla="*/ 2147483647 h 1228"/>
              <a:gd name="T70" fmla="*/ 2147483647 w 3482"/>
              <a:gd name="T71" fmla="*/ 2147483647 h 1228"/>
              <a:gd name="T72" fmla="*/ 2147483647 w 3482"/>
              <a:gd name="T73" fmla="*/ 2147483647 h 1228"/>
              <a:gd name="T74" fmla="*/ 2147483647 w 3482"/>
              <a:gd name="T75" fmla="*/ 2147483647 h 1228"/>
              <a:gd name="T76" fmla="*/ 2147483647 w 3482"/>
              <a:gd name="T77" fmla="*/ 2147483647 h 1228"/>
              <a:gd name="T78" fmla="*/ 2147483647 w 3482"/>
              <a:gd name="T79" fmla="*/ 2147483647 h 1228"/>
              <a:gd name="T80" fmla="*/ 2147483647 w 3482"/>
              <a:gd name="T81" fmla="*/ 2147483647 h 1228"/>
              <a:gd name="T82" fmla="*/ 2147483647 w 3482"/>
              <a:gd name="T83" fmla="*/ 2147483647 h 1228"/>
              <a:gd name="T84" fmla="*/ 2147483647 w 3482"/>
              <a:gd name="T85" fmla="*/ 2147483647 h 1228"/>
              <a:gd name="T86" fmla="*/ 2147483647 w 3482"/>
              <a:gd name="T87" fmla="*/ 2147483647 h 1228"/>
              <a:gd name="T88" fmla="*/ 2147483647 w 3482"/>
              <a:gd name="T89" fmla="*/ 2147483647 h 1228"/>
              <a:gd name="T90" fmla="*/ 2147483647 w 3482"/>
              <a:gd name="T91" fmla="*/ 2147483647 h 1228"/>
              <a:gd name="T92" fmla="*/ 2147483647 w 3482"/>
              <a:gd name="T93" fmla="*/ 2147483647 h 1228"/>
              <a:gd name="T94" fmla="*/ 2147483647 w 3482"/>
              <a:gd name="T95" fmla="*/ 2147483647 h 122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3482"/>
              <a:gd name="T145" fmla="*/ 0 h 1228"/>
              <a:gd name="T146" fmla="*/ 3482 w 3482"/>
              <a:gd name="T147" fmla="*/ 1228 h 122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3482" h="1228">
                <a:moveTo>
                  <a:pt x="0" y="1228"/>
                </a:moveTo>
                <a:lnTo>
                  <a:pt x="0" y="1065"/>
                </a:lnTo>
                <a:lnTo>
                  <a:pt x="50" y="1057"/>
                </a:lnTo>
                <a:lnTo>
                  <a:pt x="99" y="1057"/>
                </a:lnTo>
                <a:lnTo>
                  <a:pt x="149" y="1057"/>
                </a:lnTo>
                <a:lnTo>
                  <a:pt x="199" y="1050"/>
                </a:lnTo>
                <a:lnTo>
                  <a:pt x="248" y="1050"/>
                </a:lnTo>
                <a:lnTo>
                  <a:pt x="298" y="1043"/>
                </a:lnTo>
                <a:lnTo>
                  <a:pt x="348" y="1020"/>
                </a:lnTo>
                <a:lnTo>
                  <a:pt x="389" y="939"/>
                </a:lnTo>
                <a:lnTo>
                  <a:pt x="439" y="932"/>
                </a:lnTo>
                <a:lnTo>
                  <a:pt x="488" y="924"/>
                </a:lnTo>
                <a:lnTo>
                  <a:pt x="538" y="902"/>
                </a:lnTo>
                <a:lnTo>
                  <a:pt x="587" y="902"/>
                </a:lnTo>
                <a:lnTo>
                  <a:pt x="637" y="902"/>
                </a:lnTo>
                <a:lnTo>
                  <a:pt x="687" y="895"/>
                </a:lnTo>
                <a:lnTo>
                  <a:pt x="736" y="887"/>
                </a:lnTo>
                <a:lnTo>
                  <a:pt x="786" y="887"/>
                </a:lnTo>
                <a:lnTo>
                  <a:pt x="836" y="887"/>
                </a:lnTo>
                <a:lnTo>
                  <a:pt x="885" y="732"/>
                </a:lnTo>
                <a:lnTo>
                  <a:pt x="935" y="717"/>
                </a:lnTo>
                <a:lnTo>
                  <a:pt x="984" y="717"/>
                </a:lnTo>
                <a:lnTo>
                  <a:pt x="1034" y="680"/>
                </a:lnTo>
                <a:lnTo>
                  <a:pt x="1075" y="680"/>
                </a:lnTo>
                <a:lnTo>
                  <a:pt x="1125" y="636"/>
                </a:lnTo>
                <a:lnTo>
                  <a:pt x="1175" y="621"/>
                </a:lnTo>
                <a:lnTo>
                  <a:pt x="1224" y="599"/>
                </a:lnTo>
                <a:lnTo>
                  <a:pt x="1274" y="569"/>
                </a:lnTo>
                <a:lnTo>
                  <a:pt x="1324" y="517"/>
                </a:lnTo>
                <a:lnTo>
                  <a:pt x="1373" y="480"/>
                </a:lnTo>
                <a:lnTo>
                  <a:pt x="1423" y="429"/>
                </a:lnTo>
                <a:lnTo>
                  <a:pt x="1472" y="421"/>
                </a:lnTo>
                <a:lnTo>
                  <a:pt x="1522" y="355"/>
                </a:lnTo>
                <a:lnTo>
                  <a:pt x="1572" y="318"/>
                </a:lnTo>
                <a:lnTo>
                  <a:pt x="1621" y="273"/>
                </a:lnTo>
                <a:lnTo>
                  <a:pt x="1671" y="192"/>
                </a:lnTo>
                <a:lnTo>
                  <a:pt x="1721" y="155"/>
                </a:lnTo>
                <a:lnTo>
                  <a:pt x="1762" y="133"/>
                </a:lnTo>
                <a:lnTo>
                  <a:pt x="1812" y="118"/>
                </a:lnTo>
                <a:lnTo>
                  <a:pt x="1861" y="110"/>
                </a:lnTo>
                <a:lnTo>
                  <a:pt x="1911" y="96"/>
                </a:lnTo>
                <a:lnTo>
                  <a:pt x="1960" y="73"/>
                </a:lnTo>
                <a:lnTo>
                  <a:pt x="2010" y="66"/>
                </a:lnTo>
                <a:lnTo>
                  <a:pt x="2060" y="66"/>
                </a:lnTo>
                <a:lnTo>
                  <a:pt x="2109" y="59"/>
                </a:lnTo>
                <a:lnTo>
                  <a:pt x="2159" y="59"/>
                </a:lnTo>
                <a:lnTo>
                  <a:pt x="2209" y="51"/>
                </a:lnTo>
                <a:lnTo>
                  <a:pt x="2258" y="37"/>
                </a:lnTo>
                <a:lnTo>
                  <a:pt x="2308" y="14"/>
                </a:lnTo>
                <a:lnTo>
                  <a:pt x="2357" y="14"/>
                </a:lnTo>
                <a:lnTo>
                  <a:pt x="2407" y="0"/>
                </a:lnTo>
                <a:lnTo>
                  <a:pt x="2448" y="14"/>
                </a:lnTo>
                <a:lnTo>
                  <a:pt x="2498" y="22"/>
                </a:lnTo>
                <a:lnTo>
                  <a:pt x="2548" y="22"/>
                </a:lnTo>
                <a:lnTo>
                  <a:pt x="2597" y="29"/>
                </a:lnTo>
                <a:lnTo>
                  <a:pt x="2647" y="29"/>
                </a:lnTo>
                <a:lnTo>
                  <a:pt x="2697" y="29"/>
                </a:lnTo>
                <a:lnTo>
                  <a:pt x="2746" y="14"/>
                </a:lnTo>
                <a:lnTo>
                  <a:pt x="2796" y="22"/>
                </a:lnTo>
                <a:lnTo>
                  <a:pt x="2845" y="29"/>
                </a:lnTo>
                <a:lnTo>
                  <a:pt x="2895" y="37"/>
                </a:lnTo>
                <a:lnTo>
                  <a:pt x="2945" y="51"/>
                </a:lnTo>
                <a:lnTo>
                  <a:pt x="2994" y="66"/>
                </a:lnTo>
                <a:lnTo>
                  <a:pt x="3044" y="81"/>
                </a:lnTo>
                <a:lnTo>
                  <a:pt x="3094" y="103"/>
                </a:lnTo>
                <a:lnTo>
                  <a:pt x="3135" y="118"/>
                </a:lnTo>
                <a:lnTo>
                  <a:pt x="3185" y="140"/>
                </a:lnTo>
                <a:lnTo>
                  <a:pt x="3234" y="162"/>
                </a:lnTo>
                <a:lnTo>
                  <a:pt x="3337" y="207"/>
                </a:lnTo>
                <a:lnTo>
                  <a:pt x="3333" y="1228"/>
                </a:lnTo>
                <a:lnTo>
                  <a:pt x="3383" y="1228"/>
                </a:lnTo>
                <a:lnTo>
                  <a:pt x="3433" y="1228"/>
                </a:lnTo>
                <a:lnTo>
                  <a:pt x="3482" y="1228"/>
                </a:lnTo>
                <a:lnTo>
                  <a:pt x="3433" y="1228"/>
                </a:lnTo>
                <a:lnTo>
                  <a:pt x="3383" y="1228"/>
                </a:lnTo>
                <a:lnTo>
                  <a:pt x="3333" y="1228"/>
                </a:lnTo>
                <a:lnTo>
                  <a:pt x="3284" y="1228"/>
                </a:lnTo>
                <a:lnTo>
                  <a:pt x="3234" y="1228"/>
                </a:lnTo>
                <a:lnTo>
                  <a:pt x="3185" y="1228"/>
                </a:lnTo>
                <a:lnTo>
                  <a:pt x="3135" y="1228"/>
                </a:lnTo>
                <a:lnTo>
                  <a:pt x="3094" y="1228"/>
                </a:lnTo>
                <a:lnTo>
                  <a:pt x="3044" y="1228"/>
                </a:lnTo>
                <a:lnTo>
                  <a:pt x="2994" y="1228"/>
                </a:lnTo>
                <a:lnTo>
                  <a:pt x="2945" y="1228"/>
                </a:lnTo>
                <a:lnTo>
                  <a:pt x="2895" y="1228"/>
                </a:lnTo>
                <a:lnTo>
                  <a:pt x="2845" y="1228"/>
                </a:lnTo>
                <a:lnTo>
                  <a:pt x="2796" y="1228"/>
                </a:lnTo>
                <a:lnTo>
                  <a:pt x="2746" y="1228"/>
                </a:lnTo>
                <a:lnTo>
                  <a:pt x="2697" y="1228"/>
                </a:lnTo>
                <a:lnTo>
                  <a:pt x="2647" y="1228"/>
                </a:lnTo>
                <a:lnTo>
                  <a:pt x="2597" y="1228"/>
                </a:lnTo>
                <a:lnTo>
                  <a:pt x="2548" y="1228"/>
                </a:lnTo>
                <a:lnTo>
                  <a:pt x="2498" y="1228"/>
                </a:lnTo>
                <a:lnTo>
                  <a:pt x="2448" y="1228"/>
                </a:lnTo>
                <a:lnTo>
                  <a:pt x="2407" y="1228"/>
                </a:lnTo>
                <a:lnTo>
                  <a:pt x="2357" y="1228"/>
                </a:lnTo>
                <a:lnTo>
                  <a:pt x="2308" y="1228"/>
                </a:lnTo>
                <a:lnTo>
                  <a:pt x="2258" y="1228"/>
                </a:lnTo>
                <a:lnTo>
                  <a:pt x="2209" y="1228"/>
                </a:lnTo>
                <a:lnTo>
                  <a:pt x="2159" y="1228"/>
                </a:lnTo>
                <a:lnTo>
                  <a:pt x="2109" y="1228"/>
                </a:lnTo>
                <a:lnTo>
                  <a:pt x="2060" y="1228"/>
                </a:lnTo>
                <a:lnTo>
                  <a:pt x="2010" y="1228"/>
                </a:lnTo>
                <a:lnTo>
                  <a:pt x="1960" y="1228"/>
                </a:lnTo>
                <a:lnTo>
                  <a:pt x="1911" y="1228"/>
                </a:lnTo>
                <a:lnTo>
                  <a:pt x="1861" y="1228"/>
                </a:lnTo>
                <a:lnTo>
                  <a:pt x="1812" y="1228"/>
                </a:lnTo>
                <a:lnTo>
                  <a:pt x="1762" y="1228"/>
                </a:lnTo>
                <a:lnTo>
                  <a:pt x="1721" y="1228"/>
                </a:lnTo>
                <a:lnTo>
                  <a:pt x="1671" y="1228"/>
                </a:lnTo>
                <a:lnTo>
                  <a:pt x="1621" y="1228"/>
                </a:lnTo>
                <a:lnTo>
                  <a:pt x="1572" y="1228"/>
                </a:lnTo>
                <a:lnTo>
                  <a:pt x="1522" y="1228"/>
                </a:lnTo>
                <a:lnTo>
                  <a:pt x="1472" y="1228"/>
                </a:lnTo>
                <a:lnTo>
                  <a:pt x="1423" y="1228"/>
                </a:lnTo>
                <a:lnTo>
                  <a:pt x="1373" y="1228"/>
                </a:lnTo>
                <a:lnTo>
                  <a:pt x="1324" y="1228"/>
                </a:lnTo>
                <a:lnTo>
                  <a:pt x="1274" y="1228"/>
                </a:lnTo>
                <a:lnTo>
                  <a:pt x="1224" y="1228"/>
                </a:lnTo>
                <a:lnTo>
                  <a:pt x="1175" y="1228"/>
                </a:lnTo>
                <a:lnTo>
                  <a:pt x="1125" y="1228"/>
                </a:lnTo>
                <a:lnTo>
                  <a:pt x="1075" y="1228"/>
                </a:lnTo>
                <a:lnTo>
                  <a:pt x="1034" y="1228"/>
                </a:lnTo>
                <a:lnTo>
                  <a:pt x="984" y="1228"/>
                </a:lnTo>
                <a:lnTo>
                  <a:pt x="935" y="1228"/>
                </a:lnTo>
                <a:lnTo>
                  <a:pt x="885" y="1228"/>
                </a:lnTo>
                <a:lnTo>
                  <a:pt x="836" y="1228"/>
                </a:lnTo>
                <a:lnTo>
                  <a:pt x="786" y="1228"/>
                </a:lnTo>
                <a:lnTo>
                  <a:pt x="736" y="1228"/>
                </a:lnTo>
                <a:lnTo>
                  <a:pt x="687" y="1228"/>
                </a:lnTo>
                <a:lnTo>
                  <a:pt x="637" y="1228"/>
                </a:lnTo>
                <a:lnTo>
                  <a:pt x="587" y="1228"/>
                </a:lnTo>
                <a:lnTo>
                  <a:pt x="538" y="1228"/>
                </a:lnTo>
                <a:lnTo>
                  <a:pt x="488" y="1228"/>
                </a:lnTo>
                <a:lnTo>
                  <a:pt x="439" y="1228"/>
                </a:lnTo>
                <a:lnTo>
                  <a:pt x="389" y="1228"/>
                </a:lnTo>
                <a:lnTo>
                  <a:pt x="348" y="1228"/>
                </a:lnTo>
                <a:lnTo>
                  <a:pt x="298" y="1228"/>
                </a:lnTo>
                <a:lnTo>
                  <a:pt x="248" y="1228"/>
                </a:lnTo>
                <a:lnTo>
                  <a:pt x="199" y="1228"/>
                </a:lnTo>
                <a:lnTo>
                  <a:pt x="149" y="1228"/>
                </a:lnTo>
                <a:lnTo>
                  <a:pt x="99" y="1228"/>
                </a:lnTo>
                <a:lnTo>
                  <a:pt x="50" y="1228"/>
                </a:lnTo>
                <a:lnTo>
                  <a:pt x="0" y="1228"/>
                </a:lnTo>
              </a:path>
            </a:pathLst>
          </a:cu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1332" name="Rectangle 18"/>
          <p:cNvSpPr>
            <a:spLocks noChangeArrowheads="1"/>
          </p:cNvSpPr>
          <p:nvPr/>
        </p:nvSpPr>
        <p:spPr bwMode="auto">
          <a:xfrm>
            <a:off x="4073525" y="5051425"/>
            <a:ext cx="36513" cy="469900"/>
          </a:xfrm>
          <a:prstGeom prst="rect">
            <a:avLst/>
          </a:prstGeom>
          <a:solidFill>
            <a:srgbClr val="008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41333" name="Rectangle 19"/>
          <p:cNvSpPr>
            <a:spLocks noChangeArrowheads="1"/>
          </p:cNvSpPr>
          <p:nvPr/>
        </p:nvSpPr>
        <p:spPr bwMode="auto">
          <a:xfrm>
            <a:off x="4144963" y="4979988"/>
            <a:ext cx="36512" cy="541337"/>
          </a:xfrm>
          <a:prstGeom prst="rect">
            <a:avLst/>
          </a:prstGeom>
          <a:solidFill>
            <a:srgbClr val="008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41334" name="Rectangle 20"/>
          <p:cNvSpPr>
            <a:spLocks noChangeArrowheads="1"/>
          </p:cNvSpPr>
          <p:nvPr/>
        </p:nvSpPr>
        <p:spPr bwMode="auto">
          <a:xfrm>
            <a:off x="4219575" y="4968875"/>
            <a:ext cx="36513" cy="552450"/>
          </a:xfrm>
          <a:prstGeom prst="rect">
            <a:avLst/>
          </a:prstGeom>
          <a:solidFill>
            <a:srgbClr val="008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41335" name="Rectangle 21"/>
          <p:cNvSpPr>
            <a:spLocks noChangeArrowheads="1"/>
          </p:cNvSpPr>
          <p:nvPr/>
        </p:nvSpPr>
        <p:spPr bwMode="auto">
          <a:xfrm>
            <a:off x="4292600" y="4933950"/>
            <a:ext cx="34925" cy="587375"/>
          </a:xfrm>
          <a:prstGeom prst="rect">
            <a:avLst/>
          </a:prstGeom>
          <a:solidFill>
            <a:srgbClr val="008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41336" name="Rectangle 22"/>
          <p:cNvSpPr>
            <a:spLocks noChangeArrowheads="1"/>
          </p:cNvSpPr>
          <p:nvPr/>
        </p:nvSpPr>
        <p:spPr bwMode="auto">
          <a:xfrm>
            <a:off x="4364038" y="4910138"/>
            <a:ext cx="36512" cy="611187"/>
          </a:xfrm>
          <a:prstGeom prst="rect">
            <a:avLst/>
          </a:prstGeom>
          <a:solidFill>
            <a:srgbClr val="008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41337" name="Rectangle 23"/>
          <p:cNvSpPr>
            <a:spLocks noChangeArrowheads="1"/>
          </p:cNvSpPr>
          <p:nvPr/>
        </p:nvSpPr>
        <p:spPr bwMode="auto">
          <a:xfrm>
            <a:off x="4437063" y="4897438"/>
            <a:ext cx="36512" cy="623887"/>
          </a:xfrm>
          <a:prstGeom prst="rect">
            <a:avLst/>
          </a:prstGeom>
          <a:solidFill>
            <a:srgbClr val="008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41338" name="Rectangle 24"/>
          <p:cNvSpPr>
            <a:spLocks noChangeArrowheads="1"/>
          </p:cNvSpPr>
          <p:nvPr/>
        </p:nvSpPr>
        <p:spPr bwMode="auto">
          <a:xfrm>
            <a:off x="4508500" y="4886325"/>
            <a:ext cx="36513" cy="635000"/>
          </a:xfrm>
          <a:prstGeom prst="rect">
            <a:avLst/>
          </a:prstGeom>
          <a:solidFill>
            <a:srgbClr val="008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41339" name="Rectangle 25"/>
          <p:cNvSpPr>
            <a:spLocks noChangeArrowheads="1"/>
          </p:cNvSpPr>
          <p:nvPr/>
        </p:nvSpPr>
        <p:spPr bwMode="auto">
          <a:xfrm>
            <a:off x="4581525" y="4838700"/>
            <a:ext cx="38100" cy="682625"/>
          </a:xfrm>
          <a:prstGeom prst="rect">
            <a:avLst/>
          </a:prstGeom>
          <a:solidFill>
            <a:srgbClr val="008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41340" name="Rectangle 26"/>
          <p:cNvSpPr>
            <a:spLocks noChangeArrowheads="1"/>
          </p:cNvSpPr>
          <p:nvPr/>
        </p:nvSpPr>
        <p:spPr bwMode="auto">
          <a:xfrm>
            <a:off x="4656138" y="4827588"/>
            <a:ext cx="36512" cy="693737"/>
          </a:xfrm>
          <a:prstGeom prst="rect">
            <a:avLst/>
          </a:prstGeom>
          <a:solidFill>
            <a:srgbClr val="008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41341" name="Rectangle 27"/>
          <p:cNvSpPr>
            <a:spLocks noChangeArrowheads="1"/>
          </p:cNvSpPr>
          <p:nvPr/>
        </p:nvSpPr>
        <p:spPr bwMode="auto">
          <a:xfrm>
            <a:off x="4727575" y="4803775"/>
            <a:ext cx="25400" cy="717550"/>
          </a:xfrm>
          <a:prstGeom prst="rect">
            <a:avLst/>
          </a:prstGeom>
          <a:solidFill>
            <a:srgbClr val="008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41342" name="Rectangle 28"/>
          <p:cNvSpPr>
            <a:spLocks noChangeArrowheads="1"/>
          </p:cNvSpPr>
          <p:nvPr/>
        </p:nvSpPr>
        <p:spPr bwMode="auto">
          <a:xfrm>
            <a:off x="4789488" y="4733925"/>
            <a:ext cx="34925" cy="787400"/>
          </a:xfrm>
          <a:prstGeom prst="rect">
            <a:avLst/>
          </a:prstGeom>
          <a:solidFill>
            <a:srgbClr val="008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41343" name="Rectangle 29"/>
          <p:cNvSpPr>
            <a:spLocks noChangeArrowheads="1"/>
          </p:cNvSpPr>
          <p:nvPr/>
        </p:nvSpPr>
        <p:spPr bwMode="auto">
          <a:xfrm>
            <a:off x="4860925" y="4686300"/>
            <a:ext cx="36513" cy="835025"/>
          </a:xfrm>
          <a:prstGeom prst="rect">
            <a:avLst/>
          </a:prstGeom>
          <a:solidFill>
            <a:srgbClr val="008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41344" name="Rectangle 30"/>
          <p:cNvSpPr>
            <a:spLocks noChangeArrowheads="1"/>
          </p:cNvSpPr>
          <p:nvPr/>
        </p:nvSpPr>
        <p:spPr bwMode="auto">
          <a:xfrm>
            <a:off x="4933950" y="4581525"/>
            <a:ext cx="36513" cy="939800"/>
          </a:xfrm>
          <a:prstGeom prst="rect">
            <a:avLst/>
          </a:prstGeom>
          <a:solidFill>
            <a:srgbClr val="008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41345" name="Rectangle 31"/>
          <p:cNvSpPr>
            <a:spLocks noChangeArrowheads="1"/>
          </p:cNvSpPr>
          <p:nvPr/>
        </p:nvSpPr>
        <p:spPr bwMode="auto">
          <a:xfrm>
            <a:off x="5006975" y="4475163"/>
            <a:ext cx="34925" cy="1046162"/>
          </a:xfrm>
          <a:prstGeom prst="rect">
            <a:avLst/>
          </a:prstGeom>
          <a:solidFill>
            <a:srgbClr val="008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41346" name="Rectangle 32"/>
          <p:cNvSpPr>
            <a:spLocks noChangeArrowheads="1"/>
          </p:cNvSpPr>
          <p:nvPr/>
        </p:nvSpPr>
        <p:spPr bwMode="auto">
          <a:xfrm>
            <a:off x="5078413" y="4287838"/>
            <a:ext cx="36512" cy="1233487"/>
          </a:xfrm>
          <a:prstGeom prst="rect">
            <a:avLst/>
          </a:prstGeom>
          <a:solidFill>
            <a:srgbClr val="008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41347" name="Rectangle 33"/>
          <p:cNvSpPr>
            <a:spLocks noChangeArrowheads="1"/>
          </p:cNvSpPr>
          <p:nvPr/>
        </p:nvSpPr>
        <p:spPr bwMode="auto">
          <a:xfrm>
            <a:off x="5153025" y="4240213"/>
            <a:ext cx="36513" cy="1281112"/>
          </a:xfrm>
          <a:prstGeom prst="rect">
            <a:avLst/>
          </a:prstGeom>
          <a:solidFill>
            <a:srgbClr val="008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41348" name="Rectangle 34"/>
          <p:cNvSpPr>
            <a:spLocks noChangeArrowheads="1"/>
          </p:cNvSpPr>
          <p:nvPr/>
        </p:nvSpPr>
        <p:spPr bwMode="auto">
          <a:xfrm>
            <a:off x="5224463" y="4181475"/>
            <a:ext cx="36512" cy="1339850"/>
          </a:xfrm>
          <a:prstGeom prst="rect">
            <a:avLst/>
          </a:prstGeom>
          <a:solidFill>
            <a:srgbClr val="008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41349" name="Rectangle 35"/>
          <p:cNvSpPr>
            <a:spLocks noChangeArrowheads="1"/>
          </p:cNvSpPr>
          <p:nvPr/>
        </p:nvSpPr>
        <p:spPr bwMode="auto">
          <a:xfrm>
            <a:off x="5297488" y="4252913"/>
            <a:ext cx="36512" cy="1268412"/>
          </a:xfrm>
          <a:prstGeom prst="rect">
            <a:avLst/>
          </a:prstGeom>
          <a:solidFill>
            <a:srgbClr val="008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41350" name="Rectangle 36"/>
          <p:cNvSpPr>
            <a:spLocks noChangeArrowheads="1"/>
          </p:cNvSpPr>
          <p:nvPr/>
        </p:nvSpPr>
        <p:spPr bwMode="auto">
          <a:xfrm>
            <a:off x="5370513" y="4076700"/>
            <a:ext cx="34925" cy="1444625"/>
          </a:xfrm>
          <a:prstGeom prst="rect">
            <a:avLst/>
          </a:prstGeom>
          <a:solidFill>
            <a:srgbClr val="008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41351" name="Rectangle 37"/>
          <p:cNvSpPr>
            <a:spLocks noChangeArrowheads="1"/>
          </p:cNvSpPr>
          <p:nvPr/>
        </p:nvSpPr>
        <p:spPr bwMode="auto">
          <a:xfrm>
            <a:off x="5441950" y="4194175"/>
            <a:ext cx="36513" cy="1327150"/>
          </a:xfrm>
          <a:prstGeom prst="rect">
            <a:avLst/>
          </a:prstGeom>
          <a:solidFill>
            <a:srgbClr val="008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41352" name="Rectangle 38"/>
          <p:cNvSpPr>
            <a:spLocks noChangeArrowheads="1"/>
          </p:cNvSpPr>
          <p:nvPr/>
        </p:nvSpPr>
        <p:spPr bwMode="auto">
          <a:xfrm>
            <a:off x="5514975" y="4311650"/>
            <a:ext cx="38100" cy="1209675"/>
          </a:xfrm>
          <a:prstGeom prst="rect">
            <a:avLst/>
          </a:prstGeom>
          <a:solidFill>
            <a:srgbClr val="008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41353" name="Rectangle 39"/>
          <p:cNvSpPr>
            <a:spLocks noChangeArrowheads="1"/>
          </p:cNvSpPr>
          <p:nvPr/>
        </p:nvSpPr>
        <p:spPr bwMode="auto">
          <a:xfrm>
            <a:off x="5589588" y="4216400"/>
            <a:ext cx="34925" cy="1304925"/>
          </a:xfrm>
          <a:prstGeom prst="rect">
            <a:avLst/>
          </a:prstGeom>
          <a:solidFill>
            <a:srgbClr val="008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41354" name="Rectangle 40"/>
          <p:cNvSpPr>
            <a:spLocks noChangeArrowheads="1"/>
          </p:cNvSpPr>
          <p:nvPr/>
        </p:nvSpPr>
        <p:spPr bwMode="auto">
          <a:xfrm>
            <a:off x="5661025" y="4229100"/>
            <a:ext cx="36513" cy="1292225"/>
          </a:xfrm>
          <a:prstGeom prst="rect">
            <a:avLst/>
          </a:prstGeom>
          <a:solidFill>
            <a:srgbClr val="008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41355" name="Rectangle 41"/>
          <p:cNvSpPr>
            <a:spLocks noChangeArrowheads="1"/>
          </p:cNvSpPr>
          <p:nvPr/>
        </p:nvSpPr>
        <p:spPr bwMode="auto">
          <a:xfrm>
            <a:off x="5734050" y="4229100"/>
            <a:ext cx="23813" cy="1292225"/>
          </a:xfrm>
          <a:prstGeom prst="rect">
            <a:avLst/>
          </a:prstGeom>
          <a:solidFill>
            <a:srgbClr val="008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41356" name="Rectangle 42"/>
          <p:cNvSpPr>
            <a:spLocks noChangeArrowheads="1"/>
          </p:cNvSpPr>
          <p:nvPr/>
        </p:nvSpPr>
        <p:spPr bwMode="auto">
          <a:xfrm>
            <a:off x="5794375" y="4216400"/>
            <a:ext cx="36513" cy="1304925"/>
          </a:xfrm>
          <a:prstGeom prst="rect">
            <a:avLst/>
          </a:prstGeom>
          <a:solidFill>
            <a:srgbClr val="008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41357" name="Rectangle 43"/>
          <p:cNvSpPr>
            <a:spLocks noChangeArrowheads="1"/>
          </p:cNvSpPr>
          <p:nvPr/>
        </p:nvSpPr>
        <p:spPr bwMode="auto">
          <a:xfrm>
            <a:off x="5867400" y="4157663"/>
            <a:ext cx="36513" cy="1363662"/>
          </a:xfrm>
          <a:prstGeom prst="rect">
            <a:avLst/>
          </a:prstGeom>
          <a:solidFill>
            <a:srgbClr val="008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41358" name="Rectangle 44"/>
          <p:cNvSpPr>
            <a:spLocks noChangeArrowheads="1"/>
          </p:cNvSpPr>
          <p:nvPr/>
        </p:nvSpPr>
        <p:spPr bwMode="auto">
          <a:xfrm>
            <a:off x="5938838" y="4157663"/>
            <a:ext cx="36512" cy="1363662"/>
          </a:xfrm>
          <a:prstGeom prst="rect">
            <a:avLst/>
          </a:prstGeom>
          <a:solidFill>
            <a:srgbClr val="008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41359" name="Rectangle 45"/>
          <p:cNvSpPr>
            <a:spLocks noChangeArrowheads="1"/>
          </p:cNvSpPr>
          <p:nvPr/>
        </p:nvSpPr>
        <p:spPr bwMode="auto">
          <a:xfrm>
            <a:off x="6011863" y="4170363"/>
            <a:ext cx="36512" cy="1350962"/>
          </a:xfrm>
          <a:prstGeom prst="rect">
            <a:avLst/>
          </a:prstGeom>
          <a:solidFill>
            <a:srgbClr val="008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41360" name="Rectangle 46"/>
          <p:cNvSpPr>
            <a:spLocks noChangeArrowheads="1"/>
          </p:cNvSpPr>
          <p:nvPr/>
        </p:nvSpPr>
        <p:spPr bwMode="auto">
          <a:xfrm>
            <a:off x="6086475" y="4111625"/>
            <a:ext cx="34925" cy="1409700"/>
          </a:xfrm>
          <a:prstGeom prst="rect">
            <a:avLst/>
          </a:prstGeom>
          <a:solidFill>
            <a:srgbClr val="008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41361" name="Rectangle 47"/>
          <p:cNvSpPr>
            <a:spLocks noChangeArrowheads="1"/>
          </p:cNvSpPr>
          <p:nvPr/>
        </p:nvSpPr>
        <p:spPr bwMode="auto">
          <a:xfrm>
            <a:off x="6157913" y="4122738"/>
            <a:ext cx="36512" cy="1398587"/>
          </a:xfrm>
          <a:prstGeom prst="rect">
            <a:avLst/>
          </a:prstGeom>
          <a:solidFill>
            <a:srgbClr val="008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41362" name="Rectangle 48"/>
          <p:cNvSpPr>
            <a:spLocks noChangeArrowheads="1"/>
          </p:cNvSpPr>
          <p:nvPr/>
        </p:nvSpPr>
        <p:spPr bwMode="auto">
          <a:xfrm>
            <a:off x="6230938" y="4122738"/>
            <a:ext cx="36512" cy="1398587"/>
          </a:xfrm>
          <a:prstGeom prst="rect">
            <a:avLst/>
          </a:prstGeom>
          <a:solidFill>
            <a:srgbClr val="008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41363" name="Rectangle 49"/>
          <p:cNvSpPr>
            <a:spLocks noChangeArrowheads="1"/>
          </p:cNvSpPr>
          <p:nvPr/>
        </p:nvSpPr>
        <p:spPr bwMode="auto">
          <a:xfrm>
            <a:off x="6303963" y="3829050"/>
            <a:ext cx="34925" cy="1692275"/>
          </a:xfrm>
          <a:prstGeom prst="rect">
            <a:avLst/>
          </a:prstGeom>
          <a:solidFill>
            <a:srgbClr val="008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41364" name="Rectangle 50"/>
          <p:cNvSpPr>
            <a:spLocks noChangeArrowheads="1"/>
          </p:cNvSpPr>
          <p:nvPr/>
        </p:nvSpPr>
        <p:spPr bwMode="auto">
          <a:xfrm>
            <a:off x="6375400" y="3687763"/>
            <a:ext cx="36513" cy="1833562"/>
          </a:xfrm>
          <a:prstGeom prst="rect">
            <a:avLst/>
          </a:prstGeom>
          <a:solidFill>
            <a:srgbClr val="008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41365" name="Rectangle 51"/>
          <p:cNvSpPr>
            <a:spLocks noChangeArrowheads="1"/>
          </p:cNvSpPr>
          <p:nvPr/>
        </p:nvSpPr>
        <p:spPr bwMode="auto">
          <a:xfrm>
            <a:off x="6448425" y="3500438"/>
            <a:ext cx="38100" cy="2020887"/>
          </a:xfrm>
          <a:prstGeom prst="rect">
            <a:avLst/>
          </a:prstGeom>
          <a:solidFill>
            <a:srgbClr val="008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41366" name="Rectangle 52"/>
          <p:cNvSpPr>
            <a:spLocks noChangeArrowheads="1"/>
          </p:cNvSpPr>
          <p:nvPr/>
        </p:nvSpPr>
        <p:spPr bwMode="auto">
          <a:xfrm>
            <a:off x="6521450" y="3524250"/>
            <a:ext cx="36513" cy="1997075"/>
          </a:xfrm>
          <a:prstGeom prst="rect">
            <a:avLst/>
          </a:prstGeom>
          <a:solidFill>
            <a:srgbClr val="008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41367" name="Rectangle 53"/>
          <p:cNvSpPr>
            <a:spLocks noChangeArrowheads="1"/>
          </p:cNvSpPr>
          <p:nvPr/>
        </p:nvSpPr>
        <p:spPr bwMode="auto">
          <a:xfrm>
            <a:off x="6594475" y="3524250"/>
            <a:ext cx="36513" cy="1997075"/>
          </a:xfrm>
          <a:prstGeom prst="rect">
            <a:avLst/>
          </a:prstGeom>
          <a:solidFill>
            <a:srgbClr val="008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41368" name="Rectangle 54"/>
          <p:cNvSpPr>
            <a:spLocks noChangeArrowheads="1"/>
          </p:cNvSpPr>
          <p:nvPr/>
        </p:nvSpPr>
        <p:spPr bwMode="auto">
          <a:xfrm>
            <a:off x="6667500" y="3524250"/>
            <a:ext cx="34925" cy="1997075"/>
          </a:xfrm>
          <a:prstGeom prst="rect">
            <a:avLst/>
          </a:prstGeom>
          <a:solidFill>
            <a:srgbClr val="008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41369" name="Rectangle 55"/>
          <p:cNvSpPr>
            <a:spLocks noChangeArrowheads="1"/>
          </p:cNvSpPr>
          <p:nvPr/>
        </p:nvSpPr>
        <p:spPr bwMode="auto">
          <a:xfrm>
            <a:off x="6738938" y="3513138"/>
            <a:ext cx="25400" cy="2008187"/>
          </a:xfrm>
          <a:prstGeom prst="rect">
            <a:avLst/>
          </a:prstGeom>
          <a:solidFill>
            <a:srgbClr val="008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41370" name="Rectangle 56"/>
          <p:cNvSpPr>
            <a:spLocks noChangeArrowheads="1"/>
          </p:cNvSpPr>
          <p:nvPr/>
        </p:nvSpPr>
        <p:spPr bwMode="auto">
          <a:xfrm>
            <a:off x="6800850" y="3513138"/>
            <a:ext cx="34925" cy="2008187"/>
          </a:xfrm>
          <a:prstGeom prst="rect">
            <a:avLst/>
          </a:prstGeom>
          <a:solidFill>
            <a:srgbClr val="008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41371" name="Rectangle 57"/>
          <p:cNvSpPr>
            <a:spLocks noChangeArrowheads="1"/>
          </p:cNvSpPr>
          <p:nvPr/>
        </p:nvSpPr>
        <p:spPr bwMode="auto">
          <a:xfrm>
            <a:off x="6872288" y="3500438"/>
            <a:ext cx="36512" cy="2020887"/>
          </a:xfrm>
          <a:prstGeom prst="rect">
            <a:avLst/>
          </a:prstGeom>
          <a:solidFill>
            <a:srgbClr val="008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41372" name="Rectangle 58"/>
          <p:cNvSpPr>
            <a:spLocks noChangeArrowheads="1"/>
          </p:cNvSpPr>
          <p:nvPr/>
        </p:nvSpPr>
        <p:spPr bwMode="auto">
          <a:xfrm>
            <a:off x="6945313" y="3465513"/>
            <a:ext cx="36512" cy="2055812"/>
          </a:xfrm>
          <a:prstGeom prst="rect">
            <a:avLst/>
          </a:prstGeom>
          <a:solidFill>
            <a:srgbClr val="008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41373" name="Rectangle 59"/>
          <p:cNvSpPr>
            <a:spLocks noChangeArrowheads="1"/>
          </p:cNvSpPr>
          <p:nvPr/>
        </p:nvSpPr>
        <p:spPr bwMode="auto">
          <a:xfrm>
            <a:off x="7019925" y="3465513"/>
            <a:ext cx="34925" cy="2055812"/>
          </a:xfrm>
          <a:prstGeom prst="rect">
            <a:avLst/>
          </a:prstGeom>
          <a:solidFill>
            <a:srgbClr val="008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41374" name="Rectangle 60"/>
          <p:cNvSpPr>
            <a:spLocks noChangeArrowheads="1"/>
          </p:cNvSpPr>
          <p:nvPr/>
        </p:nvSpPr>
        <p:spPr bwMode="auto">
          <a:xfrm>
            <a:off x="7091363" y="3430588"/>
            <a:ext cx="36512" cy="2090737"/>
          </a:xfrm>
          <a:prstGeom prst="rect">
            <a:avLst/>
          </a:prstGeom>
          <a:solidFill>
            <a:srgbClr val="008000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41375" name="Line 61"/>
          <p:cNvSpPr>
            <a:spLocks noChangeShapeType="1"/>
          </p:cNvSpPr>
          <p:nvPr/>
        </p:nvSpPr>
        <p:spPr bwMode="auto">
          <a:xfrm>
            <a:off x="2219325" y="1516063"/>
            <a:ext cx="0" cy="40052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1376" name="Line 62"/>
          <p:cNvSpPr>
            <a:spLocks noChangeShapeType="1"/>
          </p:cNvSpPr>
          <p:nvPr/>
        </p:nvSpPr>
        <p:spPr bwMode="auto">
          <a:xfrm>
            <a:off x="2146300" y="5521325"/>
            <a:ext cx="7302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1377" name="Line 63"/>
          <p:cNvSpPr>
            <a:spLocks noChangeShapeType="1"/>
          </p:cNvSpPr>
          <p:nvPr/>
        </p:nvSpPr>
        <p:spPr bwMode="auto">
          <a:xfrm>
            <a:off x="2146300" y="5121275"/>
            <a:ext cx="7302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1378" name="Line 64"/>
          <p:cNvSpPr>
            <a:spLocks noChangeShapeType="1"/>
          </p:cNvSpPr>
          <p:nvPr/>
        </p:nvSpPr>
        <p:spPr bwMode="auto">
          <a:xfrm>
            <a:off x="2146300" y="4722813"/>
            <a:ext cx="73025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1379" name="Line 65"/>
          <p:cNvSpPr>
            <a:spLocks noChangeShapeType="1"/>
          </p:cNvSpPr>
          <p:nvPr/>
        </p:nvSpPr>
        <p:spPr bwMode="auto">
          <a:xfrm>
            <a:off x="2146300" y="4322763"/>
            <a:ext cx="73025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1380" name="Line 66"/>
          <p:cNvSpPr>
            <a:spLocks noChangeShapeType="1"/>
          </p:cNvSpPr>
          <p:nvPr/>
        </p:nvSpPr>
        <p:spPr bwMode="auto">
          <a:xfrm>
            <a:off x="2146300" y="3922713"/>
            <a:ext cx="73025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1381" name="Line 67"/>
          <p:cNvSpPr>
            <a:spLocks noChangeShapeType="1"/>
          </p:cNvSpPr>
          <p:nvPr/>
        </p:nvSpPr>
        <p:spPr bwMode="auto">
          <a:xfrm>
            <a:off x="2146300" y="3524250"/>
            <a:ext cx="7302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1382" name="Line 68"/>
          <p:cNvSpPr>
            <a:spLocks noChangeShapeType="1"/>
          </p:cNvSpPr>
          <p:nvPr/>
        </p:nvSpPr>
        <p:spPr bwMode="auto">
          <a:xfrm>
            <a:off x="2146300" y="3113088"/>
            <a:ext cx="73025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1383" name="Line 69"/>
          <p:cNvSpPr>
            <a:spLocks noChangeShapeType="1"/>
          </p:cNvSpPr>
          <p:nvPr/>
        </p:nvSpPr>
        <p:spPr bwMode="auto">
          <a:xfrm>
            <a:off x="2146300" y="2713038"/>
            <a:ext cx="73025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1384" name="Line 70"/>
          <p:cNvSpPr>
            <a:spLocks noChangeShapeType="1"/>
          </p:cNvSpPr>
          <p:nvPr/>
        </p:nvSpPr>
        <p:spPr bwMode="auto">
          <a:xfrm>
            <a:off x="2146300" y="2314575"/>
            <a:ext cx="7302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1385" name="Line 71"/>
          <p:cNvSpPr>
            <a:spLocks noChangeShapeType="1"/>
          </p:cNvSpPr>
          <p:nvPr/>
        </p:nvSpPr>
        <p:spPr bwMode="auto">
          <a:xfrm>
            <a:off x="2146300" y="1914525"/>
            <a:ext cx="7302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1386" name="Line 72"/>
          <p:cNvSpPr>
            <a:spLocks noChangeShapeType="1"/>
          </p:cNvSpPr>
          <p:nvPr/>
        </p:nvSpPr>
        <p:spPr bwMode="auto">
          <a:xfrm>
            <a:off x="2146300" y="1516063"/>
            <a:ext cx="73025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1387" name="Line 73"/>
          <p:cNvSpPr>
            <a:spLocks noChangeShapeType="1"/>
          </p:cNvSpPr>
          <p:nvPr/>
        </p:nvSpPr>
        <p:spPr bwMode="auto">
          <a:xfrm>
            <a:off x="2219325" y="5521325"/>
            <a:ext cx="510222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1388" name="Line 74"/>
          <p:cNvSpPr>
            <a:spLocks noChangeShapeType="1"/>
          </p:cNvSpPr>
          <p:nvPr/>
        </p:nvSpPr>
        <p:spPr bwMode="auto">
          <a:xfrm flipV="1">
            <a:off x="2219325" y="5521325"/>
            <a:ext cx="0" cy="698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1389" name="Line 75"/>
          <p:cNvSpPr>
            <a:spLocks noChangeShapeType="1"/>
          </p:cNvSpPr>
          <p:nvPr/>
        </p:nvSpPr>
        <p:spPr bwMode="auto">
          <a:xfrm flipV="1">
            <a:off x="2581275" y="5521325"/>
            <a:ext cx="1588" cy="698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1390" name="Line 76"/>
          <p:cNvSpPr>
            <a:spLocks noChangeShapeType="1"/>
          </p:cNvSpPr>
          <p:nvPr/>
        </p:nvSpPr>
        <p:spPr bwMode="auto">
          <a:xfrm flipV="1">
            <a:off x="2933700" y="5521325"/>
            <a:ext cx="1588" cy="698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1391" name="Line 77"/>
          <p:cNvSpPr>
            <a:spLocks noChangeShapeType="1"/>
          </p:cNvSpPr>
          <p:nvPr/>
        </p:nvSpPr>
        <p:spPr bwMode="auto">
          <a:xfrm flipV="1">
            <a:off x="3297238" y="5521325"/>
            <a:ext cx="1587" cy="698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1392" name="Line 78"/>
          <p:cNvSpPr>
            <a:spLocks noChangeShapeType="1"/>
          </p:cNvSpPr>
          <p:nvPr/>
        </p:nvSpPr>
        <p:spPr bwMode="auto">
          <a:xfrm flipV="1">
            <a:off x="3660775" y="5521325"/>
            <a:ext cx="1588" cy="698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1393" name="Line 79"/>
          <p:cNvSpPr>
            <a:spLocks noChangeShapeType="1"/>
          </p:cNvSpPr>
          <p:nvPr/>
        </p:nvSpPr>
        <p:spPr bwMode="auto">
          <a:xfrm flipV="1">
            <a:off x="4011613" y="5521325"/>
            <a:ext cx="1587" cy="698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1394" name="Line 80"/>
          <p:cNvSpPr>
            <a:spLocks noChangeShapeType="1"/>
          </p:cNvSpPr>
          <p:nvPr/>
        </p:nvSpPr>
        <p:spPr bwMode="auto">
          <a:xfrm flipV="1">
            <a:off x="4375150" y="5521325"/>
            <a:ext cx="1588" cy="698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1395" name="Line 81"/>
          <p:cNvSpPr>
            <a:spLocks noChangeShapeType="1"/>
          </p:cNvSpPr>
          <p:nvPr/>
        </p:nvSpPr>
        <p:spPr bwMode="auto">
          <a:xfrm flipV="1">
            <a:off x="4740275" y="5521325"/>
            <a:ext cx="1588" cy="698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1396" name="Line 82"/>
          <p:cNvSpPr>
            <a:spLocks noChangeShapeType="1"/>
          </p:cNvSpPr>
          <p:nvPr/>
        </p:nvSpPr>
        <p:spPr bwMode="auto">
          <a:xfrm flipV="1">
            <a:off x="5091113" y="5521325"/>
            <a:ext cx="1587" cy="698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1397" name="Line 83"/>
          <p:cNvSpPr>
            <a:spLocks noChangeShapeType="1"/>
          </p:cNvSpPr>
          <p:nvPr/>
        </p:nvSpPr>
        <p:spPr bwMode="auto">
          <a:xfrm flipV="1">
            <a:off x="5456238" y="5521325"/>
            <a:ext cx="1587" cy="698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1398" name="Line 84"/>
          <p:cNvSpPr>
            <a:spLocks noChangeShapeType="1"/>
          </p:cNvSpPr>
          <p:nvPr/>
        </p:nvSpPr>
        <p:spPr bwMode="auto">
          <a:xfrm flipV="1">
            <a:off x="5805488" y="5521325"/>
            <a:ext cx="1587" cy="698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1399" name="Line 85"/>
          <p:cNvSpPr>
            <a:spLocks noChangeShapeType="1"/>
          </p:cNvSpPr>
          <p:nvPr/>
        </p:nvSpPr>
        <p:spPr bwMode="auto">
          <a:xfrm flipV="1">
            <a:off x="6170613" y="5521325"/>
            <a:ext cx="1587" cy="698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1400" name="Line 86"/>
          <p:cNvSpPr>
            <a:spLocks noChangeShapeType="1"/>
          </p:cNvSpPr>
          <p:nvPr/>
        </p:nvSpPr>
        <p:spPr bwMode="auto">
          <a:xfrm flipV="1">
            <a:off x="6534150" y="5521325"/>
            <a:ext cx="1588" cy="698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1401" name="Line 87"/>
          <p:cNvSpPr>
            <a:spLocks noChangeShapeType="1"/>
          </p:cNvSpPr>
          <p:nvPr/>
        </p:nvSpPr>
        <p:spPr bwMode="auto">
          <a:xfrm flipV="1">
            <a:off x="6886575" y="5521325"/>
            <a:ext cx="0" cy="698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1402" name="Line 88"/>
          <p:cNvSpPr>
            <a:spLocks noChangeShapeType="1"/>
          </p:cNvSpPr>
          <p:nvPr/>
        </p:nvSpPr>
        <p:spPr bwMode="auto">
          <a:xfrm flipV="1">
            <a:off x="7248525" y="5521325"/>
            <a:ext cx="1588" cy="698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1403" name="Rectangle 89"/>
          <p:cNvSpPr>
            <a:spLocks noChangeArrowheads="1"/>
          </p:cNvSpPr>
          <p:nvPr/>
        </p:nvSpPr>
        <p:spPr bwMode="auto">
          <a:xfrm>
            <a:off x="1892300" y="5380038"/>
            <a:ext cx="1238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900">
                <a:solidFill>
                  <a:srgbClr val="000000"/>
                </a:solidFill>
              </a:rPr>
              <a:t>0</a:t>
            </a:r>
            <a:endParaRPr lang="de-DE" altLang="hu-HU" sz="1200" b="1"/>
          </a:p>
        </p:txBody>
      </p:sp>
      <p:sp>
        <p:nvSpPr>
          <p:cNvPr id="141404" name="Rectangle 90"/>
          <p:cNvSpPr>
            <a:spLocks noChangeArrowheads="1"/>
          </p:cNvSpPr>
          <p:nvPr/>
        </p:nvSpPr>
        <p:spPr bwMode="auto">
          <a:xfrm>
            <a:off x="1600200" y="4979988"/>
            <a:ext cx="3730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900">
                <a:solidFill>
                  <a:srgbClr val="000000"/>
                </a:solidFill>
              </a:rPr>
              <a:t>200</a:t>
            </a:r>
            <a:endParaRPr lang="de-DE" altLang="hu-HU" sz="1200" b="1"/>
          </a:p>
        </p:txBody>
      </p:sp>
      <p:sp>
        <p:nvSpPr>
          <p:cNvPr id="141405" name="Rectangle 91"/>
          <p:cNvSpPr>
            <a:spLocks noChangeArrowheads="1"/>
          </p:cNvSpPr>
          <p:nvPr/>
        </p:nvSpPr>
        <p:spPr bwMode="auto">
          <a:xfrm>
            <a:off x="1600200" y="4581525"/>
            <a:ext cx="3730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900">
                <a:solidFill>
                  <a:srgbClr val="000000"/>
                </a:solidFill>
              </a:rPr>
              <a:t>400</a:t>
            </a:r>
            <a:endParaRPr lang="de-DE" altLang="hu-HU" sz="1200" b="1"/>
          </a:p>
        </p:txBody>
      </p:sp>
      <p:sp>
        <p:nvSpPr>
          <p:cNvPr id="141406" name="Rectangle 92"/>
          <p:cNvSpPr>
            <a:spLocks noChangeArrowheads="1"/>
          </p:cNvSpPr>
          <p:nvPr/>
        </p:nvSpPr>
        <p:spPr bwMode="auto">
          <a:xfrm>
            <a:off x="1600200" y="4181475"/>
            <a:ext cx="3730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900">
                <a:solidFill>
                  <a:srgbClr val="000000"/>
                </a:solidFill>
              </a:rPr>
              <a:t>600</a:t>
            </a:r>
            <a:endParaRPr lang="de-DE" altLang="hu-HU" sz="1200" b="1"/>
          </a:p>
        </p:txBody>
      </p:sp>
      <p:sp>
        <p:nvSpPr>
          <p:cNvPr id="141407" name="Rectangle 93"/>
          <p:cNvSpPr>
            <a:spLocks noChangeArrowheads="1"/>
          </p:cNvSpPr>
          <p:nvPr/>
        </p:nvSpPr>
        <p:spPr bwMode="auto">
          <a:xfrm>
            <a:off x="1600200" y="3783013"/>
            <a:ext cx="3730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900">
                <a:solidFill>
                  <a:srgbClr val="000000"/>
                </a:solidFill>
              </a:rPr>
              <a:t>800</a:t>
            </a:r>
            <a:endParaRPr lang="de-DE" altLang="hu-HU" sz="1200" b="1"/>
          </a:p>
        </p:txBody>
      </p:sp>
      <p:sp>
        <p:nvSpPr>
          <p:cNvPr id="141408" name="Rectangle 94"/>
          <p:cNvSpPr>
            <a:spLocks noChangeArrowheads="1"/>
          </p:cNvSpPr>
          <p:nvPr/>
        </p:nvSpPr>
        <p:spPr bwMode="auto">
          <a:xfrm>
            <a:off x="1455738" y="3382963"/>
            <a:ext cx="496887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900">
                <a:solidFill>
                  <a:srgbClr val="000000"/>
                </a:solidFill>
              </a:rPr>
              <a:t>1000</a:t>
            </a:r>
            <a:endParaRPr lang="de-DE" altLang="hu-HU" sz="1200" b="1"/>
          </a:p>
        </p:txBody>
      </p:sp>
      <p:sp>
        <p:nvSpPr>
          <p:cNvPr id="141409" name="Rectangle 95"/>
          <p:cNvSpPr>
            <a:spLocks noChangeArrowheads="1"/>
          </p:cNvSpPr>
          <p:nvPr/>
        </p:nvSpPr>
        <p:spPr bwMode="auto">
          <a:xfrm>
            <a:off x="1455738" y="2971800"/>
            <a:ext cx="496887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900">
                <a:solidFill>
                  <a:srgbClr val="000000"/>
                </a:solidFill>
              </a:rPr>
              <a:t>1200</a:t>
            </a:r>
            <a:endParaRPr lang="de-DE" altLang="hu-HU" sz="1200" b="1"/>
          </a:p>
        </p:txBody>
      </p:sp>
      <p:sp>
        <p:nvSpPr>
          <p:cNvPr id="141410" name="Rectangle 96"/>
          <p:cNvSpPr>
            <a:spLocks noChangeArrowheads="1"/>
          </p:cNvSpPr>
          <p:nvPr/>
        </p:nvSpPr>
        <p:spPr bwMode="auto">
          <a:xfrm>
            <a:off x="1455738" y="2573338"/>
            <a:ext cx="496887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900">
                <a:solidFill>
                  <a:srgbClr val="000000"/>
                </a:solidFill>
              </a:rPr>
              <a:t>1400</a:t>
            </a:r>
            <a:endParaRPr lang="de-DE" altLang="hu-HU" sz="1200" b="1"/>
          </a:p>
        </p:txBody>
      </p:sp>
      <p:sp>
        <p:nvSpPr>
          <p:cNvPr id="141411" name="Rectangle 97"/>
          <p:cNvSpPr>
            <a:spLocks noChangeArrowheads="1"/>
          </p:cNvSpPr>
          <p:nvPr/>
        </p:nvSpPr>
        <p:spPr bwMode="auto">
          <a:xfrm>
            <a:off x="1455738" y="2173288"/>
            <a:ext cx="496887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900">
                <a:solidFill>
                  <a:srgbClr val="000000"/>
                </a:solidFill>
              </a:rPr>
              <a:t>1600</a:t>
            </a:r>
            <a:endParaRPr lang="de-DE" altLang="hu-HU" sz="1200" b="1"/>
          </a:p>
        </p:txBody>
      </p:sp>
      <p:sp>
        <p:nvSpPr>
          <p:cNvPr id="141412" name="Rectangle 98"/>
          <p:cNvSpPr>
            <a:spLocks noChangeArrowheads="1"/>
          </p:cNvSpPr>
          <p:nvPr/>
        </p:nvSpPr>
        <p:spPr bwMode="auto">
          <a:xfrm>
            <a:off x="1455738" y="1774825"/>
            <a:ext cx="496887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900">
                <a:solidFill>
                  <a:srgbClr val="000000"/>
                </a:solidFill>
              </a:rPr>
              <a:t>1800</a:t>
            </a:r>
            <a:endParaRPr lang="de-DE" altLang="hu-HU" sz="1200" b="1"/>
          </a:p>
        </p:txBody>
      </p:sp>
      <p:sp>
        <p:nvSpPr>
          <p:cNvPr id="141413" name="Rectangle 99"/>
          <p:cNvSpPr>
            <a:spLocks noChangeArrowheads="1"/>
          </p:cNvSpPr>
          <p:nvPr/>
        </p:nvSpPr>
        <p:spPr bwMode="auto">
          <a:xfrm>
            <a:off x="1455738" y="1374775"/>
            <a:ext cx="496887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900">
                <a:solidFill>
                  <a:srgbClr val="000000"/>
                </a:solidFill>
              </a:rPr>
              <a:t>2000</a:t>
            </a:r>
            <a:endParaRPr lang="de-DE" altLang="hu-HU" sz="1200" b="1"/>
          </a:p>
        </p:txBody>
      </p:sp>
      <p:sp>
        <p:nvSpPr>
          <p:cNvPr id="141414" name="Rectangle 100"/>
          <p:cNvSpPr>
            <a:spLocks noChangeArrowheads="1"/>
          </p:cNvSpPr>
          <p:nvPr/>
        </p:nvSpPr>
        <p:spPr bwMode="auto">
          <a:xfrm>
            <a:off x="2073275" y="5732463"/>
            <a:ext cx="24923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900">
                <a:solidFill>
                  <a:srgbClr val="000000"/>
                </a:solidFill>
              </a:rPr>
              <a:t>30</a:t>
            </a:r>
            <a:endParaRPr lang="de-DE" altLang="hu-HU" sz="1200" b="1"/>
          </a:p>
        </p:txBody>
      </p:sp>
      <p:sp>
        <p:nvSpPr>
          <p:cNvPr id="141415" name="Rectangle 101"/>
          <p:cNvSpPr>
            <a:spLocks noChangeArrowheads="1"/>
          </p:cNvSpPr>
          <p:nvPr/>
        </p:nvSpPr>
        <p:spPr bwMode="auto">
          <a:xfrm>
            <a:off x="2789238" y="5732463"/>
            <a:ext cx="249237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900">
                <a:solidFill>
                  <a:srgbClr val="000000"/>
                </a:solidFill>
              </a:rPr>
              <a:t>40</a:t>
            </a:r>
            <a:endParaRPr lang="de-DE" altLang="hu-HU" sz="1200" b="1"/>
          </a:p>
        </p:txBody>
      </p:sp>
      <p:sp>
        <p:nvSpPr>
          <p:cNvPr id="141416" name="Rectangle 102"/>
          <p:cNvSpPr>
            <a:spLocks noChangeArrowheads="1"/>
          </p:cNvSpPr>
          <p:nvPr/>
        </p:nvSpPr>
        <p:spPr bwMode="auto">
          <a:xfrm>
            <a:off x="3514725" y="5732463"/>
            <a:ext cx="24923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900">
                <a:solidFill>
                  <a:srgbClr val="000000"/>
                </a:solidFill>
              </a:rPr>
              <a:t>50</a:t>
            </a:r>
            <a:endParaRPr lang="de-DE" altLang="hu-HU" sz="1200" b="1"/>
          </a:p>
        </p:txBody>
      </p:sp>
      <p:sp>
        <p:nvSpPr>
          <p:cNvPr id="141417" name="Rectangle 103"/>
          <p:cNvSpPr>
            <a:spLocks noChangeArrowheads="1"/>
          </p:cNvSpPr>
          <p:nvPr/>
        </p:nvSpPr>
        <p:spPr bwMode="auto">
          <a:xfrm>
            <a:off x="4230688" y="5732463"/>
            <a:ext cx="249237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900">
                <a:solidFill>
                  <a:srgbClr val="000000"/>
                </a:solidFill>
              </a:rPr>
              <a:t>60</a:t>
            </a:r>
            <a:endParaRPr lang="de-DE" altLang="hu-HU" sz="1200" b="1"/>
          </a:p>
        </p:txBody>
      </p:sp>
      <p:sp>
        <p:nvSpPr>
          <p:cNvPr id="141418" name="Rectangle 104"/>
          <p:cNvSpPr>
            <a:spLocks noChangeArrowheads="1"/>
          </p:cNvSpPr>
          <p:nvPr/>
        </p:nvSpPr>
        <p:spPr bwMode="auto">
          <a:xfrm>
            <a:off x="4945063" y="5732463"/>
            <a:ext cx="249237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900">
                <a:solidFill>
                  <a:srgbClr val="000000"/>
                </a:solidFill>
              </a:rPr>
              <a:t>70</a:t>
            </a:r>
            <a:endParaRPr lang="de-DE" altLang="hu-HU" sz="1200" b="1"/>
          </a:p>
        </p:txBody>
      </p:sp>
      <p:sp>
        <p:nvSpPr>
          <p:cNvPr id="141419" name="Rectangle 105"/>
          <p:cNvSpPr>
            <a:spLocks noChangeArrowheads="1"/>
          </p:cNvSpPr>
          <p:nvPr/>
        </p:nvSpPr>
        <p:spPr bwMode="auto">
          <a:xfrm>
            <a:off x="5661025" y="5732463"/>
            <a:ext cx="24923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900">
                <a:solidFill>
                  <a:srgbClr val="000000"/>
                </a:solidFill>
              </a:rPr>
              <a:t>80</a:t>
            </a:r>
            <a:endParaRPr lang="de-DE" altLang="hu-HU" sz="1200" b="1"/>
          </a:p>
        </p:txBody>
      </p:sp>
      <p:sp>
        <p:nvSpPr>
          <p:cNvPr id="141420" name="Rectangle 106"/>
          <p:cNvSpPr>
            <a:spLocks noChangeArrowheads="1"/>
          </p:cNvSpPr>
          <p:nvPr/>
        </p:nvSpPr>
        <p:spPr bwMode="auto">
          <a:xfrm>
            <a:off x="6388100" y="5732463"/>
            <a:ext cx="24923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900">
                <a:solidFill>
                  <a:srgbClr val="000000"/>
                </a:solidFill>
              </a:rPr>
              <a:t>90</a:t>
            </a:r>
            <a:endParaRPr lang="de-DE" altLang="hu-HU" sz="1200" b="1"/>
          </a:p>
        </p:txBody>
      </p:sp>
      <p:sp>
        <p:nvSpPr>
          <p:cNvPr id="141421" name="Rectangle 107"/>
          <p:cNvSpPr>
            <a:spLocks noChangeArrowheads="1"/>
          </p:cNvSpPr>
          <p:nvPr/>
        </p:nvSpPr>
        <p:spPr bwMode="auto">
          <a:xfrm>
            <a:off x="7175500" y="5732463"/>
            <a:ext cx="12541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900">
                <a:solidFill>
                  <a:srgbClr val="000000"/>
                </a:solidFill>
              </a:rPr>
              <a:t>0</a:t>
            </a:r>
            <a:endParaRPr lang="de-DE" altLang="hu-HU" sz="1200" b="1"/>
          </a:p>
        </p:txBody>
      </p:sp>
      <p:sp>
        <p:nvSpPr>
          <p:cNvPr id="141422" name="Text Box 108"/>
          <p:cNvSpPr txBox="1">
            <a:spLocks noChangeArrowheads="1"/>
          </p:cNvSpPr>
          <p:nvPr/>
        </p:nvSpPr>
        <p:spPr bwMode="auto">
          <a:xfrm>
            <a:off x="2047875" y="1173163"/>
            <a:ext cx="15462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z="1600">
                <a:latin typeface="Comic Sans MS" pitchFamily="66" charset="0"/>
              </a:rPr>
              <a:t>milliárd</a:t>
            </a:r>
            <a:r>
              <a:rPr lang="de-DE" altLang="hu-HU" sz="1600">
                <a:latin typeface="Comic Sans MS" pitchFamily="66" charset="0"/>
              </a:rPr>
              <a:t> Barrel</a:t>
            </a:r>
          </a:p>
        </p:txBody>
      </p:sp>
      <p:sp>
        <p:nvSpPr>
          <p:cNvPr id="141423" name="Text Box 109"/>
          <p:cNvSpPr txBox="1">
            <a:spLocks noChangeArrowheads="1"/>
          </p:cNvSpPr>
          <p:nvPr/>
        </p:nvSpPr>
        <p:spPr bwMode="auto">
          <a:xfrm>
            <a:off x="3503613" y="2022475"/>
            <a:ext cx="2441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z="1600" b="1">
                <a:latin typeface="Comic Sans MS" pitchFamily="66" charset="0"/>
              </a:rPr>
              <a:t>k</a:t>
            </a:r>
            <a:r>
              <a:rPr lang="de-DE" altLang="hu-HU" sz="1600" b="1">
                <a:latin typeface="Comic Sans MS" pitchFamily="66" charset="0"/>
              </a:rPr>
              <a:t>umulat</a:t>
            </a:r>
            <a:r>
              <a:rPr lang="hu-HU" altLang="hu-HU" sz="1600" b="1">
                <a:latin typeface="Comic Sans MS" pitchFamily="66" charset="0"/>
              </a:rPr>
              <a:t>ív</a:t>
            </a:r>
            <a:r>
              <a:rPr lang="de-DE" altLang="hu-HU" sz="1600" b="1">
                <a:latin typeface="Comic Sans MS" pitchFamily="66" charset="0"/>
              </a:rPr>
              <a:t> </a:t>
            </a:r>
            <a:r>
              <a:rPr lang="hu-HU" altLang="hu-HU" sz="1600" b="1">
                <a:latin typeface="Comic Sans MS" pitchFamily="66" charset="0"/>
              </a:rPr>
              <a:t>felfedezések</a:t>
            </a:r>
            <a:endParaRPr lang="de-DE" altLang="hu-HU" sz="2000" b="1">
              <a:latin typeface="Comic Sans MS" pitchFamily="66" charset="0"/>
            </a:endParaRPr>
          </a:p>
        </p:txBody>
      </p:sp>
      <p:sp>
        <p:nvSpPr>
          <p:cNvPr id="141424" name="Line 110"/>
          <p:cNvSpPr>
            <a:spLocks noChangeShapeType="1"/>
          </p:cNvSpPr>
          <p:nvPr/>
        </p:nvSpPr>
        <p:spPr bwMode="auto">
          <a:xfrm>
            <a:off x="4710113" y="2528888"/>
            <a:ext cx="709612" cy="469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41425" name="Text Box 111"/>
          <p:cNvSpPr txBox="1">
            <a:spLocks noChangeArrowheads="1"/>
          </p:cNvSpPr>
          <p:nvPr/>
        </p:nvSpPr>
        <p:spPr bwMode="auto">
          <a:xfrm>
            <a:off x="4464050" y="5870575"/>
            <a:ext cx="4238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b="1">
                <a:latin typeface="Comic Sans MS" pitchFamily="66" charset="0"/>
              </a:rPr>
              <a:t>év</a:t>
            </a:r>
            <a:endParaRPr lang="de-DE" altLang="hu-HU" sz="2000" b="1">
              <a:latin typeface="Comic Sans MS" pitchFamily="66" charset="0"/>
            </a:endParaRPr>
          </a:p>
        </p:txBody>
      </p:sp>
      <p:sp>
        <p:nvSpPr>
          <p:cNvPr id="141426" name="Rectangle 112"/>
          <p:cNvSpPr>
            <a:spLocks noChangeArrowheads="1"/>
          </p:cNvSpPr>
          <p:nvPr/>
        </p:nvSpPr>
        <p:spPr bwMode="auto">
          <a:xfrm>
            <a:off x="4862513" y="4867275"/>
            <a:ext cx="2024062" cy="3175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41427" name="Text Box 113"/>
          <p:cNvSpPr txBox="1">
            <a:spLocks noChangeArrowheads="1"/>
          </p:cNvSpPr>
          <p:nvPr/>
        </p:nvSpPr>
        <p:spPr bwMode="auto">
          <a:xfrm>
            <a:off x="4824413" y="4827588"/>
            <a:ext cx="22717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600" b="1">
                <a:latin typeface="Comic Sans MS" pitchFamily="66" charset="0"/>
              </a:rPr>
              <a:t>   </a:t>
            </a:r>
            <a:r>
              <a:rPr lang="hu-HU" altLang="hu-HU" sz="1600" b="1">
                <a:latin typeface="Comic Sans MS" pitchFamily="66" charset="0"/>
              </a:rPr>
              <a:t>közölt tartalékok</a:t>
            </a:r>
            <a:r>
              <a:rPr lang="de-DE" altLang="hu-HU" sz="2000" b="1"/>
              <a:t>  </a:t>
            </a:r>
          </a:p>
        </p:txBody>
      </p:sp>
      <p:sp>
        <p:nvSpPr>
          <p:cNvPr id="141428" name="Text Box 114"/>
          <p:cNvSpPr txBox="1">
            <a:spLocks noChangeArrowheads="1"/>
          </p:cNvSpPr>
          <p:nvPr/>
        </p:nvSpPr>
        <p:spPr bwMode="auto">
          <a:xfrm>
            <a:off x="5508625" y="2781300"/>
            <a:ext cx="1538288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z="1600" b="1">
                <a:latin typeface="Comic Sans MS" pitchFamily="66" charset="0"/>
              </a:rPr>
              <a:t>már kitermelt</a:t>
            </a:r>
          </a:p>
          <a:p>
            <a:r>
              <a:rPr lang="hu-HU" altLang="hu-HU" sz="1600" b="1">
                <a:latin typeface="Comic Sans MS" pitchFamily="66" charset="0"/>
              </a:rPr>
              <a:t>kőolaj</a:t>
            </a:r>
            <a:endParaRPr lang="de-DE" altLang="hu-HU" sz="1600" b="1">
              <a:latin typeface="Comic Sans MS" pitchFamily="66" charset="0"/>
            </a:endParaRPr>
          </a:p>
        </p:txBody>
      </p:sp>
      <p:sp>
        <p:nvSpPr>
          <p:cNvPr id="141429" name="Text Box 115"/>
          <p:cNvSpPr txBox="1">
            <a:spLocks noChangeArrowheads="1"/>
          </p:cNvSpPr>
          <p:nvPr/>
        </p:nvSpPr>
        <p:spPr bwMode="auto">
          <a:xfrm>
            <a:off x="2500313" y="2743200"/>
            <a:ext cx="18700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z="1600" b="1">
                <a:latin typeface="Comic Sans MS" pitchFamily="66" charset="0"/>
              </a:rPr>
              <a:t>Kőolaj tartalékok</a:t>
            </a:r>
            <a:endParaRPr lang="de-DE" altLang="hu-HU" sz="1600" b="1">
              <a:latin typeface="Comic Sans MS" pitchFamily="66" charset="0"/>
            </a:endParaRPr>
          </a:p>
        </p:txBody>
      </p:sp>
      <p:sp>
        <p:nvSpPr>
          <p:cNvPr id="141430" name="Line 116"/>
          <p:cNvSpPr>
            <a:spLocks noChangeShapeType="1"/>
          </p:cNvSpPr>
          <p:nvPr/>
        </p:nvSpPr>
        <p:spPr bwMode="auto">
          <a:xfrm>
            <a:off x="4171950" y="3057525"/>
            <a:ext cx="976313" cy="6143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41431" name="Text Box 117"/>
          <p:cNvSpPr txBox="1">
            <a:spLocks noChangeArrowheads="1"/>
          </p:cNvSpPr>
          <p:nvPr/>
        </p:nvSpPr>
        <p:spPr bwMode="auto">
          <a:xfrm>
            <a:off x="2289175" y="6267450"/>
            <a:ext cx="3911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z="1200">
                <a:latin typeface="Frutiger 57Cn"/>
              </a:rPr>
              <a:t>forrás</a:t>
            </a:r>
            <a:r>
              <a:rPr lang="de-DE" altLang="hu-HU" sz="1200">
                <a:latin typeface="Frutiger 57Cn"/>
              </a:rPr>
              <a:t>:Campbell, BP Statistical Review of World Energy</a:t>
            </a:r>
            <a:endParaRPr lang="de-DE" altLang="hu-HU" sz="1200"/>
          </a:p>
        </p:txBody>
      </p:sp>
      <p:sp>
        <p:nvSpPr>
          <p:cNvPr id="141432" name="Oval 118"/>
          <p:cNvSpPr>
            <a:spLocks noChangeArrowheads="1"/>
          </p:cNvSpPr>
          <p:nvPr/>
        </p:nvSpPr>
        <p:spPr bwMode="auto">
          <a:xfrm>
            <a:off x="6096000" y="3276600"/>
            <a:ext cx="1149350" cy="850900"/>
          </a:xfrm>
          <a:prstGeom prst="ellipse">
            <a:avLst/>
          </a:prstGeom>
          <a:noFill/>
          <a:ln w="28575">
            <a:solidFill>
              <a:srgbClr val="FF0033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141433" name="Text Box 119"/>
          <p:cNvSpPr txBox="1">
            <a:spLocks noChangeArrowheads="1"/>
          </p:cNvSpPr>
          <p:nvPr/>
        </p:nvSpPr>
        <p:spPr bwMode="auto">
          <a:xfrm>
            <a:off x="2052638" y="273050"/>
            <a:ext cx="49728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z="2000" dirty="0">
                <a:solidFill>
                  <a:srgbClr val="28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 világ kőolaj felfedezései és tartalékai</a:t>
            </a:r>
            <a:endParaRPr lang="de-DE" altLang="hu-HU" sz="2000" dirty="0">
              <a:solidFill>
                <a:srgbClr val="2837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41434" name="Text Box 120"/>
          <p:cNvSpPr txBox="1">
            <a:spLocks noChangeArrowheads="1"/>
          </p:cNvSpPr>
          <p:nvPr/>
        </p:nvSpPr>
        <p:spPr bwMode="auto">
          <a:xfrm>
            <a:off x="7361238" y="3284538"/>
            <a:ext cx="178276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z="1600">
                <a:latin typeface="Comic Sans MS" pitchFamily="66" charset="0"/>
              </a:rPr>
              <a:t>Eltérés a valóság</a:t>
            </a:r>
          </a:p>
          <a:p>
            <a:r>
              <a:rPr lang="hu-HU" altLang="hu-HU" sz="1600">
                <a:latin typeface="Comic Sans MS" pitchFamily="66" charset="0"/>
              </a:rPr>
              <a:t> és a közölt tar-</a:t>
            </a:r>
          </a:p>
          <a:p>
            <a:r>
              <a:rPr lang="hu-HU" altLang="hu-HU" sz="1600">
                <a:latin typeface="Comic Sans MS" pitchFamily="66" charset="0"/>
              </a:rPr>
              <a:t>  talékok között!</a:t>
            </a:r>
            <a:endParaRPr lang="de-DE" altLang="hu-HU" sz="160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142339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9254D7C-DBEC-4439-B59B-E978264BA0F3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155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42340" name="Group 2"/>
          <p:cNvGrpSpPr>
            <a:grpSpLocks/>
          </p:cNvGrpSpPr>
          <p:nvPr/>
        </p:nvGrpSpPr>
        <p:grpSpPr bwMode="auto">
          <a:xfrm>
            <a:off x="2044700" y="1450975"/>
            <a:ext cx="5219700" cy="3308350"/>
            <a:chOff x="1395" y="914"/>
            <a:chExt cx="3562" cy="2084"/>
          </a:xfrm>
        </p:grpSpPr>
        <p:sp>
          <p:nvSpPr>
            <p:cNvPr id="142854" name="Rectangle 3"/>
            <p:cNvSpPr>
              <a:spLocks noChangeArrowheads="1"/>
            </p:cNvSpPr>
            <p:nvPr/>
          </p:nvSpPr>
          <p:spPr bwMode="auto">
            <a:xfrm>
              <a:off x="1443" y="914"/>
              <a:ext cx="3514" cy="20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855" name="Line 4"/>
            <p:cNvSpPr>
              <a:spLocks noChangeShapeType="1"/>
            </p:cNvSpPr>
            <p:nvPr/>
          </p:nvSpPr>
          <p:spPr bwMode="auto">
            <a:xfrm>
              <a:off x="1443" y="2612"/>
              <a:ext cx="351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56" name="Line 5"/>
            <p:cNvSpPr>
              <a:spLocks noChangeShapeType="1"/>
            </p:cNvSpPr>
            <p:nvPr/>
          </p:nvSpPr>
          <p:spPr bwMode="auto">
            <a:xfrm>
              <a:off x="1443" y="2276"/>
              <a:ext cx="351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57" name="Line 6"/>
            <p:cNvSpPr>
              <a:spLocks noChangeShapeType="1"/>
            </p:cNvSpPr>
            <p:nvPr/>
          </p:nvSpPr>
          <p:spPr bwMode="auto">
            <a:xfrm>
              <a:off x="1443" y="1934"/>
              <a:ext cx="351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58" name="Line 7"/>
            <p:cNvSpPr>
              <a:spLocks noChangeShapeType="1"/>
            </p:cNvSpPr>
            <p:nvPr/>
          </p:nvSpPr>
          <p:spPr bwMode="auto">
            <a:xfrm>
              <a:off x="1443" y="1593"/>
              <a:ext cx="351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59" name="Line 8"/>
            <p:cNvSpPr>
              <a:spLocks noChangeShapeType="1"/>
            </p:cNvSpPr>
            <p:nvPr/>
          </p:nvSpPr>
          <p:spPr bwMode="auto">
            <a:xfrm>
              <a:off x="1443" y="1256"/>
              <a:ext cx="351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60" name="Line 9"/>
            <p:cNvSpPr>
              <a:spLocks noChangeShapeType="1"/>
            </p:cNvSpPr>
            <p:nvPr/>
          </p:nvSpPr>
          <p:spPr bwMode="auto">
            <a:xfrm>
              <a:off x="1443" y="914"/>
              <a:ext cx="351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61" name="Rectangle 10"/>
            <p:cNvSpPr>
              <a:spLocks noChangeArrowheads="1"/>
            </p:cNvSpPr>
            <p:nvPr/>
          </p:nvSpPr>
          <p:spPr bwMode="auto">
            <a:xfrm>
              <a:off x="1449" y="2949"/>
              <a:ext cx="18" cy="5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862" name="Rectangle 11"/>
            <p:cNvSpPr>
              <a:spLocks noChangeArrowheads="1"/>
            </p:cNvSpPr>
            <p:nvPr/>
          </p:nvSpPr>
          <p:spPr bwMode="auto">
            <a:xfrm>
              <a:off x="1479" y="2949"/>
              <a:ext cx="18" cy="5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863" name="Rectangle 12"/>
            <p:cNvSpPr>
              <a:spLocks noChangeArrowheads="1"/>
            </p:cNvSpPr>
            <p:nvPr/>
          </p:nvSpPr>
          <p:spPr bwMode="auto">
            <a:xfrm>
              <a:off x="1509" y="2949"/>
              <a:ext cx="18" cy="5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864" name="Rectangle 13"/>
            <p:cNvSpPr>
              <a:spLocks noChangeArrowheads="1"/>
            </p:cNvSpPr>
            <p:nvPr/>
          </p:nvSpPr>
          <p:spPr bwMode="auto">
            <a:xfrm>
              <a:off x="1539" y="2949"/>
              <a:ext cx="12" cy="5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865" name="Rectangle 14"/>
            <p:cNvSpPr>
              <a:spLocks noChangeArrowheads="1"/>
            </p:cNvSpPr>
            <p:nvPr/>
          </p:nvSpPr>
          <p:spPr bwMode="auto">
            <a:xfrm>
              <a:off x="1563" y="2949"/>
              <a:ext cx="18" cy="5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866" name="Rectangle 15"/>
            <p:cNvSpPr>
              <a:spLocks noChangeArrowheads="1"/>
            </p:cNvSpPr>
            <p:nvPr/>
          </p:nvSpPr>
          <p:spPr bwMode="auto">
            <a:xfrm>
              <a:off x="1593" y="2949"/>
              <a:ext cx="18" cy="5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867" name="Rectangle 16"/>
            <p:cNvSpPr>
              <a:spLocks noChangeArrowheads="1"/>
            </p:cNvSpPr>
            <p:nvPr/>
          </p:nvSpPr>
          <p:spPr bwMode="auto">
            <a:xfrm>
              <a:off x="1623" y="2949"/>
              <a:ext cx="17" cy="5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868" name="Rectangle 17"/>
            <p:cNvSpPr>
              <a:spLocks noChangeArrowheads="1"/>
            </p:cNvSpPr>
            <p:nvPr/>
          </p:nvSpPr>
          <p:spPr bwMode="auto">
            <a:xfrm>
              <a:off x="1652" y="2949"/>
              <a:ext cx="18" cy="5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869" name="Rectangle 18"/>
            <p:cNvSpPr>
              <a:spLocks noChangeArrowheads="1"/>
            </p:cNvSpPr>
            <p:nvPr/>
          </p:nvSpPr>
          <p:spPr bwMode="auto">
            <a:xfrm>
              <a:off x="1682" y="2943"/>
              <a:ext cx="18" cy="11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870" name="Rectangle 19"/>
            <p:cNvSpPr>
              <a:spLocks noChangeArrowheads="1"/>
            </p:cNvSpPr>
            <p:nvPr/>
          </p:nvSpPr>
          <p:spPr bwMode="auto">
            <a:xfrm>
              <a:off x="1712" y="2943"/>
              <a:ext cx="18" cy="11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871" name="Rectangle 20"/>
            <p:cNvSpPr>
              <a:spLocks noChangeArrowheads="1"/>
            </p:cNvSpPr>
            <p:nvPr/>
          </p:nvSpPr>
          <p:spPr bwMode="auto">
            <a:xfrm>
              <a:off x="1742" y="2943"/>
              <a:ext cx="12" cy="11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872" name="Rectangle 21"/>
            <p:cNvSpPr>
              <a:spLocks noChangeArrowheads="1"/>
            </p:cNvSpPr>
            <p:nvPr/>
          </p:nvSpPr>
          <p:spPr bwMode="auto">
            <a:xfrm>
              <a:off x="1766" y="2943"/>
              <a:ext cx="18" cy="11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873" name="Rectangle 22"/>
            <p:cNvSpPr>
              <a:spLocks noChangeArrowheads="1"/>
            </p:cNvSpPr>
            <p:nvPr/>
          </p:nvSpPr>
          <p:spPr bwMode="auto">
            <a:xfrm>
              <a:off x="1796" y="2943"/>
              <a:ext cx="18" cy="11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874" name="Rectangle 23"/>
            <p:cNvSpPr>
              <a:spLocks noChangeArrowheads="1"/>
            </p:cNvSpPr>
            <p:nvPr/>
          </p:nvSpPr>
          <p:spPr bwMode="auto">
            <a:xfrm>
              <a:off x="1826" y="2943"/>
              <a:ext cx="18" cy="11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875" name="Rectangle 24"/>
            <p:cNvSpPr>
              <a:spLocks noChangeArrowheads="1"/>
            </p:cNvSpPr>
            <p:nvPr/>
          </p:nvSpPr>
          <p:spPr bwMode="auto">
            <a:xfrm>
              <a:off x="1856" y="2943"/>
              <a:ext cx="18" cy="11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876" name="Rectangle 25"/>
            <p:cNvSpPr>
              <a:spLocks noChangeArrowheads="1"/>
            </p:cNvSpPr>
            <p:nvPr/>
          </p:nvSpPr>
          <p:spPr bwMode="auto">
            <a:xfrm>
              <a:off x="1886" y="2943"/>
              <a:ext cx="17" cy="11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877" name="Rectangle 26"/>
            <p:cNvSpPr>
              <a:spLocks noChangeArrowheads="1"/>
            </p:cNvSpPr>
            <p:nvPr/>
          </p:nvSpPr>
          <p:spPr bwMode="auto">
            <a:xfrm>
              <a:off x="1915" y="2938"/>
              <a:ext cx="18" cy="16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878" name="Rectangle 27"/>
            <p:cNvSpPr>
              <a:spLocks noChangeArrowheads="1"/>
            </p:cNvSpPr>
            <p:nvPr/>
          </p:nvSpPr>
          <p:spPr bwMode="auto">
            <a:xfrm>
              <a:off x="1945" y="2938"/>
              <a:ext cx="12" cy="16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879" name="Rectangle 28"/>
            <p:cNvSpPr>
              <a:spLocks noChangeArrowheads="1"/>
            </p:cNvSpPr>
            <p:nvPr/>
          </p:nvSpPr>
          <p:spPr bwMode="auto">
            <a:xfrm>
              <a:off x="1969" y="2938"/>
              <a:ext cx="18" cy="16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880" name="Rectangle 29"/>
            <p:cNvSpPr>
              <a:spLocks noChangeArrowheads="1"/>
            </p:cNvSpPr>
            <p:nvPr/>
          </p:nvSpPr>
          <p:spPr bwMode="auto">
            <a:xfrm>
              <a:off x="1999" y="2938"/>
              <a:ext cx="18" cy="16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881" name="Rectangle 30"/>
            <p:cNvSpPr>
              <a:spLocks noChangeArrowheads="1"/>
            </p:cNvSpPr>
            <p:nvPr/>
          </p:nvSpPr>
          <p:spPr bwMode="auto">
            <a:xfrm>
              <a:off x="2029" y="2932"/>
              <a:ext cx="18" cy="22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882" name="Rectangle 31"/>
            <p:cNvSpPr>
              <a:spLocks noChangeArrowheads="1"/>
            </p:cNvSpPr>
            <p:nvPr/>
          </p:nvSpPr>
          <p:spPr bwMode="auto">
            <a:xfrm>
              <a:off x="2059" y="2932"/>
              <a:ext cx="18" cy="22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883" name="Rectangle 32"/>
            <p:cNvSpPr>
              <a:spLocks noChangeArrowheads="1"/>
            </p:cNvSpPr>
            <p:nvPr/>
          </p:nvSpPr>
          <p:spPr bwMode="auto">
            <a:xfrm>
              <a:off x="2089" y="2927"/>
              <a:ext cx="18" cy="27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884" name="Rectangle 33"/>
            <p:cNvSpPr>
              <a:spLocks noChangeArrowheads="1"/>
            </p:cNvSpPr>
            <p:nvPr/>
          </p:nvSpPr>
          <p:spPr bwMode="auto">
            <a:xfrm>
              <a:off x="2119" y="2921"/>
              <a:ext cx="18" cy="33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885" name="Rectangle 34"/>
            <p:cNvSpPr>
              <a:spLocks noChangeArrowheads="1"/>
            </p:cNvSpPr>
            <p:nvPr/>
          </p:nvSpPr>
          <p:spPr bwMode="auto">
            <a:xfrm>
              <a:off x="2148" y="2921"/>
              <a:ext cx="12" cy="33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886" name="Rectangle 35"/>
            <p:cNvSpPr>
              <a:spLocks noChangeArrowheads="1"/>
            </p:cNvSpPr>
            <p:nvPr/>
          </p:nvSpPr>
          <p:spPr bwMode="auto">
            <a:xfrm>
              <a:off x="2172" y="2921"/>
              <a:ext cx="18" cy="33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887" name="Rectangle 36"/>
            <p:cNvSpPr>
              <a:spLocks noChangeArrowheads="1"/>
            </p:cNvSpPr>
            <p:nvPr/>
          </p:nvSpPr>
          <p:spPr bwMode="auto">
            <a:xfrm>
              <a:off x="2202" y="2916"/>
              <a:ext cx="18" cy="38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888" name="Rectangle 37"/>
            <p:cNvSpPr>
              <a:spLocks noChangeArrowheads="1"/>
            </p:cNvSpPr>
            <p:nvPr/>
          </p:nvSpPr>
          <p:spPr bwMode="auto">
            <a:xfrm>
              <a:off x="2232" y="2910"/>
              <a:ext cx="18" cy="44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889" name="Rectangle 38"/>
            <p:cNvSpPr>
              <a:spLocks noChangeArrowheads="1"/>
            </p:cNvSpPr>
            <p:nvPr/>
          </p:nvSpPr>
          <p:spPr bwMode="auto">
            <a:xfrm>
              <a:off x="2262" y="2910"/>
              <a:ext cx="18" cy="44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890" name="Rectangle 39"/>
            <p:cNvSpPr>
              <a:spLocks noChangeArrowheads="1"/>
            </p:cNvSpPr>
            <p:nvPr/>
          </p:nvSpPr>
          <p:spPr bwMode="auto">
            <a:xfrm>
              <a:off x="2292" y="2904"/>
              <a:ext cx="18" cy="50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891" name="Rectangle 40"/>
            <p:cNvSpPr>
              <a:spLocks noChangeArrowheads="1"/>
            </p:cNvSpPr>
            <p:nvPr/>
          </p:nvSpPr>
          <p:spPr bwMode="auto">
            <a:xfrm>
              <a:off x="2322" y="2910"/>
              <a:ext cx="18" cy="44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892" name="Rectangle 41"/>
            <p:cNvSpPr>
              <a:spLocks noChangeArrowheads="1"/>
            </p:cNvSpPr>
            <p:nvPr/>
          </p:nvSpPr>
          <p:spPr bwMode="auto">
            <a:xfrm>
              <a:off x="2352" y="2916"/>
              <a:ext cx="18" cy="38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893" name="Rectangle 42"/>
            <p:cNvSpPr>
              <a:spLocks noChangeArrowheads="1"/>
            </p:cNvSpPr>
            <p:nvPr/>
          </p:nvSpPr>
          <p:spPr bwMode="auto">
            <a:xfrm>
              <a:off x="2382" y="2916"/>
              <a:ext cx="12" cy="38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894" name="Rectangle 43"/>
            <p:cNvSpPr>
              <a:spLocks noChangeArrowheads="1"/>
            </p:cNvSpPr>
            <p:nvPr/>
          </p:nvSpPr>
          <p:spPr bwMode="auto">
            <a:xfrm>
              <a:off x="2405" y="2910"/>
              <a:ext cx="18" cy="44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895" name="Rectangle 44"/>
            <p:cNvSpPr>
              <a:spLocks noChangeArrowheads="1"/>
            </p:cNvSpPr>
            <p:nvPr/>
          </p:nvSpPr>
          <p:spPr bwMode="auto">
            <a:xfrm>
              <a:off x="2435" y="2910"/>
              <a:ext cx="18" cy="44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896" name="Rectangle 45"/>
            <p:cNvSpPr>
              <a:spLocks noChangeArrowheads="1"/>
            </p:cNvSpPr>
            <p:nvPr/>
          </p:nvSpPr>
          <p:spPr bwMode="auto">
            <a:xfrm>
              <a:off x="2465" y="2904"/>
              <a:ext cx="18" cy="50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897" name="Rectangle 46"/>
            <p:cNvSpPr>
              <a:spLocks noChangeArrowheads="1"/>
            </p:cNvSpPr>
            <p:nvPr/>
          </p:nvSpPr>
          <p:spPr bwMode="auto">
            <a:xfrm>
              <a:off x="2495" y="2899"/>
              <a:ext cx="18" cy="55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898" name="Rectangle 47"/>
            <p:cNvSpPr>
              <a:spLocks noChangeArrowheads="1"/>
            </p:cNvSpPr>
            <p:nvPr/>
          </p:nvSpPr>
          <p:spPr bwMode="auto">
            <a:xfrm>
              <a:off x="2525" y="2899"/>
              <a:ext cx="18" cy="55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899" name="Rectangle 48"/>
            <p:cNvSpPr>
              <a:spLocks noChangeArrowheads="1"/>
            </p:cNvSpPr>
            <p:nvPr/>
          </p:nvSpPr>
          <p:spPr bwMode="auto">
            <a:xfrm>
              <a:off x="2555" y="2899"/>
              <a:ext cx="18" cy="55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00" name="Rectangle 49"/>
            <p:cNvSpPr>
              <a:spLocks noChangeArrowheads="1"/>
            </p:cNvSpPr>
            <p:nvPr/>
          </p:nvSpPr>
          <p:spPr bwMode="auto">
            <a:xfrm>
              <a:off x="2585" y="2893"/>
              <a:ext cx="12" cy="61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01" name="Rectangle 50"/>
            <p:cNvSpPr>
              <a:spLocks noChangeArrowheads="1"/>
            </p:cNvSpPr>
            <p:nvPr/>
          </p:nvSpPr>
          <p:spPr bwMode="auto">
            <a:xfrm>
              <a:off x="2609" y="2893"/>
              <a:ext cx="18" cy="61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02" name="Rectangle 51"/>
            <p:cNvSpPr>
              <a:spLocks noChangeArrowheads="1"/>
            </p:cNvSpPr>
            <p:nvPr/>
          </p:nvSpPr>
          <p:spPr bwMode="auto">
            <a:xfrm>
              <a:off x="2639" y="2888"/>
              <a:ext cx="17" cy="66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03" name="Rectangle 52"/>
            <p:cNvSpPr>
              <a:spLocks noChangeArrowheads="1"/>
            </p:cNvSpPr>
            <p:nvPr/>
          </p:nvSpPr>
          <p:spPr bwMode="auto">
            <a:xfrm>
              <a:off x="2668" y="2888"/>
              <a:ext cx="18" cy="66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04" name="Rectangle 53"/>
            <p:cNvSpPr>
              <a:spLocks noChangeArrowheads="1"/>
            </p:cNvSpPr>
            <p:nvPr/>
          </p:nvSpPr>
          <p:spPr bwMode="auto">
            <a:xfrm>
              <a:off x="2698" y="2882"/>
              <a:ext cx="18" cy="72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05" name="Rectangle 54"/>
            <p:cNvSpPr>
              <a:spLocks noChangeArrowheads="1"/>
            </p:cNvSpPr>
            <p:nvPr/>
          </p:nvSpPr>
          <p:spPr bwMode="auto">
            <a:xfrm>
              <a:off x="2728" y="2877"/>
              <a:ext cx="18" cy="77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06" name="Rectangle 55"/>
            <p:cNvSpPr>
              <a:spLocks noChangeArrowheads="1"/>
            </p:cNvSpPr>
            <p:nvPr/>
          </p:nvSpPr>
          <p:spPr bwMode="auto">
            <a:xfrm>
              <a:off x="2758" y="2877"/>
              <a:ext cx="18" cy="77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07" name="Rectangle 56"/>
            <p:cNvSpPr>
              <a:spLocks noChangeArrowheads="1"/>
            </p:cNvSpPr>
            <p:nvPr/>
          </p:nvSpPr>
          <p:spPr bwMode="auto">
            <a:xfrm>
              <a:off x="2788" y="2871"/>
              <a:ext cx="12" cy="83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08" name="Rectangle 57"/>
            <p:cNvSpPr>
              <a:spLocks noChangeArrowheads="1"/>
            </p:cNvSpPr>
            <p:nvPr/>
          </p:nvSpPr>
          <p:spPr bwMode="auto">
            <a:xfrm>
              <a:off x="2812" y="2866"/>
              <a:ext cx="18" cy="88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09" name="Rectangle 58"/>
            <p:cNvSpPr>
              <a:spLocks noChangeArrowheads="1"/>
            </p:cNvSpPr>
            <p:nvPr/>
          </p:nvSpPr>
          <p:spPr bwMode="auto">
            <a:xfrm>
              <a:off x="2842" y="2860"/>
              <a:ext cx="18" cy="94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10" name="Rectangle 59"/>
            <p:cNvSpPr>
              <a:spLocks noChangeArrowheads="1"/>
            </p:cNvSpPr>
            <p:nvPr/>
          </p:nvSpPr>
          <p:spPr bwMode="auto">
            <a:xfrm>
              <a:off x="2872" y="2866"/>
              <a:ext cx="18" cy="88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11" name="Rectangle 60"/>
            <p:cNvSpPr>
              <a:spLocks noChangeArrowheads="1"/>
            </p:cNvSpPr>
            <p:nvPr/>
          </p:nvSpPr>
          <p:spPr bwMode="auto">
            <a:xfrm>
              <a:off x="2902" y="2860"/>
              <a:ext cx="17" cy="94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12" name="Rectangle 61"/>
            <p:cNvSpPr>
              <a:spLocks noChangeArrowheads="1"/>
            </p:cNvSpPr>
            <p:nvPr/>
          </p:nvSpPr>
          <p:spPr bwMode="auto">
            <a:xfrm>
              <a:off x="2931" y="2849"/>
              <a:ext cx="18" cy="105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13" name="Rectangle 62"/>
            <p:cNvSpPr>
              <a:spLocks noChangeArrowheads="1"/>
            </p:cNvSpPr>
            <p:nvPr/>
          </p:nvSpPr>
          <p:spPr bwMode="auto">
            <a:xfrm>
              <a:off x="2961" y="2849"/>
              <a:ext cx="18" cy="105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14" name="Rectangle 63"/>
            <p:cNvSpPr>
              <a:spLocks noChangeArrowheads="1"/>
            </p:cNvSpPr>
            <p:nvPr/>
          </p:nvSpPr>
          <p:spPr bwMode="auto">
            <a:xfrm>
              <a:off x="2991" y="2844"/>
              <a:ext cx="12" cy="110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15" name="Rectangle 64"/>
            <p:cNvSpPr>
              <a:spLocks noChangeArrowheads="1"/>
            </p:cNvSpPr>
            <p:nvPr/>
          </p:nvSpPr>
          <p:spPr bwMode="auto">
            <a:xfrm>
              <a:off x="3015" y="2844"/>
              <a:ext cx="18" cy="110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16" name="Rectangle 65"/>
            <p:cNvSpPr>
              <a:spLocks noChangeArrowheads="1"/>
            </p:cNvSpPr>
            <p:nvPr/>
          </p:nvSpPr>
          <p:spPr bwMode="auto">
            <a:xfrm>
              <a:off x="3045" y="2838"/>
              <a:ext cx="18" cy="116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17" name="Rectangle 66"/>
            <p:cNvSpPr>
              <a:spLocks noChangeArrowheads="1"/>
            </p:cNvSpPr>
            <p:nvPr/>
          </p:nvSpPr>
          <p:spPr bwMode="auto">
            <a:xfrm>
              <a:off x="3075" y="2833"/>
              <a:ext cx="18" cy="121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18" name="Rectangle 67"/>
            <p:cNvSpPr>
              <a:spLocks noChangeArrowheads="1"/>
            </p:cNvSpPr>
            <p:nvPr/>
          </p:nvSpPr>
          <p:spPr bwMode="auto">
            <a:xfrm>
              <a:off x="3105" y="2833"/>
              <a:ext cx="18" cy="121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19" name="Rectangle 68"/>
            <p:cNvSpPr>
              <a:spLocks noChangeArrowheads="1"/>
            </p:cNvSpPr>
            <p:nvPr/>
          </p:nvSpPr>
          <p:spPr bwMode="auto">
            <a:xfrm>
              <a:off x="3135" y="2844"/>
              <a:ext cx="18" cy="110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20" name="Rectangle 69"/>
            <p:cNvSpPr>
              <a:spLocks noChangeArrowheads="1"/>
            </p:cNvSpPr>
            <p:nvPr/>
          </p:nvSpPr>
          <p:spPr bwMode="auto">
            <a:xfrm>
              <a:off x="3164" y="2833"/>
              <a:ext cx="18" cy="121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21" name="Rectangle 70"/>
            <p:cNvSpPr>
              <a:spLocks noChangeArrowheads="1"/>
            </p:cNvSpPr>
            <p:nvPr/>
          </p:nvSpPr>
          <p:spPr bwMode="auto">
            <a:xfrm>
              <a:off x="3194" y="2833"/>
              <a:ext cx="12" cy="121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22" name="Rectangle 71"/>
            <p:cNvSpPr>
              <a:spLocks noChangeArrowheads="1"/>
            </p:cNvSpPr>
            <p:nvPr/>
          </p:nvSpPr>
          <p:spPr bwMode="auto">
            <a:xfrm>
              <a:off x="3218" y="2833"/>
              <a:ext cx="18" cy="121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23" name="Rectangle 72"/>
            <p:cNvSpPr>
              <a:spLocks noChangeArrowheads="1"/>
            </p:cNvSpPr>
            <p:nvPr/>
          </p:nvSpPr>
          <p:spPr bwMode="auto">
            <a:xfrm>
              <a:off x="3248" y="2827"/>
              <a:ext cx="18" cy="127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24" name="Rectangle 73"/>
            <p:cNvSpPr>
              <a:spLocks noChangeArrowheads="1"/>
            </p:cNvSpPr>
            <p:nvPr/>
          </p:nvSpPr>
          <p:spPr bwMode="auto">
            <a:xfrm>
              <a:off x="3278" y="2827"/>
              <a:ext cx="18" cy="127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25" name="Rectangle 74"/>
            <p:cNvSpPr>
              <a:spLocks noChangeArrowheads="1"/>
            </p:cNvSpPr>
            <p:nvPr/>
          </p:nvSpPr>
          <p:spPr bwMode="auto">
            <a:xfrm>
              <a:off x="3308" y="2822"/>
              <a:ext cx="18" cy="132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26" name="Rectangle 75"/>
            <p:cNvSpPr>
              <a:spLocks noChangeArrowheads="1"/>
            </p:cNvSpPr>
            <p:nvPr/>
          </p:nvSpPr>
          <p:spPr bwMode="auto">
            <a:xfrm>
              <a:off x="3338" y="2822"/>
              <a:ext cx="18" cy="132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27" name="Rectangle 76"/>
            <p:cNvSpPr>
              <a:spLocks noChangeArrowheads="1"/>
            </p:cNvSpPr>
            <p:nvPr/>
          </p:nvSpPr>
          <p:spPr bwMode="auto">
            <a:xfrm>
              <a:off x="3368" y="2811"/>
              <a:ext cx="18" cy="143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28" name="Rectangle 77"/>
            <p:cNvSpPr>
              <a:spLocks noChangeArrowheads="1"/>
            </p:cNvSpPr>
            <p:nvPr/>
          </p:nvSpPr>
          <p:spPr bwMode="auto">
            <a:xfrm>
              <a:off x="3398" y="2805"/>
              <a:ext cx="12" cy="149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29" name="Rectangle 78"/>
            <p:cNvSpPr>
              <a:spLocks noChangeArrowheads="1"/>
            </p:cNvSpPr>
            <p:nvPr/>
          </p:nvSpPr>
          <p:spPr bwMode="auto">
            <a:xfrm>
              <a:off x="3421" y="2800"/>
              <a:ext cx="18" cy="154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30" name="Rectangle 79"/>
            <p:cNvSpPr>
              <a:spLocks noChangeArrowheads="1"/>
            </p:cNvSpPr>
            <p:nvPr/>
          </p:nvSpPr>
          <p:spPr bwMode="auto">
            <a:xfrm>
              <a:off x="3451" y="2800"/>
              <a:ext cx="18" cy="154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31" name="Rectangle 80"/>
            <p:cNvSpPr>
              <a:spLocks noChangeArrowheads="1"/>
            </p:cNvSpPr>
            <p:nvPr/>
          </p:nvSpPr>
          <p:spPr bwMode="auto">
            <a:xfrm>
              <a:off x="3481" y="2794"/>
              <a:ext cx="18" cy="160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32" name="Rectangle 81"/>
            <p:cNvSpPr>
              <a:spLocks noChangeArrowheads="1"/>
            </p:cNvSpPr>
            <p:nvPr/>
          </p:nvSpPr>
          <p:spPr bwMode="auto">
            <a:xfrm>
              <a:off x="3511" y="2789"/>
              <a:ext cx="18" cy="165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33" name="Rectangle 82"/>
            <p:cNvSpPr>
              <a:spLocks noChangeArrowheads="1"/>
            </p:cNvSpPr>
            <p:nvPr/>
          </p:nvSpPr>
          <p:spPr bwMode="auto">
            <a:xfrm>
              <a:off x="3541" y="2794"/>
              <a:ext cx="18" cy="160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34" name="Rectangle 83"/>
            <p:cNvSpPr>
              <a:spLocks noChangeArrowheads="1"/>
            </p:cNvSpPr>
            <p:nvPr/>
          </p:nvSpPr>
          <p:spPr bwMode="auto">
            <a:xfrm>
              <a:off x="3571" y="2800"/>
              <a:ext cx="18" cy="154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35" name="Rectangle 84"/>
            <p:cNvSpPr>
              <a:spLocks noChangeArrowheads="1"/>
            </p:cNvSpPr>
            <p:nvPr/>
          </p:nvSpPr>
          <p:spPr bwMode="auto">
            <a:xfrm>
              <a:off x="3601" y="2800"/>
              <a:ext cx="12" cy="154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36" name="Rectangle 85"/>
            <p:cNvSpPr>
              <a:spLocks noChangeArrowheads="1"/>
            </p:cNvSpPr>
            <p:nvPr/>
          </p:nvSpPr>
          <p:spPr bwMode="auto">
            <a:xfrm>
              <a:off x="3625" y="2811"/>
              <a:ext cx="18" cy="143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37" name="Rectangle 86"/>
            <p:cNvSpPr>
              <a:spLocks noChangeArrowheads="1"/>
            </p:cNvSpPr>
            <p:nvPr/>
          </p:nvSpPr>
          <p:spPr bwMode="auto">
            <a:xfrm>
              <a:off x="3655" y="2816"/>
              <a:ext cx="17" cy="138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38" name="Rectangle 87"/>
            <p:cNvSpPr>
              <a:spLocks noChangeArrowheads="1"/>
            </p:cNvSpPr>
            <p:nvPr/>
          </p:nvSpPr>
          <p:spPr bwMode="auto">
            <a:xfrm>
              <a:off x="3684" y="2816"/>
              <a:ext cx="18" cy="138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39" name="Rectangle 88"/>
            <p:cNvSpPr>
              <a:spLocks noChangeArrowheads="1"/>
            </p:cNvSpPr>
            <p:nvPr/>
          </p:nvSpPr>
          <p:spPr bwMode="auto">
            <a:xfrm>
              <a:off x="3714" y="2805"/>
              <a:ext cx="18" cy="149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40" name="Rectangle 89"/>
            <p:cNvSpPr>
              <a:spLocks noChangeArrowheads="1"/>
            </p:cNvSpPr>
            <p:nvPr/>
          </p:nvSpPr>
          <p:spPr bwMode="auto">
            <a:xfrm>
              <a:off x="3744" y="2805"/>
              <a:ext cx="18" cy="149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41" name="Rectangle 90"/>
            <p:cNvSpPr>
              <a:spLocks noChangeArrowheads="1"/>
            </p:cNvSpPr>
            <p:nvPr/>
          </p:nvSpPr>
          <p:spPr bwMode="auto">
            <a:xfrm>
              <a:off x="3774" y="2805"/>
              <a:ext cx="18" cy="149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42" name="Rectangle 91"/>
            <p:cNvSpPr>
              <a:spLocks noChangeArrowheads="1"/>
            </p:cNvSpPr>
            <p:nvPr/>
          </p:nvSpPr>
          <p:spPr bwMode="auto">
            <a:xfrm>
              <a:off x="3804" y="2811"/>
              <a:ext cx="12" cy="143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43" name="Rectangle 92"/>
            <p:cNvSpPr>
              <a:spLocks noChangeArrowheads="1"/>
            </p:cNvSpPr>
            <p:nvPr/>
          </p:nvSpPr>
          <p:spPr bwMode="auto">
            <a:xfrm>
              <a:off x="3828" y="2805"/>
              <a:ext cx="18" cy="149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44" name="Rectangle 93"/>
            <p:cNvSpPr>
              <a:spLocks noChangeArrowheads="1"/>
            </p:cNvSpPr>
            <p:nvPr/>
          </p:nvSpPr>
          <p:spPr bwMode="auto">
            <a:xfrm>
              <a:off x="3858" y="2805"/>
              <a:ext cx="18" cy="149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45" name="Rectangle 94"/>
            <p:cNvSpPr>
              <a:spLocks noChangeArrowheads="1"/>
            </p:cNvSpPr>
            <p:nvPr/>
          </p:nvSpPr>
          <p:spPr bwMode="auto">
            <a:xfrm>
              <a:off x="3888" y="2805"/>
              <a:ext cx="18" cy="149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46" name="Rectangle 95"/>
            <p:cNvSpPr>
              <a:spLocks noChangeArrowheads="1"/>
            </p:cNvSpPr>
            <p:nvPr/>
          </p:nvSpPr>
          <p:spPr bwMode="auto">
            <a:xfrm>
              <a:off x="3917" y="2800"/>
              <a:ext cx="18" cy="154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47" name="Rectangle 96"/>
            <p:cNvSpPr>
              <a:spLocks noChangeArrowheads="1"/>
            </p:cNvSpPr>
            <p:nvPr/>
          </p:nvSpPr>
          <p:spPr bwMode="auto">
            <a:xfrm>
              <a:off x="3947" y="2805"/>
              <a:ext cx="18" cy="149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48" name="Rectangle 97"/>
            <p:cNvSpPr>
              <a:spLocks noChangeArrowheads="1"/>
            </p:cNvSpPr>
            <p:nvPr/>
          </p:nvSpPr>
          <p:spPr bwMode="auto">
            <a:xfrm>
              <a:off x="3977" y="2816"/>
              <a:ext cx="18" cy="138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49" name="Rectangle 98"/>
            <p:cNvSpPr>
              <a:spLocks noChangeArrowheads="1"/>
            </p:cNvSpPr>
            <p:nvPr/>
          </p:nvSpPr>
          <p:spPr bwMode="auto">
            <a:xfrm>
              <a:off x="4007" y="2816"/>
              <a:ext cx="12" cy="138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50" name="Rectangle 99"/>
            <p:cNvSpPr>
              <a:spLocks noChangeArrowheads="1"/>
            </p:cNvSpPr>
            <p:nvPr/>
          </p:nvSpPr>
          <p:spPr bwMode="auto">
            <a:xfrm>
              <a:off x="4031" y="2822"/>
              <a:ext cx="18" cy="132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51" name="Rectangle 100"/>
            <p:cNvSpPr>
              <a:spLocks noChangeArrowheads="1"/>
            </p:cNvSpPr>
            <p:nvPr/>
          </p:nvSpPr>
          <p:spPr bwMode="auto">
            <a:xfrm>
              <a:off x="4061" y="2827"/>
              <a:ext cx="18" cy="127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52" name="Rectangle 101"/>
            <p:cNvSpPr>
              <a:spLocks noChangeArrowheads="1"/>
            </p:cNvSpPr>
            <p:nvPr/>
          </p:nvSpPr>
          <p:spPr bwMode="auto">
            <a:xfrm>
              <a:off x="4091" y="2827"/>
              <a:ext cx="18" cy="127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53" name="Rectangle 102"/>
            <p:cNvSpPr>
              <a:spLocks noChangeArrowheads="1"/>
            </p:cNvSpPr>
            <p:nvPr/>
          </p:nvSpPr>
          <p:spPr bwMode="auto">
            <a:xfrm>
              <a:off x="4121" y="2833"/>
              <a:ext cx="18" cy="121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54" name="Rectangle 103"/>
            <p:cNvSpPr>
              <a:spLocks noChangeArrowheads="1"/>
            </p:cNvSpPr>
            <p:nvPr/>
          </p:nvSpPr>
          <p:spPr bwMode="auto">
            <a:xfrm>
              <a:off x="4151" y="2838"/>
              <a:ext cx="18" cy="116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55" name="Rectangle 104"/>
            <p:cNvSpPr>
              <a:spLocks noChangeArrowheads="1"/>
            </p:cNvSpPr>
            <p:nvPr/>
          </p:nvSpPr>
          <p:spPr bwMode="auto">
            <a:xfrm>
              <a:off x="4180" y="2838"/>
              <a:ext cx="18" cy="116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56" name="Rectangle 105"/>
            <p:cNvSpPr>
              <a:spLocks noChangeArrowheads="1"/>
            </p:cNvSpPr>
            <p:nvPr/>
          </p:nvSpPr>
          <p:spPr bwMode="auto">
            <a:xfrm>
              <a:off x="4210" y="2844"/>
              <a:ext cx="18" cy="110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57" name="Rectangle 106"/>
            <p:cNvSpPr>
              <a:spLocks noChangeArrowheads="1"/>
            </p:cNvSpPr>
            <p:nvPr/>
          </p:nvSpPr>
          <p:spPr bwMode="auto">
            <a:xfrm>
              <a:off x="4240" y="2844"/>
              <a:ext cx="12" cy="110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58" name="Rectangle 107"/>
            <p:cNvSpPr>
              <a:spLocks noChangeArrowheads="1"/>
            </p:cNvSpPr>
            <p:nvPr/>
          </p:nvSpPr>
          <p:spPr bwMode="auto">
            <a:xfrm>
              <a:off x="4264" y="2844"/>
              <a:ext cx="18" cy="110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59" name="Rectangle 108"/>
            <p:cNvSpPr>
              <a:spLocks noChangeArrowheads="1"/>
            </p:cNvSpPr>
            <p:nvPr/>
          </p:nvSpPr>
          <p:spPr bwMode="auto">
            <a:xfrm>
              <a:off x="4294" y="2849"/>
              <a:ext cx="18" cy="105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60" name="Rectangle 109"/>
            <p:cNvSpPr>
              <a:spLocks noChangeArrowheads="1"/>
            </p:cNvSpPr>
            <p:nvPr/>
          </p:nvSpPr>
          <p:spPr bwMode="auto">
            <a:xfrm>
              <a:off x="4324" y="2855"/>
              <a:ext cx="18" cy="99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61" name="Rectangle 110"/>
            <p:cNvSpPr>
              <a:spLocks noChangeArrowheads="1"/>
            </p:cNvSpPr>
            <p:nvPr/>
          </p:nvSpPr>
          <p:spPr bwMode="auto">
            <a:xfrm>
              <a:off x="4384" y="2855"/>
              <a:ext cx="18" cy="99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62" name="Rectangle 111"/>
            <p:cNvSpPr>
              <a:spLocks noChangeArrowheads="1"/>
            </p:cNvSpPr>
            <p:nvPr/>
          </p:nvSpPr>
          <p:spPr bwMode="auto">
            <a:xfrm>
              <a:off x="4443" y="2855"/>
              <a:ext cx="12" cy="99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63" name="Rectangle 112"/>
            <p:cNvSpPr>
              <a:spLocks noChangeArrowheads="1"/>
            </p:cNvSpPr>
            <p:nvPr/>
          </p:nvSpPr>
          <p:spPr bwMode="auto">
            <a:xfrm>
              <a:off x="4497" y="2860"/>
              <a:ext cx="18" cy="94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64" name="Rectangle 113"/>
            <p:cNvSpPr>
              <a:spLocks noChangeArrowheads="1"/>
            </p:cNvSpPr>
            <p:nvPr/>
          </p:nvSpPr>
          <p:spPr bwMode="auto">
            <a:xfrm>
              <a:off x="4557" y="2860"/>
              <a:ext cx="18" cy="94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65" name="Rectangle 114"/>
            <p:cNvSpPr>
              <a:spLocks noChangeArrowheads="1"/>
            </p:cNvSpPr>
            <p:nvPr/>
          </p:nvSpPr>
          <p:spPr bwMode="auto">
            <a:xfrm>
              <a:off x="4617" y="2860"/>
              <a:ext cx="18" cy="94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66" name="Rectangle 115"/>
            <p:cNvSpPr>
              <a:spLocks noChangeArrowheads="1"/>
            </p:cNvSpPr>
            <p:nvPr/>
          </p:nvSpPr>
          <p:spPr bwMode="auto">
            <a:xfrm>
              <a:off x="4671" y="2866"/>
              <a:ext cx="17" cy="88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67" name="Rectangle 116"/>
            <p:cNvSpPr>
              <a:spLocks noChangeArrowheads="1"/>
            </p:cNvSpPr>
            <p:nvPr/>
          </p:nvSpPr>
          <p:spPr bwMode="auto">
            <a:xfrm>
              <a:off x="4730" y="2866"/>
              <a:ext cx="18" cy="88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68" name="Rectangle 117"/>
            <p:cNvSpPr>
              <a:spLocks noChangeArrowheads="1"/>
            </p:cNvSpPr>
            <p:nvPr/>
          </p:nvSpPr>
          <p:spPr bwMode="auto">
            <a:xfrm>
              <a:off x="4790" y="2866"/>
              <a:ext cx="18" cy="88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69" name="Rectangle 118"/>
            <p:cNvSpPr>
              <a:spLocks noChangeArrowheads="1"/>
            </p:cNvSpPr>
            <p:nvPr/>
          </p:nvSpPr>
          <p:spPr bwMode="auto">
            <a:xfrm>
              <a:off x="4850" y="2871"/>
              <a:ext cx="12" cy="83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70" name="Rectangle 119"/>
            <p:cNvSpPr>
              <a:spLocks noChangeArrowheads="1"/>
            </p:cNvSpPr>
            <p:nvPr/>
          </p:nvSpPr>
          <p:spPr bwMode="auto">
            <a:xfrm>
              <a:off x="4904" y="2877"/>
              <a:ext cx="18" cy="77"/>
            </a:xfrm>
            <a:prstGeom prst="rect">
              <a:avLst/>
            </a:prstGeom>
            <a:solidFill>
              <a:srgbClr val="CCCCFF"/>
            </a:solidFill>
            <a:ln w="9525">
              <a:solidFill>
                <a:srgbClr val="99CC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sp>
          <p:nvSpPr>
            <p:cNvPr id="142971" name="Line 120"/>
            <p:cNvSpPr>
              <a:spLocks noChangeShapeType="1"/>
            </p:cNvSpPr>
            <p:nvPr/>
          </p:nvSpPr>
          <p:spPr bwMode="auto">
            <a:xfrm>
              <a:off x="1443" y="914"/>
              <a:ext cx="1" cy="20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972" name="Line 121"/>
            <p:cNvSpPr>
              <a:spLocks noChangeShapeType="1"/>
            </p:cNvSpPr>
            <p:nvPr/>
          </p:nvSpPr>
          <p:spPr bwMode="auto">
            <a:xfrm>
              <a:off x="1395" y="2954"/>
              <a:ext cx="4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973" name="Line 122"/>
            <p:cNvSpPr>
              <a:spLocks noChangeShapeType="1"/>
            </p:cNvSpPr>
            <p:nvPr/>
          </p:nvSpPr>
          <p:spPr bwMode="auto">
            <a:xfrm>
              <a:off x="1395" y="2612"/>
              <a:ext cx="4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974" name="Line 123"/>
            <p:cNvSpPr>
              <a:spLocks noChangeShapeType="1"/>
            </p:cNvSpPr>
            <p:nvPr/>
          </p:nvSpPr>
          <p:spPr bwMode="auto">
            <a:xfrm>
              <a:off x="1395" y="2276"/>
              <a:ext cx="4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975" name="Line 124"/>
            <p:cNvSpPr>
              <a:spLocks noChangeShapeType="1"/>
            </p:cNvSpPr>
            <p:nvPr/>
          </p:nvSpPr>
          <p:spPr bwMode="auto">
            <a:xfrm>
              <a:off x="1395" y="1934"/>
              <a:ext cx="4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976" name="Line 125"/>
            <p:cNvSpPr>
              <a:spLocks noChangeShapeType="1"/>
            </p:cNvSpPr>
            <p:nvPr/>
          </p:nvSpPr>
          <p:spPr bwMode="auto">
            <a:xfrm>
              <a:off x="1395" y="1593"/>
              <a:ext cx="4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977" name="Line 126"/>
            <p:cNvSpPr>
              <a:spLocks noChangeShapeType="1"/>
            </p:cNvSpPr>
            <p:nvPr/>
          </p:nvSpPr>
          <p:spPr bwMode="auto">
            <a:xfrm>
              <a:off x="1395" y="1256"/>
              <a:ext cx="4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978" name="Line 127"/>
            <p:cNvSpPr>
              <a:spLocks noChangeShapeType="1"/>
            </p:cNvSpPr>
            <p:nvPr/>
          </p:nvSpPr>
          <p:spPr bwMode="auto">
            <a:xfrm>
              <a:off x="1395" y="914"/>
              <a:ext cx="4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979" name="Line 128"/>
            <p:cNvSpPr>
              <a:spLocks noChangeShapeType="1"/>
            </p:cNvSpPr>
            <p:nvPr/>
          </p:nvSpPr>
          <p:spPr bwMode="auto">
            <a:xfrm>
              <a:off x="1443" y="2954"/>
              <a:ext cx="351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980" name="Line 129"/>
            <p:cNvSpPr>
              <a:spLocks noChangeShapeType="1"/>
            </p:cNvSpPr>
            <p:nvPr/>
          </p:nvSpPr>
          <p:spPr bwMode="auto">
            <a:xfrm flipV="1">
              <a:off x="1443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981" name="Line 130"/>
            <p:cNvSpPr>
              <a:spLocks noChangeShapeType="1"/>
            </p:cNvSpPr>
            <p:nvPr/>
          </p:nvSpPr>
          <p:spPr bwMode="auto">
            <a:xfrm flipV="1">
              <a:off x="1473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982" name="Line 131"/>
            <p:cNvSpPr>
              <a:spLocks noChangeShapeType="1"/>
            </p:cNvSpPr>
            <p:nvPr/>
          </p:nvSpPr>
          <p:spPr bwMode="auto">
            <a:xfrm flipV="1">
              <a:off x="1503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983" name="Line 132"/>
            <p:cNvSpPr>
              <a:spLocks noChangeShapeType="1"/>
            </p:cNvSpPr>
            <p:nvPr/>
          </p:nvSpPr>
          <p:spPr bwMode="auto">
            <a:xfrm flipV="1">
              <a:off x="1533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984" name="Line 133"/>
            <p:cNvSpPr>
              <a:spLocks noChangeShapeType="1"/>
            </p:cNvSpPr>
            <p:nvPr/>
          </p:nvSpPr>
          <p:spPr bwMode="auto">
            <a:xfrm flipV="1">
              <a:off x="1557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985" name="Line 134"/>
            <p:cNvSpPr>
              <a:spLocks noChangeShapeType="1"/>
            </p:cNvSpPr>
            <p:nvPr/>
          </p:nvSpPr>
          <p:spPr bwMode="auto">
            <a:xfrm flipV="1">
              <a:off x="1587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986" name="Line 135"/>
            <p:cNvSpPr>
              <a:spLocks noChangeShapeType="1"/>
            </p:cNvSpPr>
            <p:nvPr/>
          </p:nvSpPr>
          <p:spPr bwMode="auto">
            <a:xfrm flipV="1">
              <a:off x="1617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987" name="Line 136"/>
            <p:cNvSpPr>
              <a:spLocks noChangeShapeType="1"/>
            </p:cNvSpPr>
            <p:nvPr/>
          </p:nvSpPr>
          <p:spPr bwMode="auto">
            <a:xfrm flipV="1">
              <a:off x="1646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988" name="Line 137"/>
            <p:cNvSpPr>
              <a:spLocks noChangeShapeType="1"/>
            </p:cNvSpPr>
            <p:nvPr/>
          </p:nvSpPr>
          <p:spPr bwMode="auto">
            <a:xfrm flipV="1">
              <a:off x="1676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989" name="Line 138"/>
            <p:cNvSpPr>
              <a:spLocks noChangeShapeType="1"/>
            </p:cNvSpPr>
            <p:nvPr/>
          </p:nvSpPr>
          <p:spPr bwMode="auto">
            <a:xfrm flipV="1">
              <a:off x="1706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990" name="Line 139"/>
            <p:cNvSpPr>
              <a:spLocks noChangeShapeType="1"/>
            </p:cNvSpPr>
            <p:nvPr/>
          </p:nvSpPr>
          <p:spPr bwMode="auto">
            <a:xfrm flipV="1">
              <a:off x="1736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991" name="Line 140"/>
            <p:cNvSpPr>
              <a:spLocks noChangeShapeType="1"/>
            </p:cNvSpPr>
            <p:nvPr/>
          </p:nvSpPr>
          <p:spPr bwMode="auto">
            <a:xfrm flipV="1">
              <a:off x="1760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992" name="Line 141"/>
            <p:cNvSpPr>
              <a:spLocks noChangeShapeType="1"/>
            </p:cNvSpPr>
            <p:nvPr/>
          </p:nvSpPr>
          <p:spPr bwMode="auto">
            <a:xfrm flipV="1">
              <a:off x="1790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993" name="Line 142"/>
            <p:cNvSpPr>
              <a:spLocks noChangeShapeType="1"/>
            </p:cNvSpPr>
            <p:nvPr/>
          </p:nvSpPr>
          <p:spPr bwMode="auto">
            <a:xfrm flipV="1">
              <a:off x="1820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994" name="Line 143"/>
            <p:cNvSpPr>
              <a:spLocks noChangeShapeType="1"/>
            </p:cNvSpPr>
            <p:nvPr/>
          </p:nvSpPr>
          <p:spPr bwMode="auto">
            <a:xfrm flipV="1">
              <a:off x="1850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995" name="Line 144"/>
            <p:cNvSpPr>
              <a:spLocks noChangeShapeType="1"/>
            </p:cNvSpPr>
            <p:nvPr/>
          </p:nvSpPr>
          <p:spPr bwMode="auto">
            <a:xfrm flipV="1">
              <a:off x="1880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996" name="Line 145"/>
            <p:cNvSpPr>
              <a:spLocks noChangeShapeType="1"/>
            </p:cNvSpPr>
            <p:nvPr/>
          </p:nvSpPr>
          <p:spPr bwMode="auto">
            <a:xfrm flipV="1">
              <a:off x="1909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997" name="Line 146"/>
            <p:cNvSpPr>
              <a:spLocks noChangeShapeType="1"/>
            </p:cNvSpPr>
            <p:nvPr/>
          </p:nvSpPr>
          <p:spPr bwMode="auto">
            <a:xfrm flipV="1">
              <a:off x="1939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998" name="Line 147"/>
            <p:cNvSpPr>
              <a:spLocks noChangeShapeType="1"/>
            </p:cNvSpPr>
            <p:nvPr/>
          </p:nvSpPr>
          <p:spPr bwMode="auto">
            <a:xfrm flipV="1">
              <a:off x="1963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999" name="Line 148"/>
            <p:cNvSpPr>
              <a:spLocks noChangeShapeType="1"/>
            </p:cNvSpPr>
            <p:nvPr/>
          </p:nvSpPr>
          <p:spPr bwMode="auto">
            <a:xfrm flipV="1">
              <a:off x="1993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3000" name="Line 149"/>
            <p:cNvSpPr>
              <a:spLocks noChangeShapeType="1"/>
            </p:cNvSpPr>
            <p:nvPr/>
          </p:nvSpPr>
          <p:spPr bwMode="auto">
            <a:xfrm flipV="1">
              <a:off x="2023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3001" name="Line 150"/>
            <p:cNvSpPr>
              <a:spLocks noChangeShapeType="1"/>
            </p:cNvSpPr>
            <p:nvPr/>
          </p:nvSpPr>
          <p:spPr bwMode="auto">
            <a:xfrm flipV="1">
              <a:off x="2053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3002" name="Line 151"/>
            <p:cNvSpPr>
              <a:spLocks noChangeShapeType="1"/>
            </p:cNvSpPr>
            <p:nvPr/>
          </p:nvSpPr>
          <p:spPr bwMode="auto">
            <a:xfrm flipV="1">
              <a:off x="2083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3003" name="Line 152"/>
            <p:cNvSpPr>
              <a:spLocks noChangeShapeType="1"/>
            </p:cNvSpPr>
            <p:nvPr/>
          </p:nvSpPr>
          <p:spPr bwMode="auto">
            <a:xfrm flipV="1">
              <a:off x="2113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3004" name="Line 153"/>
            <p:cNvSpPr>
              <a:spLocks noChangeShapeType="1"/>
            </p:cNvSpPr>
            <p:nvPr/>
          </p:nvSpPr>
          <p:spPr bwMode="auto">
            <a:xfrm flipV="1">
              <a:off x="2143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3005" name="Line 154"/>
            <p:cNvSpPr>
              <a:spLocks noChangeShapeType="1"/>
            </p:cNvSpPr>
            <p:nvPr/>
          </p:nvSpPr>
          <p:spPr bwMode="auto">
            <a:xfrm flipV="1">
              <a:off x="2166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3006" name="Line 155"/>
            <p:cNvSpPr>
              <a:spLocks noChangeShapeType="1"/>
            </p:cNvSpPr>
            <p:nvPr/>
          </p:nvSpPr>
          <p:spPr bwMode="auto">
            <a:xfrm flipV="1">
              <a:off x="2196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3007" name="Line 156"/>
            <p:cNvSpPr>
              <a:spLocks noChangeShapeType="1"/>
            </p:cNvSpPr>
            <p:nvPr/>
          </p:nvSpPr>
          <p:spPr bwMode="auto">
            <a:xfrm flipV="1">
              <a:off x="2226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3008" name="Line 157"/>
            <p:cNvSpPr>
              <a:spLocks noChangeShapeType="1"/>
            </p:cNvSpPr>
            <p:nvPr/>
          </p:nvSpPr>
          <p:spPr bwMode="auto">
            <a:xfrm flipV="1">
              <a:off x="2256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3009" name="Line 158"/>
            <p:cNvSpPr>
              <a:spLocks noChangeShapeType="1"/>
            </p:cNvSpPr>
            <p:nvPr/>
          </p:nvSpPr>
          <p:spPr bwMode="auto">
            <a:xfrm flipV="1">
              <a:off x="2286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3010" name="Line 159"/>
            <p:cNvSpPr>
              <a:spLocks noChangeShapeType="1"/>
            </p:cNvSpPr>
            <p:nvPr/>
          </p:nvSpPr>
          <p:spPr bwMode="auto">
            <a:xfrm flipV="1">
              <a:off x="2316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3011" name="Line 160"/>
            <p:cNvSpPr>
              <a:spLocks noChangeShapeType="1"/>
            </p:cNvSpPr>
            <p:nvPr/>
          </p:nvSpPr>
          <p:spPr bwMode="auto">
            <a:xfrm flipV="1">
              <a:off x="2346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3012" name="Line 161"/>
            <p:cNvSpPr>
              <a:spLocks noChangeShapeType="1"/>
            </p:cNvSpPr>
            <p:nvPr/>
          </p:nvSpPr>
          <p:spPr bwMode="auto">
            <a:xfrm flipV="1">
              <a:off x="2376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3013" name="Line 162"/>
            <p:cNvSpPr>
              <a:spLocks noChangeShapeType="1"/>
            </p:cNvSpPr>
            <p:nvPr/>
          </p:nvSpPr>
          <p:spPr bwMode="auto">
            <a:xfrm flipV="1">
              <a:off x="2399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3014" name="Line 163"/>
            <p:cNvSpPr>
              <a:spLocks noChangeShapeType="1"/>
            </p:cNvSpPr>
            <p:nvPr/>
          </p:nvSpPr>
          <p:spPr bwMode="auto">
            <a:xfrm flipV="1">
              <a:off x="2429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3015" name="Line 164"/>
            <p:cNvSpPr>
              <a:spLocks noChangeShapeType="1"/>
            </p:cNvSpPr>
            <p:nvPr/>
          </p:nvSpPr>
          <p:spPr bwMode="auto">
            <a:xfrm flipV="1">
              <a:off x="2459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3016" name="Line 165"/>
            <p:cNvSpPr>
              <a:spLocks noChangeShapeType="1"/>
            </p:cNvSpPr>
            <p:nvPr/>
          </p:nvSpPr>
          <p:spPr bwMode="auto">
            <a:xfrm flipV="1">
              <a:off x="2489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3017" name="Line 166"/>
            <p:cNvSpPr>
              <a:spLocks noChangeShapeType="1"/>
            </p:cNvSpPr>
            <p:nvPr/>
          </p:nvSpPr>
          <p:spPr bwMode="auto">
            <a:xfrm flipV="1">
              <a:off x="2519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3018" name="Line 167"/>
            <p:cNvSpPr>
              <a:spLocks noChangeShapeType="1"/>
            </p:cNvSpPr>
            <p:nvPr/>
          </p:nvSpPr>
          <p:spPr bwMode="auto">
            <a:xfrm flipV="1">
              <a:off x="2549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3019" name="Line 168"/>
            <p:cNvSpPr>
              <a:spLocks noChangeShapeType="1"/>
            </p:cNvSpPr>
            <p:nvPr/>
          </p:nvSpPr>
          <p:spPr bwMode="auto">
            <a:xfrm flipV="1">
              <a:off x="2579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3020" name="Line 169"/>
            <p:cNvSpPr>
              <a:spLocks noChangeShapeType="1"/>
            </p:cNvSpPr>
            <p:nvPr/>
          </p:nvSpPr>
          <p:spPr bwMode="auto">
            <a:xfrm flipV="1">
              <a:off x="2603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3021" name="Line 170"/>
            <p:cNvSpPr>
              <a:spLocks noChangeShapeType="1"/>
            </p:cNvSpPr>
            <p:nvPr/>
          </p:nvSpPr>
          <p:spPr bwMode="auto">
            <a:xfrm flipV="1">
              <a:off x="2633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3022" name="Line 171"/>
            <p:cNvSpPr>
              <a:spLocks noChangeShapeType="1"/>
            </p:cNvSpPr>
            <p:nvPr/>
          </p:nvSpPr>
          <p:spPr bwMode="auto">
            <a:xfrm flipV="1">
              <a:off x="2662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3023" name="Line 172"/>
            <p:cNvSpPr>
              <a:spLocks noChangeShapeType="1"/>
            </p:cNvSpPr>
            <p:nvPr/>
          </p:nvSpPr>
          <p:spPr bwMode="auto">
            <a:xfrm flipV="1">
              <a:off x="2692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3024" name="Line 173"/>
            <p:cNvSpPr>
              <a:spLocks noChangeShapeType="1"/>
            </p:cNvSpPr>
            <p:nvPr/>
          </p:nvSpPr>
          <p:spPr bwMode="auto">
            <a:xfrm flipV="1">
              <a:off x="2722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3025" name="Line 174"/>
            <p:cNvSpPr>
              <a:spLocks noChangeShapeType="1"/>
            </p:cNvSpPr>
            <p:nvPr/>
          </p:nvSpPr>
          <p:spPr bwMode="auto">
            <a:xfrm flipV="1">
              <a:off x="2752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3026" name="Line 175"/>
            <p:cNvSpPr>
              <a:spLocks noChangeShapeType="1"/>
            </p:cNvSpPr>
            <p:nvPr/>
          </p:nvSpPr>
          <p:spPr bwMode="auto">
            <a:xfrm flipV="1">
              <a:off x="2782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3027" name="Line 176"/>
            <p:cNvSpPr>
              <a:spLocks noChangeShapeType="1"/>
            </p:cNvSpPr>
            <p:nvPr/>
          </p:nvSpPr>
          <p:spPr bwMode="auto">
            <a:xfrm flipV="1">
              <a:off x="2806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3028" name="Line 177"/>
            <p:cNvSpPr>
              <a:spLocks noChangeShapeType="1"/>
            </p:cNvSpPr>
            <p:nvPr/>
          </p:nvSpPr>
          <p:spPr bwMode="auto">
            <a:xfrm flipV="1">
              <a:off x="2836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3029" name="Line 178"/>
            <p:cNvSpPr>
              <a:spLocks noChangeShapeType="1"/>
            </p:cNvSpPr>
            <p:nvPr/>
          </p:nvSpPr>
          <p:spPr bwMode="auto">
            <a:xfrm flipV="1">
              <a:off x="2866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3030" name="Line 179"/>
            <p:cNvSpPr>
              <a:spLocks noChangeShapeType="1"/>
            </p:cNvSpPr>
            <p:nvPr/>
          </p:nvSpPr>
          <p:spPr bwMode="auto">
            <a:xfrm flipV="1">
              <a:off x="2896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3031" name="Line 180"/>
            <p:cNvSpPr>
              <a:spLocks noChangeShapeType="1"/>
            </p:cNvSpPr>
            <p:nvPr/>
          </p:nvSpPr>
          <p:spPr bwMode="auto">
            <a:xfrm flipV="1">
              <a:off x="2925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3032" name="Line 181"/>
            <p:cNvSpPr>
              <a:spLocks noChangeShapeType="1"/>
            </p:cNvSpPr>
            <p:nvPr/>
          </p:nvSpPr>
          <p:spPr bwMode="auto">
            <a:xfrm flipV="1">
              <a:off x="2955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3033" name="Line 182"/>
            <p:cNvSpPr>
              <a:spLocks noChangeShapeType="1"/>
            </p:cNvSpPr>
            <p:nvPr/>
          </p:nvSpPr>
          <p:spPr bwMode="auto">
            <a:xfrm flipV="1">
              <a:off x="2985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3034" name="Line 183"/>
            <p:cNvSpPr>
              <a:spLocks noChangeShapeType="1"/>
            </p:cNvSpPr>
            <p:nvPr/>
          </p:nvSpPr>
          <p:spPr bwMode="auto">
            <a:xfrm flipV="1">
              <a:off x="3009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3035" name="Line 184"/>
            <p:cNvSpPr>
              <a:spLocks noChangeShapeType="1"/>
            </p:cNvSpPr>
            <p:nvPr/>
          </p:nvSpPr>
          <p:spPr bwMode="auto">
            <a:xfrm flipV="1">
              <a:off x="3039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3036" name="Line 185"/>
            <p:cNvSpPr>
              <a:spLocks noChangeShapeType="1"/>
            </p:cNvSpPr>
            <p:nvPr/>
          </p:nvSpPr>
          <p:spPr bwMode="auto">
            <a:xfrm flipV="1">
              <a:off x="3069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3037" name="Line 186"/>
            <p:cNvSpPr>
              <a:spLocks noChangeShapeType="1"/>
            </p:cNvSpPr>
            <p:nvPr/>
          </p:nvSpPr>
          <p:spPr bwMode="auto">
            <a:xfrm flipV="1">
              <a:off x="3099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3038" name="Line 187"/>
            <p:cNvSpPr>
              <a:spLocks noChangeShapeType="1"/>
            </p:cNvSpPr>
            <p:nvPr/>
          </p:nvSpPr>
          <p:spPr bwMode="auto">
            <a:xfrm flipV="1">
              <a:off x="3129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3039" name="Line 188"/>
            <p:cNvSpPr>
              <a:spLocks noChangeShapeType="1"/>
            </p:cNvSpPr>
            <p:nvPr/>
          </p:nvSpPr>
          <p:spPr bwMode="auto">
            <a:xfrm flipV="1">
              <a:off x="3158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3040" name="Line 189"/>
            <p:cNvSpPr>
              <a:spLocks noChangeShapeType="1"/>
            </p:cNvSpPr>
            <p:nvPr/>
          </p:nvSpPr>
          <p:spPr bwMode="auto">
            <a:xfrm flipV="1">
              <a:off x="3188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3041" name="Line 190"/>
            <p:cNvSpPr>
              <a:spLocks noChangeShapeType="1"/>
            </p:cNvSpPr>
            <p:nvPr/>
          </p:nvSpPr>
          <p:spPr bwMode="auto">
            <a:xfrm flipV="1">
              <a:off x="3212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3042" name="Line 191"/>
            <p:cNvSpPr>
              <a:spLocks noChangeShapeType="1"/>
            </p:cNvSpPr>
            <p:nvPr/>
          </p:nvSpPr>
          <p:spPr bwMode="auto">
            <a:xfrm flipV="1">
              <a:off x="3242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3043" name="Line 192"/>
            <p:cNvSpPr>
              <a:spLocks noChangeShapeType="1"/>
            </p:cNvSpPr>
            <p:nvPr/>
          </p:nvSpPr>
          <p:spPr bwMode="auto">
            <a:xfrm flipV="1">
              <a:off x="3272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3044" name="Line 193"/>
            <p:cNvSpPr>
              <a:spLocks noChangeShapeType="1"/>
            </p:cNvSpPr>
            <p:nvPr/>
          </p:nvSpPr>
          <p:spPr bwMode="auto">
            <a:xfrm flipV="1">
              <a:off x="3302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3045" name="Line 194"/>
            <p:cNvSpPr>
              <a:spLocks noChangeShapeType="1"/>
            </p:cNvSpPr>
            <p:nvPr/>
          </p:nvSpPr>
          <p:spPr bwMode="auto">
            <a:xfrm flipV="1">
              <a:off x="3332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3046" name="Line 195"/>
            <p:cNvSpPr>
              <a:spLocks noChangeShapeType="1"/>
            </p:cNvSpPr>
            <p:nvPr/>
          </p:nvSpPr>
          <p:spPr bwMode="auto">
            <a:xfrm flipV="1">
              <a:off x="3362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3047" name="Line 196"/>
            <p:cNvSpPr>
              <a:spLocks noChangeShapeType="1"/>
            </p:cNvSpPr>
            <p:nvPr/>
          </p:nvSpPr>
          <p:spPr bwMode="auto">
            <a:xfrm flipV="1">
              <a:off x="3392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3048" name="Line 197"/>
            <p:cNvSpPr>
              <a:spLocks noChangeShapeType="1"/>
            </p:cNvSpPr>
            <p:nvPr/>
          </p:nvSpPr>
          <p:spPr bwMode="auto">
            <a:xfrm flipV="1">
              <a:off x="3415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3049" name="Line 198"/>
            <p:cNvSpPr>
              <a:spLocks noChangeShapeType="1"/>
            </p:cNvSpPr>
            <p:nvPr/>
          </p:nvSpPr>
          <p:spPr bwMode="auto">
            <a:xfrm flipV="1">
              <a:off x="3445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3050" name="Line 199"/>
            <p:cNvSpPr>
              <a:spLocks noChangeShapeType="1"/>
            </p:cNvSpPr>
            <p:nvPr/>
          </p:nvSpPr>
          <p:spPr bwMode="auto">
            <a:xfrm flipV="1">
              <a:off x="3475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3051" name="Line 200"/>
            <p:cNvSpPr>
              <a:spLocks noChangeShapeType="1"/>
            </p:cNvSpPr>
            <p:nvPr/>
          </p:nvSpPr>
          <p:spPr bwMode="auto">
            <a:xfrm flipV="1">
              <a:off x="3505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3052" name="Line 201"/>
            <p:cNvSpPr>
              <a:spLocks noChangeShapeType="1"/>
            </p:cNvSpPr>
            <p:nvPr/>
          </p:nvSpPr>
          <p:spPr bwMode="auto">
            <a:xfrm flipV="1">
              <a:off x="3535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3053" name="Line 202"/>
            <p:cNvSpPr>
              <a:spLocks noChangeShapeType="1"/>
            </p:cNvSpPr>
            <p:nvPr/>
          </p:nvSpPr>
          <p:spPr bwMode="auto">
            <a:xfrm flipV="1">
              <a:off x="3565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42341" name="Group 203"/>
          <p:cNvGrpSpPr>
            <a:grpSpLocks/>
          </p:cNvGrpSpPr>
          <p:nvPr/>
        </p:nvGrpSpPr>
        <p:grpSpPr bwMode="auto">
          <a:xfrm>
            <a:off x="2132013" y="1722438"/>
            <a:ext cx="5133975" cy="3036887"/>
            <a:chOff x="1455" y="1085"/>
            <a:chExt cx="3503" cy="1913"/>
          </a:xfrm>
        </p:grpSpPr>
        <p:sp>
          <p:nvSpPr>
            <p:cNvPr id="142654" name="Line 204"/>
            <p:cNvSpPr>
              <a:spLocks noChangeShapeType="1"/>
            </p:cNvSpPr>
            <p:nvPr/>
          </p:nvSpPr>
          <p:spPr bwMode="auto">
            <a:xfrm flipV="1">
              <a:off x="3595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55" name="Line 205"/>
            <p:cNvSpPr>
              <a:spLocks noChangeShapeType="1"/>
            </p:cNvSpPr>
            <p:nvPr/>
          </p:nvSpPr>
          <p:spPr bwMode="auto">
            <a:xfrm flipV="1">
              <a:off x="3619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56" name="Line 206"/>
            <p:cNvSpPr>
              <a:spLocks noChangeShapeType="1"/>
            </p:cNvSpPr>
            <p:nvPr/>
          </p:nvSpPr>
          <p:spPr bwMode="auto">
            <a:xfrm flipV="1">
              <a:off x="3649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57" name="Line 207"/>
            <p:cNvSpPr>
              <a:spLocks noChangeShapeType="1"/>
            </p:cNvSpPr>
            <p:nvPr/>
          </p:nvSpPr>
          <p:spPr bwMode="auto">
            <a:xfrm flipV="1">
              <a:off x="3678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58" name="Line 208"/>
            <p:cNvSpPr>
              <a:spLocks noChangeShapeType="1"/>
            </p:cNvSpPr>
            <p:nvPr/>
          </p:nvSpPr>
          <p:spPr bwMode="auto">
            <a:xfrm flipV="1">
              <a:off x="3708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59" name="Line 209"/>
            <p:cNvSpPr>
              <a:spLocks noChangeShapeType="1"/>
            </p:cNvSpPr>
            <p:nvPr/>
          </p:nvSpPr>
          <p:spPr bwMode="auto">
            <a:xfrm flipV="1">
              <a:off x="3738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60" name="Line 210"/>
            <p:cNvSpPr>
              <a:spLocks noChangeShapeType="1"/>
            </p:cNvSpPr>
            <p:nvPr/>
          </p:nvSpPr>
          <p:spPr bwMode="auto">
            <a:xfrm flipV="1">
              <a:off x="3768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61" name="Line 211"/>
            <p:cNvSpPr>
              <a:spLocks noChangeShapeType="1"/>
            </p:cNvSpPr>
            <p:nvPr/>
          </p:nvSpPr>
          <p:spPr bwMode="auto">
            <a:xfrm flipV="1">
              <a:off x="3798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62" name="Line 212"/>
            <p:cNvSpPr>
              <a:spLocks noChangeShapeType="1"/>
            </p:cNvSpPr>
            <p:nvPr/>
          </p:nvSpPr>
          <p:spPr bwMode="auto">
            <a:xfrm flipV="1">
              <a:off x="3822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63" name="Line 213"/>
            <p:cNvSpPr>
              <a:spLocks noChangeShapeType="1"/>
            </p:cNvSpPr>
            <p:nvPr/>
          </p:nvSpPr>
          <p:spPr bwMode="auto">
            <a:xfrm flipV="1">
              <a:off x="3852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64" name="Line 214"/>
            <p:cNvSpPr>
              <a:spLocks noChangeShapeType="1"/>
            </p:cNvSpPr>
            <p:nvPr/>
          </p:nvSpPr>
          <p:spPr bwMode="auto">
            <a:xfrm flipV="1">
              <a:off x="3882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65" name="Line 215"/>
            <p:cNvSpPr>
              <a:spLocks noChangeShapeType="1"/>
            </p:cNvSpPr>
            <p:nvPr/>
          </p:nvSpPr>
          <p:spPr bwMode="auto">
            <a:xfrm flipV="1">
              <a:off x="3912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66" name="Line 216"/>
            <p:cNvSpPr>
              <a:spLocks noChangeShapeType="1"/>
            </p:cNvSpPr>
            <p:nvPr/>
          </p:nvSpPr>
          <p:spPr bwMode="auto">
            <a:xfrm flipV="1">
              <a:off x="3941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67" name="Line 217"/>
            <p:cNvSpPr>
              <a:spLocks noChangeShapeType="1"/>
            </p:cNvSpPr>
            <p:nvPr/>
          </p:nvSpPr>
          <p:spPr bwMode="auto">
            <a:xfrm flipV="1">
              <a:off x="3971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68" name="Line 218"/>
            <p:cNvSpPr>
              <a:spLocks noChangeShapeType="1"/>
            </p:cNvSpPr>
            <p:nvPr/>
          </p:nvSpPr>
          <p:spPr bwMode="auto">
            <a:xfrm flipV="1">
              <a:off x="4001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69" name="Line 219"/>
            <p:cNvSpPr>
              <a:spLocks noChangeShapeType="1"/>
            </p:cNvSpPr>
            <p:nvPr/>
          </p:nvSpPr>
          <p:spPr bwMode="auto">
            <a:xfrm flipV="1">
              <a:off x="4025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70" name="Line 220"/>
            <p:cNvSpPr>
              <a:spLocks noChangeShapeType="1"/>
            </p:cNvSpPr>
            <p:nvPr/>
          </p:nvSpPr>
          <p:spPr bwMode="auto">
            <a:xfrm flipV="1">
              <a:off x="4055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71" name="Line 221"/>
            <p:cNvSpPr>
              <a:spLocks noChangeShapeType="1"/>
            </p:cNvSpPr>
            <p:nvPr/>
          </p:nvSpPr>
          <p:spPr bwMode="auto">
            <a:xfrm flipV="1">
              <a:off x="4085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72" name="Line 222"/>
            <p:cNvSpPr>
              <a:spLocks noChangeShapeType="1"/>
            </p:cNvSpPr>
            <p:nvPr/>
          </p:nvSpPr>
          <p:spPr bwMode="auto">
            <a:xfrm flipV="1">
              <a:off x="4115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73" name="Line 223"/>
            <p:cNvSpPr>
              <a:spLocks noChangeShapeType="1"/>
            </p:cNvSpPr>
            <p:nvPr/>
          </p:nvSpPr>
          <p:spPr bwMode="auto">
            <a:xfrm flipV="1">
              <a:off x="4145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74" name="Line 224"/>
            <p:cNvSpPr>
              <a:spLocks noChangeShapeType="1"/>
            </p:cNvSpPr>
            <p:nvPr/>
          </p:nvSpPr>
          <p:spPr bwMode="auto">
            <a:xfrm flipV="1">
              <a:off x="4174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75" name="Line 225"/>
            <p:cNvSpPr>
              <a:spLocks noChangeShapeType="1"/>
            </p:cNvSpPr>
            <p:nvPr/>
          </p:nvSpPr>
          <p:spPr bwMode="auto">
            <a:xfrm flipV="1">
              <a:off x="4204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76" name="Line 226"/>
            <p:cNvSpPr>
              <a:spLocks noChangeShapeType="1"/>
            </p:cNvSpPr>
            <p:nvPr/>
          </p:nvSpPr>
          <p:spPr bwMode="auto">
            <a:xfrm flipV="1">
              <a:off x="4234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77" name="Line 227"/>
            <p:cNvSpPr>
              <a:spLocks noChangeShapeType="1"/>
            </p:cNvSpPr>
            <p:nvPr/>
          </p:nvSpPr>
          <p:spPr bwMode="auto">
            <a:xfrm flipV="1">
              <a:off x="4258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78" name="Line 228"/>
            <p:cNvSpPr>
              <a:spLocks noChangeShapeType="1"/>
            </p:cNvSpPr>
            <p:nvPr/>
          </p:nvSpPr>
          <p:spPr bwMode="auto">
            <a:xfrm flipV="1">
              <a:off x="4288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79" name="Line 229"/>
            <p:cNvSpPr>
              <a:spLocks noChangeShapeType="1"/>
            </p:cNvSpPr>
            <p:nvPr/>
          </p:nvSpPr>
          <p:spPr bwMode="auto">
            <a:xfrm flipV="1">
              <a:off x="4318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80" name="Line 230"/>
            <p:cNvSpPr>
              <a:spLocks noChangeShapeType="1"/>
            </p:cNvSpPr>
            <p:nvPr/>
          </p:nvSpPr>
          <p:spPr bwMode="auto">
            <a:xfrm flipV="1">
              <a:off x="4348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81" name="Line 231"/>
            <p:cNvSpPr>
              <a:spLocks noChangeShapeType="1"/>
            </p:cNvSpPr>
            <p:nvPr/>
          </p:nvSpPr>
          <p:spPr bwMode="auto">
            <a:xfrm flipV="1">
              <a:off x="4378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82" name="Line 232"/>
            <p:cNvSpPr>
              <a:spLocks noChangeShapeType="1"/>
            </p:cNvSpPr>
            <p:nvPr/>
          </p:nvSpPr>
          <p:spPr bwMode="auto">
            <a:xfrm flipV="1">
              <a:off x="4408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83" name="Line 233"/>
            <p:cNvSpPr>
              <a:spLocks noChangeShapeType="1"/>
            </p:cNvSpPr>
            <p:nvPr/>
          </p:nvSpPr>
          <p:spPr bwMode="auto">
            <a:xfrm flipV="1">
              <a:off x="4437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84" name="Line 234"/>
            <p:cNvSpPr>
              <a:spLocks noChangeShapeType="1"/>
            </p:cNvSpPr>
            <p:nvPr/>
          </p:nvSpPr>
          <p:spPr bwMode="auto">
            <a:xfrm flipV="1">
              <a:off x="4461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85" name="Line 235"/>
            <p:cNvSpPr>
              <a:spLocks noChangeShapeType="1"/>
            </p:cNvSpPr>
            <p:nvPr/>
          </p:nvSpPr>
          <p:spPr bwMode="auto">
            <a:xfrm flipV="1">
              <a:off x="4491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86" name="Line 236"/>
            <p:cNvSpPr>
              <a:spLocks noChangeShapeType="1"/>
            </p:cNvSpPr>
            <p:nvPr/>
          </p:nvSpPr>
          <p:spPr bwMode="auto">
            <a:xfrm flipV="1">
              <a:off x="4521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87" name="Line 237"/>
            <p:cNvSpPr>
              <a:spLocks noChangeShapeType="1"/>
            </p:cNvSpPr>
            <p:nvPr/>
          </p:nvSpPr>
          <p:spPr bwMode="auto">
            <a:xfrm flipV="1">
              <a:off x="4551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88" name="Line 238"/>
            <p:cNvSpPr>
              <a:spLocks noChangeShapeType="1"/>
            </p:cNvSpPr>
            <p:nvPr/>
          </p:nvSpPr>
          <p:spPr bwMode="auto">
            <a:xfrm flipV="1">
              <a:off x="4581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89" name="Line 239"/>
            <p:cNvSpPr>
              <a:spLocks noChangeShapeType="1"/>
            </p:cNvSpPr>
            <p:nvPr/>
          </p:nvSpPr>
          <p:spPr bwMode="auto">
            <a:xfrm flipV="1">
              <a:off x="4611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90" name="Line 240"/>
            <p:cNvSpPr>
              <a:spLocks noChangeShapeType="1"/>
            </p:cNvSpPr>
            <p:nvPr/>
          </p:nvSpPr>
          <p:spPr bwMode="auto">
            <a:xfrm flipV="1">
              <a:off x="4641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91" name="Line 241"/>
            <p:cNvSpPr>
              <a:spLocks noChangeShapeType="1"/>
            </p:cNvSpPr>
            <p:nvPr/>
          </p:nvSpPr>
          <p:spPr bwMode="auto">
            <a:xfrm flipV="1">
              <a:off x="4665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92" name="Line 242"/>
            <p:cNvSpPr>
              <a:spLocks noChangeShapeType="1"/>
            </p:cNvSpPr>
            <p:nvPr/>
          </p:nvSpPr>
          <p:spPr bwMode="auto">
            <a:xfrm flipV="1">
              <a:off x="4694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93" name="Line 243"/>
            <p:cNvSpPr>
              <a:spLocks noChangeShapeType="1"/>
            </p:cNvSpPr>
            <p:nvPr/>
          </p:nvSpPr>
          <p:spPr bwMode="auto">
            <a:xfrm flipV="1">
              <a:off x="4724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94" name="Line 244"/>
            <p:cNvSpPr>
              <a:spLocks noChangeShapeType="1"/>
            </p:cNvSpPr>
            <p:nvPr/>
          </p:nvSpPr>
          <p:spPr bwMode="auto">
            <a:xfrm flipV="1">
              <a:off x="4754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95" name="Line 245"/>
            <p:cNvSpPr>
              <a:spLocks noChangeShapeType="1"/>
            </p:cNvSpPr>
            <p:nvPr/>
          </p:nvSpPr>
          <p:spPr bwMode="auto">
            <a:xfrm flipV="1">
              <a:off x="4784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96" name="Line 246"/>
            <p:cNvSpPr>
              <a:spLocks noChangeShapeType="1"/>
            </p:cNvSpPr>
            <p:nvPr/>
          </p:nvSpPr>
          <p:spPr bwMode="auto">
            <a:xfrm flipV="1">
              <a:off x="4814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97" name="Line 247"/>
            <p:cNvSpPr>
              <a:spLocks noChangeShapeType="1"/>
            </p:cNvSpPr>
            <p:nvPr/>
          </p:nvSpPr>
          <p:spPr bwMode="auto">
            <a:xfrm flipV="1">
              <a:off x="4844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98" name="Line 248"/>
            <p:cNvSpPr>
              <a:spLocks noChangeShapeType="1"/>
            </p:cNvSpPr>
            <p:nvPr/>
          </p:nvSpPr>
          <p:spPr bwMode="auto">
            <a:xfrm flipV="1">
              <a:off x="4868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99" name="Line 249"/>
            <p:cNvSpPr>
              <a:spLocks noChangeShapeType="1"/>
            </p:cNvSpPr>
            <p:nvPr/>
          </p:nvSpPr>
          <p:spPr bwMode="auto">
            <a:xfrm flipV="1">
              <a:off x="4898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00" name="Line 250"/>
            <p:cNvSpPr>
              <a:spLocks noChangeShapeType="1"/>
            </p:cNvSpPr>
            <p:nvPr/>
          </p:nvSpPr>
          <p:spPr bwMode="auto">
            <a:xfrm flipV="1">
              <a:off x="4928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01" name="Line 251"/>
            <p:cNvSpPr>
              <a:spLocks noChangeShapeType="1"/>
            </p:cNvSpPr>
            <p:nvPr/>
          </p:nvSpPr>
          <p:spPr bwMode="auto">
            <a:xfrm flipV="1">
              <a:off x="4957" y="2954"/>
              <a:ext cx="1" cy="4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02" name="Line 252"/>
            <p:cNvSpPr>
              <a:spLocks noChangeShapeType="1"/>
            </p:cNvSpPr>
            <p:nvPr/>
          </p:nvSpPr>
          <p:spPr bwMode="auto">
            <a:xfrm>
              <a:off x="1455" y="2949"/>
              <a:ext cx="30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03" name="Line 253"/>
            <p:cNvSpPr>
              <a:spLocks noChangeShapeType="1"/>
            </p:cNvSpPr>
            <p:nvPr/>
          </p:nvSpPr>
          <p:spPr bwMode="auto">
            <a:xfrm>
              <a:off x="1485" y="2949"/>
              <a:ext cx="30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04" name="Line 254"/>
            <p:cNvSpPr>
              <a:spLocks noChangeShapeType="1"/>
            </p:cNvSpPr>
            <p:nvPr/>
          </p:nvSpPr>
          <p:spPr bwMode="auto">
            <a:xfrm>
              <a:off x="1515" y="2949"/>
              <a:ext cx="30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05" name="Line 255"/>
            <p:cNvSpPr>
              <a:spLocks noChangeShapeType="1"/>
            </p:cNvSpPr>
            <p:nvPr/>
          </p:nvSpPr>
          <p:spPr bwMode="auto">
            <a:xfrm>
              <a:off x="1545" y="2949"/>
              <a:ext cx="30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06" name="Line 256"/>
            <p:cNvSpPr>
              <a:spLocks noChangeShapeType="1"/>
            </p:cNvSpPr>
            <p:nvPr/>
          </p:nvSpPr>
          <p:spPr bwMode="auto">
            <a:xfrm>
              <a:off x="1575" y="2949"/>
              <a:ext cx="30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07" name="Line 257"/>
            <p:cNvSpPr>
              <a:spLocks noChangeShapeType="1"/>
            </p:cNvSpPr>
            <p:nvPr/>
          </p:nvSpPr>
          <p:spPr bwMode="auto">
            <a:xfrm>
              <a:off x="1605" y="2949"/>
              <a:ext cx="30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08" name="Line 258"/>
            <p:cNvSpPr>
              <a:spLocks noChangeShapeType="1"/>
            </p:cNvSpPr>
            <p:nvPr/>
          </p:nvSpPr>
          <p:spPr bwMode="auto">
            <a:xfrm flipV="1">
              <a:off x="1635" y="2943"/>
              <a:ext cx="23" cy="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09" name="Line 259"/>
            <p:cNvSpPr>
              <a:spLocks noChangeShapeType="1"/>
            </p:cNvSpPr>
            <p:nvPr/>
          </p:nvSpPr>
          <p:spPr bwMode="auto">
            <a:xfrm>
              <a:off x="1658" y="2943"/>
              <a:ext cx="30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10" name="Line 260"/>
            <p:cNvSpPr>
              <a:spLocks noChangeShapeType="1"/>
            </p:cNvSpPr>
            <p:nvPr/>
          </p:nvSpPr>
          <p:spPr bwMode="auto">
            <a:xfrm>
              <a:off x="1688" y="2943"/>
              <a:ext cx="30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11" name="Line 261"/>
            <p:cNvSpPr>
              <a:spLocks noChangeShapeType="1"/>
            </p:cNvSpPr>
            <p:nvPr/>
          </p:nvSpPr>
          <p:spPr bwMode="auto">
            <a:xfrm>
              <a:off x="1718" y="2943"/>
              <a:ext cx="30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12" name="Line 262"/>
            <p:cNvSpPr>
              <a:spLocks noChangeShapeType="1"/>
            </p:cNvSpPr>
            <p:nvPr/>
          </p:nvSpPr>
          <p:spPr bwMode="auto">
            <a:xfrm>
              <a:off x="1748" y="2943"/>
              <a:ext cx="30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13" name="Line 263"/>
            <p:cNvSpPr>
              <a:spLocks noChangeShapeType="1"/>
            </p:cNvSpPr>
            <p:nvPr/>
          </p:nvSpPr>
          <p:spPr bwMode="auto">
            <a:xfrm>
              <a:off x="1778" y="2943"/>
              <a:ext cx="30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14" name="Line 264"/>
            <p:cNvSpPr>
              <a:spLocks noChangeShapeType="1"/>
            </p:cNvSpPr>
            <p:nvPr/>
          </p:nvSpPr>
          <p:spPr bwMode="auto">
            <a:xfrm flipV="1">
              <a:off x="1808" y="2938"/>
              <a:ext cx="30" cy="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15" name="Line 265"/>
            <p:cNvSpPr>
              <a:spLocks noChangeShapeType="1"/>
            </p:cNvSpPr>
            <p:nvPr/>
          </p:nvSpPr>
          <p:spPr bwMode="auto">
            <a:xfrm>
              <a:off x="1838" y="2938"/>
              <a:ext cx="24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16" name="Line 266"/>
            <p:cNvSpPr>
              <a:spLocks noChangeShapeType="1"/>
            </p:cNvSpPr>
            <p:nvPr/>
          </p:nvSpPr>
          <p:spPr bwMode="auto">
            <a:xfrm>
              <a:off x="1862" y="2938"/>
              <a:ext cx="29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17" name="Line 267"/>
            <p:cNvSpPr>
              <a:spLocks noChangeShapeType="1"/>
            </p:cNvSpPr>
            <p:nvPr/>
          </p:nvSpPr>
          <p:spPr bwMode="auto">
            <a:xfrm>
              <a:off x="1891" y="2938"/>
              <a:ext cx="30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18" name="Line 268"/>
            <p:cNvSpPr>
              <a:spLocks noChangeShapeType="1"/>
            </p:cNvSpPr>
            <p:nvPr/>
          </p:nvSpPr>
          <p:spPr bwMode="auto">
            <a:xfrm flipV="1">
              <a:off x="1921" y="2932"/>
              <a:ext cx="30" cy="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19" name="Line 269"/>
            <p:cNvSpPr>
              <a:spLocks noChangeShapeType="1"/>
            </p:cNvSpPr>
            <p:nvPr/>
          </p:nvSpPr>
          <p:spPr bwMode="auto">
            <a:xfrm>
              <a:off x="1951" y="2932"/>
              <a:ext cx="30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20" name="Line 270"/>
            <p:cNvSpPr>
              <a:spLocks noChangeShapeType="1"/>
            </p:cNvSpPr>
            <p:nvPr/>
          </p:nvSpPr>
          <p:spPr bwMode="auto">
            <a:xfrm>
              <a:off x="1981" y="2932"/>
              <a:ext cx="30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21" name="Line 271"/>
            <p:cNvSpPr>
              <a:spLocks noChangeShapeType="1"/>
            </p:cNvSpPr>
            <p:nvPr/>
          </p:nvSpPr>
          <p:spPr bwMode="auto">
            <a:xfrm flipV="1">
              <a:off x="2011" y="2921"/>
              <a:ext cx="30" cy="1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22" name="Line 272"/>
            <p:cNvSpPr>
              <a:spLocks noChangeShapeType="1"/>
            </p:cNvSpPr>
            <p:nvPr/>
          </p:nvSpPr>
          <p:spPr bwMode="auto">
            <a:xfrm>
              <a:off x="2041" y="2921"/>
              <a:ext cx="24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23" name="Line 273"/>
            <p:cNvSpPr>
              <a:spLocks noChangeShapeType="1"/>
            </p:cNvSpPr>
            <p:nvPr/>
          </p:nvSpPr>
          <p:spPr bwMode="auto">
            <a:xfrm flipV="1">
              <a:off x="2065" y="2916"/>
              <a:ext cx="30" cy="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24" name="Line 274"/>
            <p:cNvSpPr>
              <a:spLocks noChangeShapeType="1"/>
            </p:cNvSpPr>
            <p:nvPr/>
          </p:nvSpPr>
          <p:spPr bwMode="auto">
            <a:xfrm flipV="1">
              <a:off x="2095" y="2910"/>
              <a:ext cx="30" cy="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25" name="Line 275"/>
            <p:cNvSpPr>
              <a:spLocks noChangeShapeType="1"/>
            </p:cNvSpPr>
            <p:nvPr/>
          </p:nvSpPr>
          <p:spPr bwMode="auto">
            <a:xfrm>
              <a:off x="2125" y="2910"/>
              <a:ext cx="29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26" name="Line 276"/>
            <p:cNvSpPr>
              <a:spLocks noChangeShapeType="1"/>
            </p:cNvSpPr>
            <p:nvPr/>
          </p:nvSpPr>
          <p:spPr bwMode="auto">
            <a:xfrm flipV="1">
              <a:off x="2154" y="2904"/>
              <a:ext cx="30" cy="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27" name="Line 277"/>
            <p:cNvSpPr>
              <a:spLocks noChangeShapeType="1"/>
            </p:cNvSpPr>
            <p:nvPr/>
          </p:nvSpPr>
          <p:spPr bwMode="auto">
            <a:xfrm>
              <a:off x="2184" y="2904"/>
              <a:ext cx="30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28" name="Line 278"/>
            <p:cNvSpPr>
              <a:spLocks noChangeShapeType="1"/>
            </p:cNvSpPr>
            <p:nvPr/>
          </p:nvSpPr>
          <p:spPr bwMode="auto">
            <a:xfrm flipV="1">
              <a:off x="2214" y="2899"/>
              <a:ext cx="30" cy="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29" name="Line 279"/>
            <p:cNvSpPr>
              <a:spLocks noChangeShapeType="1"/>
            </p:cNvSpPr>
            <p:nvPr/>
          </p:nvSpPr>
          <p:spPr bwMode="auto">
            <a:xfrm>
              <a:off x="2244" y="2899"/>
              <a:ext cx="24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30" name="Line 280"/>
            <p:cNvSpPr>
              <a:spLocks noChangeShapeType="1"/>
            </p:cNvSpPr>
            <p:nvPr/>
          </p:nvSpPr>
          <p:spPr bwMode="auto">
            <a:xfrm flipV="1">
              <a:off x="2268" y="2888"/>
              <a:ext cx="30" cy="1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31" name="Line 281"/>
            <p:cNvSpPr>
              <a:spLocks noChangeShapeType="1"/>
            </p:cNvSpPr>
            <p:nvPr/>
          </p:nvSpPr>
          <p:spPr bwMode="auto">
            <a:xfrm>
              <a:off x="2298" y="2888"/>
              <a:ext cx="30" cy="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32" name="Line 282"/>
            <p:cNvSpPr>
              <a:spLocks noChangeShapeType="1"/>
            </p:cNvSpPr>
            <p:nvPr/>
          </p:nvSpPr>
          <p:spPr bwMode="auto">
            <a:xfrm>
              <a:off x="2328" y="2893"/>
              <a:ext cx="30" cy="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33" name="Line 283"/>
            <p:cNvSpPr>
              <a:spLocks noChangeShapeType="1"/>
            </p:cNvSpPr>
            <p:nvPr/>
          </p:nvSpPr>
          <p:spPr bwMode="auto">
            <a:xfrm>
              <a:off x="2358" y="2899"/>
              <a:ext cx="30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34" name="Line 284"/>
            <p:cNvSpPr>
              <a:spLocks noChangeShapeType="1"/>
            </p:cNvSpPr>
            <p:nvPr/>
          </p:nvSpPr>
          <p:spPr bwMode="auto">
            <a:xfrm flipV="1">
              <a:off x="2388" y="2893"/>
              <a:ext cx="29" cy="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35" name="Line 285"/>
            <p:cNvSpPr>
              <a:spLocks noChangeShapeType="1"/>
            </p:cNvSpPr>
            <p:nvPr/>
          </p:nvSpPr>
          <p:spPr bwMode="auto">
            <a:xfrm>
              <a:off x="2417" y="2893"/>
              <a:ext cx="30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36" name="Line 286"/>
            <p:cNvSpPr>
              <a:spLocks noChangeShapeType="1"/>
            </p:cNvSpPr>
            <p:nvPr/>
          </p:nvSpPr>
          <p:spPr bwMode="auto">
            <a:xfrm flipV="1">
              <a:off x="2447" y="2888"/>
              <a:ext cx="30" cy="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37" name="Line 287"/>
            <p:cNvSpPr>
              <a:spLocks noChangeShapeType="1"/>
            </p:cNvSpPr>
            <p:nvPr/>
          </p:nvSpPr>
          <p:spPr bwMode="auto">
            <a:xfrm flipV="1">
              <a:off x="2477" y="2882"/>
              <a:ext cx="24" cy="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38" name="Line 288"/>
            <p:cNvSpPr>
              <a:spLocks noChangeShapeType="1"/>
            </p:cNvSpPr>
            <p:nvPr/>
          </p:nvSpPr>
          <p:spPr bwMode="auto">
            <a:xfrm flipV="1">
              <a:off x="2501" y="2866"/>
              <a:ext cx="30" cy="1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39" name="Line 289"/>
            <p:cNvSpPr>
              <a:spLocks noChangeShapeType="1"/>
            </p:cNvSpPr>
            <p:nvPr/>
          </p:nvSpPr>
          <p:spPr bwMode="auto">
            <a:xfrm>
              <a:off x="2531" y="2866"/>
              <a:ext cx="30" cy="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40" name="Line 290"/>
            <p:cNvSpPr>
              <a:spLocks noChangeShapeType="1"/>
            </p:cNvSpPr>
            <p:nvPr/>
          </p:nvSpPr>
          <p:spPr bwMode="auto">
            <a:xfrm flipV="1">
              <a:off x="2561" y="2866"/>
              <a:ext cx="30" cy="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41" name="Line 291"/>
            <p:cNvSpPr>
              <a:spLocks noChangeShapeType="1"/>
            </p:cNvSpPr>
            <p:nvPr/>
          </p:nvSpPr>
          <p:spPr bwMode="auto">
            <a:xfrm>
              <a:off x="2591" y="2866"/>
              <a:ext cx="30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42" name="Line 292"/>
            <p:cNvSpPr>
              <a:spLocks noChangeShapeType="1"/>
            </p:cNvSpPr>
            <p:nvPr/>
          </p:nvSpPr>
          <p:spPr bwMode="auto">
            <a:xfrm flipV="1">
              <a:off x="2621" y="2860"/>
              <a:ext cx="29" cy="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43" name="Line 293"/>
            <p:cNvSpPr>
              <a:spLocks noChangeShapeType="1"/>
            </p:cNvSpPr>
            <p:nvPr/>
          </p:nvSpPr>
          <p:spPr bwMode="auto">
            <a:xfrm>
              <a:off x="2650" y="2860"/>
              <a:ext cx="30" cy="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44" name="Line 294"/>
            <p:cNvSpPr>
              <a:spLocks noChangeShapeType="1"/>
            </p:cNvSpPr>
            <p:nvPr/>
          </p:nvSpPr>
          <p:spPr bwMode="auto">
            <a:xfrm flipV="1">
              <a:off x="2680" y="2860"/>
              <a:ext cx="24" cy="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45" name="Line 295"/>
            <p:cNvSpPr>
              <a:spLocks noChangeShapeType="1"/>
            </p:cNvSpPr>
            <p:nvPr/>
          </p:nvSpPr>
          <p:spPr bwMode="auto">
            <a:xfrm flipV="1">
              <a:off x="2704" y="2844"/>
              <a:ext cx="30" cy="1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46" name="Line 296"/>
            <p:cNvSpPr>
              <a:spLocks noChangeShapeType="1"/>
            </p:cNvSpPr>
            <p:nvPr/>
          </p:nvSpPr>
          <p:spPr bwMode="auto">
            <a:xfrm flipV="1">
              <a:off x="2734" y="2833"/>
              <a:ext cx="30" cy="1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47" name="Line 297"/>
            <p:cNvSpPr>
              <a:spLocks noChangeShapeType="1"/>
            </p:cNvSpPr>
            <p:nvPr/>
          </p:nvSpPr>
          <p:spPr bwMode="auto">
            <a:xfrm flipV="1">
              <a:off x="2764" y="2827"/>
              <a:ext cx="30" cy="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48" name="Line 298"/>
            <p:cNvSpPr>
              <a:spLocks noChangeShapeType="1"/>
            </p:cNvSpPr>
            <p:nvPr/>
          </p:nvSpPr>
          <p:spPr bwMode="auto">
            <a:xfrm flipV="1">
              <a:off x="2794" y="2811"/>
              <a:ext cx="30" cy="1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49" name="Line 299"/>
            <p:cNvSpPr>
              <a:spLocks noChangeShapeType="1"/>
            </p:cNvSpPr>
            <p:nvPr/>
          </p:nvSpPr>
          <p:spPr bwMode="auto">
            <a:xfrm flipV="1">
              <a:off x="2824" y="2794"/>
              <a:ext cx="30" cy="1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50" name="Line 300"/>
            <p:cNvSpPr>
              <a:spLocks noChangeShapeType="1"/>
            </p:cNvSpPr>
            <p:nvPr/>
          </p:nvSpPr>
          <p:spPr bwMode="auto">
            <a:xfrm>
              <a:off x="2854" y="2794"/>
              <a:ext cx="30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51" name="Line 301"/>
            <p:cNvSpPr>
              <a:spLocks noChangeShapeType="1"/>
            </p:cNvSpPr>
            <p:nvPr/>
          </p:nvSpPr>
          <p:spPr bwMode="auto">
            <a:xfrm flipV="1">
              <a:off x="2884" y="2778"/>
              <a:ext cx="23" cy="1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52" name="Line 302"/>
            <p:cNvSpPr>
              <a:spLocks noChangeShapeType="1"/>
            </p:cNvSpPr>
            <p:nvPr/>
          </p:nvSpPr>
          <p:spPr bwMode="auto">
            <a:xfrm flipV="1">
              <a:off x="2907" y="2756"/>
              <a:ext cx="30" cy="2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53" name="Line 303"/>
            <p:cNvSpPr>
              <a:spLocks noChangeShapeType="1"/>
            </p:cNvSpPr>
            <p:nvPr/>
          </p:nvSpPr>
          <p:spPr bwMode="auto">
            <a:xfrm flipV="1">
              <a:off x="2937" y="2745"/>
              <a:ext cx="30" cy="1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54" name="Line 304"/>
            <p:cNvSpPr>
              <a:spLocks noChangeShapeType="1"/>
            </p:cNvSpPr>
            <p:nvPr/>
          </p:nvSpPr>
          <p:spPr bwMode="auto">
            <a:xfrm flipV="1">
              <a:off x="2967" y="2728"/>
              <a:ext cx="30" cy="1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55" name="Line 305"/>
            <p:cNvSpPr>
              <a:spLocks noChangeShapeType="1"/>
            </p:cNvSpPr>
            <p:nvPr/>
          </p:nvSpPr>
          <p:spPr bwMode="auto">
            <a:xfrm flipV="1">
              <a:off x="2997" y="2723"/>
              <a:ext cx="30" cy="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56" name="Line 306"/>
            <p:cNvSpPr>
              <a:spLocks noChangeShapeType="1"/>
            </p:cNvSpPr>
            <p:nvPr/>
          </p:nvSpPr>
          <p:spPr bwMode="auto">
            <a:xfrm flipV="1">
              <a:off x="3027" y="2690"/>
              <a:ext cx="30" cy="3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57" name="Line 307"/>
            <p:cNvSpPr>
              <a:spLocks noChangeShapeType="1"/>
            </p:cNvSpPr>
            <p:nvPr/>
          </p:nvSpPr>
          <p:spPr bwMode="auto">
            <a:xfrm flipV="1">
              <a:off x="3057" y="2667"/>
              <a:ext cx="30" cy="2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58" name="Line 308"/>
            <p:cNvSpPr>
              <a:spLocks noChangeShapeType="1"/>
            </p:cNvSpPr>
            <p:nvPr/>
          </p:nvSpPr>
          <p:spPr bwMode="auto">
            <a:xfrm flipV="1">
              <a:off x="3087" y="2656"/>
              <a:ext cx="24" cy="1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59" name="Line 309"/>
            <p:cNvSpPr>
              <a:spLocks noChangeShapeType="1"/>
            </p:cNvSpPr>
            <p:nvPr/>
          </p:nvSpPr>
          <p:spPr bwMode="auto">
            <a:xfrm flipV="1">
              <a:off x="3111" y="2645"/>
              <a:ext cx="30" cy="1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60" name="Line 310"/>
            <p:cNvSpPr>
              <a:spLocks noChangeShapeType="1"/>
            </p:cNvSpPr>
            <p:nvPr/>
          </p:nvSpPr>
          <p:spPr bwMode="auto">
            <a:xfrm flipV="1">
              <a:off x="3141" y="2623"/>
              <a:ext cx="29" cy="2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61" name="Line 311"/>
            <p:cNvSpPr>
              <a:spLocks noChangeShapeType="1"/>
            </p:cNvSpPr>
            <p:nvPr/>
          </p:nvSpPr>
          <p:spPr bwMode="auto">
            <a:xfrm flipV="1">
              <a:off x="3170" y="2596"/>
              <a:ext cx="30" cy="2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62" name="Line 312"/>
            <p:cNvSpPr>
              <a:spLocks noChangeShapeType="1"/>
            </p:cNvSpPr>
            <p:nvPr/>
          </p:nvSpPr>
          <p:spPr bwMode="auto">
            <a:xfrm flipV="1">
              <a:off x="3200" y="2574"/>
              <a:ext cx="30" cy="2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63" name="Line 313"/>
            <p:cNvSpPr>
              <a:spLocks noChangeShapeType="1"/>
            </p:cNvSpPr>
            <p:nvPr/>
          </p:nvSpPr>
          <p:spPr bwMode="auto">
            <a:xfrm flipV="1">
              <a:off x="3230" y="2541"/>
              <a:ext cx="30" cy="3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64" name="Line 314"/>
            <p:cNvSpPr>
              <a:spLocks noChangeShapeType="1"/>
            </p:cNvSpPr>
            <p:nvPr/>
          </p:nvSpPr>
          <p:spPr bwMode="auto">
            <a:xfrm flipV="1">
              <a:off x="3260" y="2513"/>
              <a:ext cx="30" cy="2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65" name="Line 315"/>
            <p:cNvSpPr>
              <a:spLocks noChangeShapeType="1"/>
            </p:cNvSpPr>
            <p:nvPr/>
          </p:nvSpPr>
          <p:spPr bwMode="auto">
            <a:xfrm flipV="1">
              <a:off x="3290" y="2475"/>
              <a:ext cx="24" cy="3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66" name="Line 316"/>
            <p:cNvSpPr>
              <a:spLocks noChangeShapeType="1"/>
            </p:cNvSpPr>
            <p:nvPr/>
          </p:nvSpPr>
          <p:spPr bwMode="auto">
            <a:xfrm flipV="1">
              <a:off x="3314" y="2436"/>
              <a:ext cx="30" cy="3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67" name="Line 317"/>
            <p:cNvSpPr>
              <a:spLocks noChangeShapeType="1"/>
            </p:cNvSpPr>
            <p:nvPr/>
          </p:nvSpPr>
          <p:spPr bwMode="auto">
            <a:xfrm flipV="1">
              <a:off x="3344" y="2392"/>
              <a:ext cx="30" cy="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68" name="Line 318"/>
            <p:cNvSpPr>
              <a:spLocks noChangeShapeType="1"/>
            </p:cNvSpPr>
            <p:nvPr/>
          </p:nvSpPr>
          <p:spPr bwMode="auto">
            <a:xfrm flipV="1">
              <a:off x="3374" y="2353"/>
              <a:ext cx="30" cy="3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69" name="Line 319"/>
            <p:cNvSpPr>
              <a:spLocks noChangeShapeType="1"/>
            </p:cNvSpPr>
            <p:nvPr/>
          </p:nvSpPr>
          <p:spPr bwMode="auto">
            <a:xfrm flipV="1">
              <a:off x="3404" y="2309"/>
              <a:ext cx="29" cy="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70" name="Line 320"/>
            <p:cNvSpPr>
              <a:spLocks noChangeShapeType="1"/>
            </p:cNvSpPr>
            <p:nvPr/>
          </p:nvSpPr>
          <p:spPr bwMode="auto">
            <a:xfrm flipV="1">
              <a:off x="3433" y="2249"/>
              <a:ext cx="30" cy="6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71" name="Line 321"/>
            <p:cNvSpPr>
              <a:spLocks noChangeShapeType="1"/>
            </p:cNvSpPr>
            <p:nvPr/>
          </p:nvSpPr>
          <p:spPr bwMode="auto">
            <a:xfrm flipV="1">
              <a:off x="3463" y="2188"/>
              <a:ext cx="30" cy="6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72" name="Line 322"/>
            <p:cNvSpPr>
              <a:spLocks noChangeShapeType="1"/>
            </p:cNvSpPr>
            <p:nvPr/>
          </p:nvSpPr>
          <p:spPr bwMode="auto">
            <a:xfrm flipV="1">
              <a:off x="3493" y="2155"/>
              <a:ext cx="24" cy="3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73" name="Line 323"/>
            <p:cNvSpPr>
              <a:spLocks noChangeShapeType="1"/>
            </p:cNvSpPr>
            <p:nvPr/>
          </p:nvSpPr>
          <p:spPr bwMode="auto">
            <a:xfrm flipV="1">
              <a:off x="3517" y="2111"/>
              <a:ext cx="30" cy="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74" name="Line 324"/>
            <p:cNvSpPr>
              <a:spLocks noChangeShapeType="1"/>
            </p:cNvSpPr>
            <p:nvPr/>
          </p:nvSpPr>
          <p:spPr bwMode="auto">
            <a:xfrm flipV="1">
              <a:off x="3547" y="2022"/>
              <a:ext cx="30" cy="8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75" name="Line 325"/>
            <p:cNvSpPr>
              <a:spLocks noChangeShapeType="1"/>
            </p:cNvSpPr>
            <p:nvPr/>
          </p:nvSpPr>
          <p:spPr bwMode="auto">
            <a:xfrm flipV="1">
              <a:off x="3577" y="2017"/>
              <a:ext cx="30" cy="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76" name="Line 326"/>
            <p:cNvSpPr>
              <a:spLocks noChangeShapeType="1"/>
            </p:cNvSpPr>
            <p:nvPr/>
          </p:nvSpPr>
          <p:spPr bwMode="auto">
            <a:xfrm>
              <a:off x="3607" y="2017"/>
              <a:ext cx="30" cy="5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77" name="Line 327"/>
            <p:cNvSpPr>
              <a:spLocks noChangeShapeType="1"/>
            </p:cNvSpPr>
            <p:nvPr/>
          </p:nvSpPr>
          <p:spPr bwMode="auto">
            <a:xfrm flipV="1">
              <a:off x="3637" y="1989"/>
              <a:ext cx="29" cy="7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78" name="Line 328"/>
            <p:cNvSpPr>
              <a:spLocks noChangeShapeType="1"/>
            </p:cNvSpPr>
            <p:nvPr/>
          </p:nvSpPr>
          <p:spPr bwMode="auto">
            <a:xfrm flipV="1">
              <a:off x="3666" y="1951"/>
              <a:ext cx="30" cy="3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79" name="Line 329"/>
            <p:cNvSpPr>
              <a:spLocks noChangeShapeType="1"/>
            </p:cNvSpPr>
            <p:nvPr/>
          </p:nvSpPr>
          <p:spPr bwMode="auto">
            <a:xfrm flipV="1">
              <a:off x="3696" y="1940"/>
              <a:ext cx="24" cy="1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80" name="Line 330"/>
            <p:cNvSpPr>
              <a:spLocks noChangeShapeType="1"/>
            </p:cNvSpPr>
            <p:nvPr/>
          </p:nvSpPr>
          <p:spPr bwMode="auto">
            <a:xfrm flipV="1">
              <a:off x="3720" y="1890"/>
              <a:ext cx="30" cy="5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81" name="Line 331"/>
            <p:cNvSpPr>
              <a:spLocks noChangeShapeType="1"/>
            </p:cNvSpPr>
            <p:nvPr/>
          </p:nvSpPr>
          <p:spPr bwMode="auto">
            <a:xfrm>
              <a:off x="3750" y="1890"/>
              <a:ext cx="30" cy="5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82" name="Line 332"/>
            <p:cNvSpPr>
              <a:spLocks noChangeShapeType="1"/>
            </p:cNvSpPr>
            <p:nvPr/>
          </p:nvSpPr>
          <p:spPr bwMode="auto">
            <a:xfrm>
              <a:off x="3780" y="1945"/>
              <a:ext cx="30" cy="5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83" name="Line 333"/>
            <p:cNvSpPr>
              <a:spLocks noChangeShapeType="1"/>
            </p:cNvSpPr>
            <p:nvPr/>
          </p:nvSpPr>
          <p:spPr bwMode="auto">
            <a:xfrm>
              <a:off x="3810" y="2000"/>
              <a:ext cx="30" cy="3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84" name="Line 334"/>
            <p:cNvSpPr>
              <a:spLocks noChangeShapeType="1"/>
            </p:cNvSpPr>
            <p:nvPr/>
          </p:nvSpPr>
          <p:spPr bwMode="auto">
            <a:xfrm>
              <a:off x="3840" y="2034"/>
              <a:ext cx="30" cy="1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85" name="Line 335"/>
            <p:cNvSpPr>
              <a:spLocks noChangeShapeType="1"/>
            </p:cNvSpPr>
            <p:nvPr/>
          </p:nvSpPr>
          <p:spPr bwMode="auto">
            <a:xfrm flipV="1">
              <a:off x="3870" y="2006"/>
              <a:ext cx="30" cy="3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86" name="Line 336"/>
            <p:cNvSpPr>
              <a:spLocks noChangeShapeType="1"/>
            </p:cNvSpPr>
            <p:nvPr/>
          </p:nvSpPr>
          <p:spPr bwMode="auto">
            <a:xfrm>
              <a:off x="3900" y="2006"/>
              <a:ext cx="23" cy="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87" name="Line 337"/>
            <p:cNvSpPr>
              <a:spLocks noChangeShapeType="1"/>
            </p:cNvSpPr>
            <p:nvPr/>
          </p:nvSpPr>
          <p:spPr bwMode="auto">
            <a:xfrm flipV="1">
              <a:off x="3923" y="1940"/>
              <a:ext cx="30" cy="7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88" name="Line 338"/>
            <p:cNvSpPr>
              <a:spLocks noChangeShapeType="1"/>
            </p:cNvSpPr>
            <p:nvPr/>
          </p:nvSpPr>
          <p:spPr bwMode="auto">
            <a:xfrm flipV="1">
              <a:off x="3953" y="1934"/>
              <a:ext cx="30" cy="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89" name="Line 339"/>
            <p:cNvSpPr>
              <a:spLocks noChangeShapeType="1"/>
            </p:cNvSpPr>
            <p:nvPr/>
          </p:nvSpPr>
          <p:spPr bwMode="auto">
            <a:xfrm flipV="1">
              <a:off x="3983" y="1885"/>
              <a:ext cx="30" cy="4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90" name="Line 340"/>
            <p:cNvSpPr>
              <a:spLocks noChangeShapeType="1"/>
            </p:cNvSpPr>
            <p:nvPr/>
          </p:nvSpPr>
          <p:spPr bwMode="auto">
            <a:xfrm flipV="1">
              <a:off x="4013" y="1874"/>
              <a:ext cx="30" cy="1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91" name="Line 341"/>
            <p:cNvSpPr>
              <a:spLocks noChangeShapeType="1"/>
            </p:cNvSpPr>
            <p:nvPr/>
          </p:nvSpPr>
          <p:spPr bwMode="auto">
            <a:xfrm flipV="1">
              <a:off x="4043" y="1857"/>
              <a:ext cx="30" cy="1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92" name="Line 342"/>
            <p:cNvSpPr>
              <a:spLocks noChangeShapeType="1"/>
            </p:cNvSpPr>
            <p:nvPr/>
          </p:nvSpPr>
          <p:spPr bwMode="auto">
            <a:xfrm flipV="1">
              <a:off x="4073" y="1791"/>
              <a:ext cx="30" cy="6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93" name="Line 343"/>
            <p:cNvSpPr>
              <a:spLocks noChangeShapeType="1"/>
            </p:cNvSpPr>
            <p:nvPr/>
          </p:nvSpPr>
          <p:spPr bwMode="auto">
            <a:xfrm>
              <a:off x="4103" y="1791"/>
              <a:ext cx="30" cy="6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94" name="Line 344"/>
            <p:cNvSpPr>
              <a:spLocks noChangeShapeType="1"/>
            </p:cNvSpPr>
            <p:nvPr/>
          </p:nvSpPr>
          <p:spPr bwMode="auto">
            <a:xfrm flipV="1">
              <a:off x="4133" y="1852"/>
              <a:ext cx="24" cy="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95" name="Line 345"/>
            <p:cNvSpPr>
              <a:spLocks noChangeShapeType="1"/>
            </p:cNvSpPr>
            <p:nvPr/>
          </p:nvSpPr>
          <p:spPr bwMode="auto">
            <a:xfrm flipV="1">
              <a:off x="4157" y="1841"/>
              <a:ext cx="29" cy="1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96" name="Line 346"/>
            <p:cNvSpPr>
              <a:spLocks noChangeShapeType="1"/>
            </p:cNvSpPr>
            <p:nvPr/>
          </p:nvSpPr>
          <p:spPr bwMode="auto">
            <a:xfrm flipV="1">
              <a:off x="4186" y="1808"/>
              <a:ext cx="30" cy="3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97" name="Line 347"/>
            <p:cNvSpPr>
              <a:spLocks noChangeShapeType="1"/>
            </p:cNvSpPr>
            <p:nvPr/>
          </p:nvSpPr>
          <p:spPr bwMode="auto">
            <a:xfrm flipV="1">
              <a:off x="4216" y="1785"/>
              <a:ext cx="30" cy="2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98" name="Line 348"/>
            <p:cNvSpPr>
              <a:spLocks noChangeShapeType="1"/>
            </p:cNvSpPr>
            <p:nvPr/>
          </p:nvSpPr>
          <p:spPr bwMode="auto">
            <a:xfrm flipV="1">
              <a:off x="4246" y="1736"/>
              <a:ext cx="30" cy="4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799" name="Line 349"/>
            <p:cNvSpPr>
              <a:spLocks noChangeShapeType="1"/>
            </p:cNvSpPr>
            <p:nvPr/>
          </p:nvSpPr>
          <p:spPr bwMode="auto">
            <a:xfrm flipV="1">
              <a:off x="4276" y="1725"/>
              <a:ext cx="30" cy="1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00" name="Line 350"/>
            <p:cNvSpPr>
              <a:spLocks noChangeShapeType="1"/>
            </p:cNvSpPr>
            <p:nvPr/>
          </p:nvSpPr>
          <p:spPr bwMode="auto">
            <a:xfrm>
              <a:off x="4306" y="1725"/>
              <a:ext cx="30" cy="3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01" name="Line 351"/>
            <p:cNvSpPr>
              <a:spLocks noChangeShapeType="1"/>
            </p:cNvSpPr>
            <p:nvPr/>
          </p:nvSpPr>
          <p:spPr bwMode="auto">
            <a:xfrm flipV="1">
              <a:off x="4390" y="1703"/>
              <a:ext cx="30" cy="2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02" name="Line 352"/>
            <p:cNvSpPr>
              <a:spLocks noChangeShapeType="1"/>
            </p:cNvSpPr>
            <p:nvPr/>
          </p:nvSpPr>
          <p:spPr bwMode="auto">
            <a:xfrm flipV="1">
              <a:off x="4479" y="1631"/>
              <a:ext cx="30" cy="2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03" name="Line 353"/>
            <p:cNvSpPr>
              <a:spLocks noChangeShapeType="1"/>
            </p:cNvSpPr>
            <p:nvPr/>
          </p:nvSpPr>
          <p:spPr bwMode="auto">
            <a:xfrm flipV="1">
              <a:off x="4563" y="1543"/>
              <a:ext cx="30" cy="2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04" name="Line 354"/>
            <p:cNvSpPr>
              <a:spLocks noChangeShapeType="1"/>
            </p:cNvSpPr>
            <p:nvPr/>
          </p:nvSpPr>
          <p:spPr bwMode="auto">
            <a:xfrm flipV="1">
              <a:off x="4653" y="1449"/>
              <a:ext cx="29" cy="2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05" name="Line 355"/>
            <p:cNvSpPr>
              <a:spLocks noChangeShapeType="1"/>
            </p:cNvSpPr>
            <p:nvPr/>
          </p:nvSpPr>
          <p:spPr bwMode="auto">
            <a:xfrm flipV="1">
              <a:off x="4742" y="1344"/>
              <a:ext cx="24" cy="2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06" name="Line 356"/>
            <p:cNvSpPr>
              <a:spLocks noChangeShapeType="1"/>
            </p:cNvSpPr>
            <p:nvPr/>
          </p:nvSpPr>
          <p:spPr bwMode="auto">
            <a:xfrm flipV="1">
              <a:off x="4826" y="1223"/>
              <a:ext cx="30" cy="3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07" name="Line 357"/>
            <p:cNvSpPr>
              <a:spLocks noChangeShapeType="1"/>
            </p:cNvSpPr>
            <p:nvPr/>
          </p:nvSpPr>
          <p:spPr bwMode="auto">
            <a:xfrm flipV="1">
              <a:off x="4916" y="1085"/>
              <a:ext cx="29" cy="3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08" name="Line 358"/>
            <p:cNvSpPr>
              <a:spLocks noChangeShapeType="1"/>
            </p:cNvSpPr>
            <p:nvPr/>
          </p:nvSpPr>
          <p:spPr bwMode="auto">
            <a:xfrm>
              <a:off x="1455" y="2954"/>
              <a:ext cx="30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09" name="Line 359"/>
            <p:cNvSpPr>
              <a:spLocks noChangeShapeType="1"/>
            </p:cNvSpPr>
            <p:nvPr/>
          </p:nvSpPr>
          <p:spPr bwMode="auto">
            <a:xfrm>
              <a:off x="1485" y="2954"/>
              <a:ext cx="30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10" name="Line 360"/>
            <p:cNvSpPr>
              <a:spLocks noChangeShapeType="1"/>
            </p:cNvSpPr>
            <p:nvPr/>
          </p:nvSpPr>
          <p:spPr bwMode="auto">
            <a:xfrm>
              <a:off x="1515" y="2954"/>
              <a:ext cx="30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11" name="Line 361"/>
            <p:cNvSpPr>
              <a:spLocks noChangeShapeType="1"/>
            </p:cNvSpPr>
            <p:nvPr/>
          </p:nvSpPr>
          <p:spPr bwMode="auto">
            <a:xfrm>
              <a:off x="1545" y="2954"/>
              <a:ext cx="30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12" name="Line 362"/>
            <p:cNvSpPr>
              <a:spLocks noChangeShapeType="1"/>
            </p:cNvSpPr>
            <p:nvPr/>
          </p:nvSpPr>
          <p:spPr bwMode="auto">
            <a:xfrm>
              <a:off x="1575" y="2954"/>
              <a:ext cx="30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13" name="Line 363"/>
            <p:cNvSpPr>
              <a:spLocks noChangeShapeType="1"/>
            </p:cNvSpPr>
            <p:nvPr/>
          </p:nvSpPr>
          <p:spPr bwMode="auto">
            <a:xfrm>
              <a:off x="1605" y="2954"/>
              <a:ext cx="30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14" name="Line 364"/>
            <p:cNvSpPr>
              <a:spLocks noChangeShapeType="1"/>
            </p:cNvSpPr>
            <p:nvPr/>
          </p:nvSpPr>
          <p:spPr bwMode="auto">
            <a:xfrm>
              <a:off x="1635" y="2954"/>
              <a:ext cx="23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15" name="Line 365"/>
            <p:cNvSpPr>
              <a:spLocks noChangeShapeType="1"/>
            </p:cNvSpPr>
            <p:nvPr/>
          </p:nvSpPr>
          <p:spPr bwMode="auto">
            <a:xfrm>
              <a:off x="1658" y="2954"/>
              <a:ext cx="30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16" name="Line 366"/>
            <p:cNvSpPr>
              <a:spLocks noChangeShapeType="1"/>
            </p:cNvSpPr>
            <p:nvPr/>
          </p:nvSpPr>
          <p:spPr bwMode="auto">
            <a:xfrm>
              <a:off x="1688" y="2954"/>
              <a:ext cx="30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17" name="Line 367"/>
            <p:cNvSpPr>
              <a:spLocks noChangeShapeType="1"/>
            </p:cNvSpPr>
            <p:nvPr/>
          </p:nvSpPr>
          <p:spPr bwMode="auto">
            <a:xfrm>
              <a:off x="1718" y="2954"/>
              <a:ext cx="30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18" name="Line 368"/>
            <p:cNvSpPr>
              <a:spLocks noChangeShapeType="1"/>
            </p:cNvSpPr>
            <p:nvPr/>
          </p:nvSpPr>
          <p:spPr bwMode="auto">
            <a:xfrm>
              <a:off x="1748" y="2954"/>
              <a:ext cx="30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19" name="Line 369"/>
            <p:cNvSpPr>
              <a:spLocks noChangeShapeType="1"/>
            </p:cNvSpPr>
            <p:nvPr/>
          </p:nvSpPr>
          <p:spPr bwMode="auto">
            <a:xfrm>
              <a:off x="1778" y="2954"/>
              <a:ext cx="30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20" name="Line 370"/>
            <p:cNvSpPr>
              <a:spLocks noChangeShapeType="1"/>
            </p:cNvSpPr>
            <p:nvPr/>
          </p:nvSpPr>
          <p:spPr bwMode="auto">
            <a:xfrm>
              <a:off x="1808" y="2954"/>
              <a:ext cx="30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21" name="Line 371"/>
            <p:cNvSpPr>
              <a:spLocks noChangeShapeType="1"/>
            </p:cNvSpPr>
            <p:nvPr/>
          </p:nvSpPr>
          <p:spPr bwMode="auto">
            <a:xfrm>
              <a:off x="1838" y="2954"/>
              <a:ext cx="24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22" name="Line 372"/>
            <p:cNvSpPr>
              <a:spLocks noChangeShapeType="1"/>
            </p:cNvSpPr>
            <p:nvPr/>
          </p:nvSpPr>
          <p:spPr bwMode="auto">
            <a:xfrm>
              <a:off x="1862" y="2954"/>
              <a:ext cx="29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23" name="Line 373"/>
            <p:cNvSpPr>
              <a:spLocks noChangeShapeType="1"/>
            </p:cNvSpPr>
            <p:nvPr/>
          </p:nvSpPr>
          <p:spPr bwMode="auto">
            <a:xfrm>
              <a:off x="1891" y="2954"/>
              <a:ext cx="30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24" name="Line 374"/>
            <p:cNvSpPr>
              <a:spLocks noChangeShapeType="1"/>
            </p:cNvSpPr>
            <p:nvPr/>
          </p:nvSpPr>
          <p:spPr bwMode="auto">
            <a:xfrm>
              <a:off x="1921" y="2954"/>
              <a:ext cx="30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25" name="Line 375"/>
            <p:cNvSpPr>
              <a:spLocks noChangeShapeType="1"/>
            </p:cNvSpPr>
            <p:nvPr/>
          </p:nvSpPr>
          <p:spPr bwMode="auto">
            <a:xfrm>
              <a:off x="1951" y="2954"/>
              <a:ext cx="30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26" name="Line 376"/>
            <p:cNvSpPr>
              <a:spLocks noChangeShapeType="1"/>
            </p:cNvSpPr>
            <p:nvPr/>
          </p:nvSpPr>
          <p:spPr bwMode="auto">
            <a:xfrm>
              <a:off x="1981" y="2954"/>
              <a:ext cx="30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27" name="Line 377"/>
            <p:cNvSpPr>
              <a:spLocks noChangeShapeType="1"/>
            </p:cNvSpPr>
            <p:nvPr/>
          </p:nvSpPr>
          <p:spPr bwMode="auto">
            <a:xfrm>
              <a:off x="2011" y="2954"/>
              <a:ext cx="30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28" name="Line 378"/>
            <p:cNvSpPr>
              <a:spLocks noChangeShapeType="1"/>
            </p:cNvSpPr>
            <p:nvPr/>
          </p:nvSpPr>
          <p:spPr bwMode="auto">
            <a:xfrm>
              <a:off x="2041" y="2954"/>
              <a:ext cx="24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29" name="Line 379"/>
            <p:cNvSpPr>
              <a:spLocks noChangeShapeType="1"/>
            </p:cNvSpPr>
            <p:nvPr/>
          </p:nvSpPr>
          <p:spPr bwMode="auto">
            <a:xfrm>
              <a:off x="2065" y="2954"/>
              <a:ext cx="30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30" name="Line 380"/>
            <p:cNvSpPr>
              <a:spLocks noChangeShapeType="1"/>
            </p:cNvSpPr>
            <p:nvPr/>
          </p:nvSpPr>
          <p:spPr bwMode="auto">
            <a:xfrm>
              <a:off x="2095" y="2954"/>
              <a:ext cx="30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31" name="Line 381"/>
            <p:cNvSpPr>
              <a:spLocks noChangeShapeType="1"/>
            </p:cNvSpPr>
            <p:nvPr/>
          </p:nvSpPr>
          <p:spPr bwMode="auto">
            <a:xfrm flipV="1">
              <a:off x="2125" y="2949"/>
              <a:ext cx="29" cy="5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32" name="Line 382"/>
            <p:cNvSpPr>
              <a:spLocks noChangeShapeType="1"/>
            </p:cNvSpPr>
            <p:nvPr/>
          </p:nvSpPr>
          <p:spPr bwMode="auto">
            <a:xfrm>
              <a:off x="2154" y="2949"/>
              <a:ext cx="30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33" name="Line 383"/>
            <p:cNvSpPr>
              <a:spLocks noChangeShapeType="1"/>
            </p:cNvSpPr>
            <p:nvPr/>
          </p:nvSpPr>
          <p:spPr bwMode="auto">
            <a:xfrm>
              <a:off x="2184" y="2949"/>
              <a:ext cx="30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34" name="Line 384"/>
            <p:cNvSpPr>
              <a:spLocks noChangeShapeType="1"/>
            </p:cNvSpPr>
            <p:nvPr/>
          </p:nvSpPr>
          <p:spPr bwMode="auto">
            <a:xfrm>
              <a:off x="2214" y="2949"/>
              <a:ext cx="30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35" name="Line 385"/>
            <p:cNvSpPr>
              <a:spLocks noChangeShapeType="1"/>
            </p:cNvSpPr>
            <p:nvPr/>
          </p:nvSpPr>
          <p:spPr bwMode="auto">
            <a:xfrm flipV="1">
              <a:off x="2244" y="2943"/>
              <a:ext cx="24" cy="6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36" name="Line 386"/>
            <p:cNvSpPr>
              <a:spLocks noChangeShapeType="1"/>
            </p:cNvSpPr>
            <p:nvPr/>
          </p:nvSpPr>
          <p:spPr bwMode="auto">
            <a:xfrm>
              <a:off x="2268" y="2943"/>
              <a:ext cx="30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37" name="Line 387"/>
            <p:cNvSpPr>
              <a:spLocks noChangeShapeType="1"/>
            </p:cNvSpPr>
            <p:nvPr/>
          </p:nvSpPr>
          <p:spPr bwMode="auto">
            <a:xfrm>
              <a:off x="2298" y="2943"/>
              <a:ext cx="30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38" name="Line 388"/>
            <p:cNvSpPr>
              <a:spLocks noChangeShapeType="1"/>
            </p:cNvSpPr>
            <p:nvPr/>
          </p:nvSpPr>
          <p:spPr bwMode="auto">
            <a:xfrm>
              <a:off x="2328" y="2943"/>
              <a:ext cx="30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39" name="Line 389"/>
            <p:cNvSpPr>
              <a:spLocks noChangeShapeType="1"/>
            </p:cNvSpPr>
            <p:nvPr/>
          </p:nvSpPr>
          <p:spPr bwMode="auto">
            <a:xfrm>
              <a:off x="2358" y="2943"/>
              <a:ext cx="30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40" name="Line 390"/>
            <p:cNvSpPr>
              <a:spLocks noChangeShapeType="1"/>
            </p:cNvSpPr>
            <p:nvPr/>
          </p:nvSpPr>
          <p:spPr bwMode="auto">
            <a:xfrm>
              <a:off x="2388" y="2943"/>
              <a:ext cx="29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41" name="Line 391"/>
            <p:cNvSpPr>
              <a:spLocks noChangeShapeType="1"/>
            </p:cNvSpPr>
            <p:nvPr/>
          </p:nvSpPr>
          <p:spPr bwMode="auto">
            <a:xfrm>
              <a:off x="2417" y="2943"/>
              <a:ext cx="30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42" name="Line 392"/>
            <p:cNvSpPr>
              <a:spLocks noChangeShapeType="1"/>
            </p:cNvSpPr>
            <p:nvPr/>
          </p:nvSpPr>
          <p:spPr bwMode="auto">
            <a:xfrm>
              <a:off x="2447" y="2943"/>
              <a:ext cx="30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43" name="Line 393"/>
            <p:cNvSpPr>
              <a:spLocks noChangeShapeType="1"/>
            </p:cNvSpPr>
            <p:nvPr/>
          </p:nvSpPr>
          <p:spPr bwMode="auto">
            <a:xfrm flipV="1">
              <a:off x="2477" y="2938"/>
              <a:ext cx="24" cy="5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44" name="Line 394"/>
            <p:cNvSpPr>
              <a:spLocks noChangeShapeType="1"/>
            </p:cNvSpPr>
            <p:nvPr/>
          </p:nvSpPr>
          <p:spPr bwMode="auto">
            <a:xfrm>
              <a:off x="2501" y="2938"/>
              <a:ext cx="30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45" name="Line 395"/>
            <p:cNvSpPr>
              <a:spLocks noChangeShapeType="1"/>
            </p:cNvSpPr>
            <p:nvPr/>
          </p:nvSpPr>
          <p:spPr bwMode="auto">
            <a:xfrm>
              <a:off x="2531" y="2938"/>
              <a:ext cx="30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46" name="Line 396"/>
            <p:cNvSpPr>
              <a:spLocks noChangeShapeType="1"/>
            </p:cNvSpPr>
            <p:nvPr/>
          </p:nvSpPr>
          <p:spPr bwMode="auto">
            <a:xfrm>
              <a:off x="2561" y="2938"/>
              <a:ext cx="30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47" name="Line 397"/>
            <p:cNvSpPr>
              <a:spLocks noChangeShapeType="1"/>
            </p:cNvSpPr>
            <p:nvPr/>
          </p:nvSpPr>
          <p:spPr bwMode="auto">
            <a:xfrm>
              <a:off x="2591" y="2938"/>
              <a:ext cx="30" cy="5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48" name="Line 398"/>
            <p:cNvSpPr>
              <a:spLocks noChangeShapeType="1"/>
            </p:cNvSpPr>
            <p:nvPr/>
          </p:nvSpPr>
          <p:spPr bwMode="auto">
            <a:xfrm flipV="1">
              <a:off x="2621" y="2938"/>
              <a:ext cx="29" cy="5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49" name="Line 399"/>
            <p:cNvSpPr>
              <a:spLocks noChangeShapeType="1"/>
            </p:cNvSpPr>
            <p:nvPr/>
          </p:nvSpPr>
          <p:spPr bwMode="auto">
            <a:xfrm>
              <a:off x="2650" y="2938"/>
              <a:ext cx="30" cy="5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50" name="Line 400"/>
            <p:cNvSpPr>
              <a:spLocks noChangeShapeType="1"/>
            </p:cNvSpPr>
            <p:nvPr/>
          </p:nvSpPr>
          <p:spPr bwMode="auto">
            <a:xfrm flipV="1">
              <a:off x="2680" y="2938"/>
              <a:ext cx="24" cy="5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51" name="Line 401"/>
            <p:cNvSpPr>
              <a:spLocks noChangeShapeType="1"/>
            </p:cNvSpPr>
            <p:nvPr/>
          </p:nvSpPr>
          <p:spPr bwMode="auto">
            <a:xfrm flipV="1">
              <a:off x="2704" y="2932"/>
              <a:ext cx="30" cy="6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52" name="Line 402"/>
            <p:cNvSpPr>
              <a:spLocks noChangeShapeType="1"/>
            </p:cNvSpPr>
            <p:nvPr/>
          </p:nvSpPr>
          <p:spPr bwMode="auto">
            <a:xfrm>
              <a:off x="2734" y="2932"/>
              <a:ext cx="30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853" name="Line 403"/>
            <p:cNvSpPr>
              <a:spLocks noChangeShapeType="1"/>
            </p:cNvSpPr>
            <p:nvPr/>
          </p:nvSpPr>
          <p:spPr bwMode="auto">
            <a:xfrm flipV="1">
              <a:off x="2764" y="2927"/>
              <a:ext cx="30" cy="5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42342" name="Group 404"/>
          <p:cNvGrpSpPr>
            <a:grpSpLocks/>
          </p:cNvGrpSpPr>
          <p:nvPr/>
        </p:nvGrpSpPr>
        <p:grpSpPr bwMode="auto">
          <a:xfrm>
            <a:off x="2132013" y="2633663"/>
            <a:ext cx="5114925" cy="2057400"/>
            <a:chOff x="1455" y="1659"/>
            <a:chExt cx="3490" cy="1296"/>
          </a:xfrm>
        </p:grpSpPr>
        <p:sp>
          <p:nvSpPr>
            <p:cNvPr id="142454" name="Line 405"/>
            <p:cNvSpPr>
              <a:spLocks noChangeShapeType="1"/>
            </p:cNvSpPr>
            <p:nvPr/>
          </p:nvSpPr>
          <p:spPr bwMode="auto">
            <a:xfrm flipV="1">
              <a:off x="2794" y="2921"/>
              <a:ext cx="30" cy="6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455" name="Line 406"/>
            <p:cNvSpPr>
              <a:spLocks noChangeShapeType="1"/>
            </p:cNvSpPr>
            <p:nvPr/>
          </p:nvSpPr>
          <p:spPr bwMode="auto">
            <a:xfrm flipV="1">
              <a:off x="2824" y="2910"/>
              <a:ext cx="30" cy="1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456" name="Line 407"/>
            <p:cNvSpPr>
              <a:spLocks noChangeShapeType="1"/>
            </p:cNvSpPr>
            <p:nvPr/>
          </p:nvSpPr>
          <p:spPr bwMode="auto">
            <a:xfrm flipV="1">
              <a:off x="2854" y="2904"/>
              <a:ext cx="30" cy="6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457" name="Line 408"/>
            <p:cNvSpPr>
              <a:spLocks noChangeShapeType="1"/>
            </p:cNvSpPr>
            <p:nvPr/>
          </p:nvSpPr>
          <p:spPr bwMode="auto">
            <a:xfrm flipV="1">
              <a:off x="2884" y="2899"/>
              <a:ext cx="23" cy="5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458" name="Line 409"/>
            <p:cNvSpPr>
              <a:spLocks noChangeShapeType="1"/>
            </p:cNvSpPr>
            <p:nvPr/>
          </p:nvSpPr>
          <p:spPr bwMode="auto">
            <a:xfrm flipV="1">
              <a:off x="2907" y="2888"/>
              <a:ext cx="30" cy="1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459" name="Line 410"/>
            <p:cNvSpPr>
              <a:spLocks noChangeShapeType="1"/>
            </p:cNvSpPr>
            <p:nvPr/>
          </p:nvSpPr>
          <p:spPr bwMode="auto">
            <a:xfrm>
              <a:off x="2937" y="2888"/>
              <a:ext cx="30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460" name="Line 411"/>
            <p:cNvSpPr>
              <a:spLocks noChangeShapeType="1"/>
            </p:cNvSpPr>
            <p:nvPr/>
          </p:nvSpPr>
          <p:spPr bwMode="auto">
            <a:xfrm flipV="1">
              <a:off x="2967" y="2882"/>
              <a:ext cx="30" cy="6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461" name="Line 412"/>
            <p:cNvSpPr>
              <a:spLocks noChangeShapeType="1"/>
            </p:cNvSpPr>
            <p:nvPr/>
          </p:nvSpPr>
          <p:spPr bwMode="auto">
            <a:xfrm flipV="1">
              <a:off x="2997" y="2871"/>
              <a:ext cx="30" cy="1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462" name="Line 413"/>
            <p:cNvSpPr>
              <a:spLocks noChangeShapeType="1"/>
            </p:cNvSpPr>
            <p:nvPr/>
          </p:nvSpPr>
          <p:spPr bwMode="auto">
            <a:xfrm flipV="1">
              <a:off x="3027" y="2860"/>
              <a:ext cx="30" cy="1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463" name="Line 414"/>
            <p:cNvSpPr>
              <a:spLocks noChangeShapeType="1"/>
            </p:cNvSpPr>
            <p:nvPr/>
          </p:nvSpPr>
          <p:spPr bwMode="auto">
            <a:xfrm flipV="1">
              <a:off x="3057" y="2849"/>
              <a:ext cx="30" cy="1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464" name="Line 415"/>
            <p:cNvSpPr>
              <a:spLocks noChangeShapeType="1"/>
            </p:cNvSpPr>
            <p:nvPr/>
          </p:nvSpPr>
          <p:spPr bwMode="auto">
            <a:xfrm flipV="1">
              <a:off x="3087" y="2844"/>
              <a:ext cx="24" cy="5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465" name="Line 416"/>
            <p:cNvSpPr>
              <a:spLocks noChangeShapeType="1"/>
            </p:cNvSpPr>
            <p:nvPr/>
          </p:nvSpPr>
          <p:spPr bwMode="auto">
            <a:xfrm flipV="1">
              <a:off x="3111" y="2833"/>
              <a:ext cx="30" cy="1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466" name="Line 417"/>
            <p:cNvSpPr>
              <a:spLocks noChangeShapeType="1"/>
            </p:cNvSpPr>
            <p:nvPr/>
          </p:nvSpPr>
          <p:spPr bwMode="auto">
            <a:xfrm flipV="1">
              <a:off x="3141" y="2822"/>
              <a:ext cx="29" cy="1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467" name="Line 418"/>
            <p:cNvSpPr>
              <a:spLocks noChangeShapeType="1"/>
            </p:cNvSpPr>
            <p:nvPr/>
          </p:nvSpPr>
          <p:spPr bwMode="auto">
            <a:xfrm flipV="1">
              <a:off x="3170" y="2805"/>
              <a:ext cx="30" cy="17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468" name="Line 419"/>
            <p:cNvSpPr>
              <a:spLocks noChangeShapeType="1"/>
            </p:cNvSpPr>
            <p:nvPr/>
          </p:nvSpPr>
          <p:spPr bwMode="auto">
            <a:xfrm flipV="1">
              <a:off x="3200" y="2794"/>
              <a:ext cx="30" cy="1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469" name="Line 420"/>
            <p:cNvSpPr>
              <a:spLocks noChangeShapeType="1"/>
            </p:cNvSpPr>
            <p:nvPr/>
          </p:nvSpPr>
          <p:spPr bwMode="auto">
            <a:xfrm flipV="1">
              <a:off x="3230" y="2772"/>
              <a:ext cx="30" cy="2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470" name="Line 421"/>
            <p:cNvSpPr>
              <a:spLocks noChangeShapeType="1"/>
            </p:cNvSpPr>
            <p:nvPr/>
          </p:nvSpPr>
          <p:spPr bwMode="auto">
            <a:xfrm flipV="1">
              <a:off x="3260" y="2761"/>
              <a:ext cx="30" cy="1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471" name="Line 422"/>
            <p:cNvSpPr>
              <a:spLocks noChangeShapeType="1"/>
            </p:cNvSpPr>
            <p:nvPr/>
          </p:nvSpPr>
          <p:spPr bwMode="auto">
            <a:xfrm flipV="1">
              <a:off x="3290" y="2734"/>
              <a:ext cx="24" cy="27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472" name="Line 423"/>
            <p:cNvSpPr>
              <a:spLocks noChangeShapeType="1"/>
            </p:cNvSpPr>
            <p:nvPr/>
          </p:nvSpPr>
          <p:spPr bwMode="auto">
            <a:xfrm flipV="1">
              <a:off x="3314" y="2712"/>
              <a:ext cx="30" cy="2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473" name="Line 424"/>
            <p:cNvSpPr>
              <a:spLocks noChangeShapeType="1"/>
            </p:cNvSpPr>
            <p:nvPr/>
          </p:nvSpPr>
          <p:spPr bwMode="auto">
            <a:xfrm flipV="1">
              <a:off x="3344" y="2684"/>
              <a:ext cx="30" cy="2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474" name="Line 425"/>
            <p:cNvSpPr>
              <a:spLocks noChangeShapeType="1"/>
            </p:cNvSpPr>
            <p:nvPr/>
          </p:nvSpPr>
          <p:spPr bwMode="auto">
            <a:xfrm flipV="1">
              <a:off x="3374" y="2667"/>
              <a:ext cx="30" cy="17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475" name="Line 426"/>
            <p:cNvSpPr>
              <a:spLocks noChangeShapeType="1"/>
            </p:cNvSpPr>
            <p:nvPr/>
          </p:nvSpPr>
          <p:spPr bwMode="auto">
            <a:xfrm flipV="1">
              <a:off x="3404" y="2651"/>
              <a:ext cx="29" cy="16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476" name="Line 427"/>
            <p:cNvSpPr>
              <a:spLocks noChangeShapeType="1"/>
            </p:cNvSpPr>
            <p:nvPr/>
          </p:nvSpPr>
          <p:spPr bwMode="auto">
            <a:xfrm flipV="1">
              <a:off x="3433" y="2607"/>
              <a:ext cx="30" cy="4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477" name="Line 428"/>
            <p:cNvSpPr>
              <a:spLocks noChangeShapeType="1"/>
            </p:cNvSpPr>
            <p:nvPr/>
          </p:nvSpPr>
          <p:spPr bwMode="auto">
            <a:xfrm flipV="1">
              <a:off x="3463" y="2579"/>
              <a:ext cx="30" cy="2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478" name="Line 429"/>
            <p:cNvSpPr>
              <a:spLocks noChangeShapeType="1"/>
            </p:cNvSpPr>
            <p:nvPr/>
          </p:nvSpPr>
          <p:spPr bwMode="auto">
            <a:xfrm flipV="1">
              <a:off x="3493" y="2552"/>
              <a:ext cx="24" cy="27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479" name="Line 430"/>
            <p:cNvSpPr>
              <a:spLocks noChangeShapeType="1"/>
            </p:cNvSpPr>
            <p:nvPr/>
          </p:nvSpPr>
          <p:spPr bwMode="auto">
            <a:xfrm flipV="1">
              <a:off x="3517" y="2524"/>
              <a:ext cx="30" cy="2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480" name="Line 431"/>
            <p:cNvSpPr>
              <a:spLocks noChangeShapeType="1"/>
            </p:cNvSpPr>
            <p:nvPr/>
          </p:nvSpPr>
          <p:spPr bwMode="auto">
            <a:xfrm flipV="1">
              <a:off x="3547" y="2458"/>
              <a:ext cx="30" cy="66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481" name="Line 432"/>
            <p:cNvSpPr>
              <a:spLocks noChangeShapeType="1"/>
            </p:cNvSpPr>
            <p:nvPr/>
          </p:nvSpPr>
          <p:spPr bwMode="auto">
            <a:xfrm>
              <a:off x="3577" y="2458"/>
              <a:ext cx="30" cy="5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482" name="Line 433"/>
            <p:cNvSpPr>
              <a:spLocks noChangeShapeType="1"/>
            </p:cNvSpPr>
            <p:nvPr/>
          </p:nvSpPr>
          <p:spPr bwMode="auto">
            <a:xfrm>
              <a:off x="3607" y="2463"/>
              <a:ext cx="30" cy="6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483" name="Line 434"/>
            <p:cNvSpPr>
              <a:spLocks noChangeShapeType="1"/>
            </p:cNvSpPr>
            <p:nvPr/>
          </p:nvSpPr>
          <p:spPr bwMode="auto">
            <a:xfrm flipV="1">
              <a:off x="3637" y="2458"/>
              <a:ext cx="29" cy="66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484" name="Line 435"/>
            <p:cNvSpPr>
              <a:spLocks noChangeShapeType="1"/>
            </p:cNvSpPr>
            <p:nvPr/>
          </p:nvSpPr>
          <p:spPr bwMode="auto">
            <a:xfrm flipV="1">
              <a:off x="3666" y="2452"/>
              <a:ext cx="30" cy="6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485" name="Line 436"/>
            <p:cNvSpPr>
              <a:spLocks noChangeShapeType="1"/>
            </p:cNvSpPr>
            <p:nvPr/>
          </p:nvSpPr>
          <p:spPr bwMode="auto">
            <a:xfrm>
              <a:off x="3696" y="2452"/>
              <a:ext cx="24" cy="2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486" name="Line 437"/>
            <p:cNvSpPr>
              <a:spLocks noChangeShapeType="1"/>
            </p:cNvSpPr>
            <p:nvPr/>
          </p:nvSpPr>
          <p:spPr bwMode="auto">
            <a:xfrm flipV="1">
              <a:off x="3720" y="2452"/>
              <a:ext cx="30" cy="2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487" name="Line 438"/>
            <p:cNvSpPr>
              <a:spLocks noChangeShapeType="1"/>
            </p:cNvSpPr>
            <p:nvPr/>
          </p:nvSpPr>
          <p:spPr bwMode="auto">
            <a:xfrm>
              <a:off x="3750" y="2452"/>
              <a:ext cx="30" cy="67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488" name="Line 439"/>
            <p:cNvSpPr>
              <a:spLocks noChangeShapeType="1"/>
            </p:cNvSpPr>
            <p:nvPr/>
          </p:nvSpPr>
          <p:spPr bwMode="auto">
            <a:xfrm>
              <a:off x="3780" y="2519"/>
              <a:ext cx="30" cy="66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489" name="Line 440"/>
            <p:cNvSpPr>
              <a:spLocks noChangeShapeType="1"/>
            </p:cNvSpPr>
            <p:nvPr/>
          </p:nvSpPr>
          <p:spPr bwMode="auto">
            <a:xfrm>
              <a:off x="3810" y="2585"/>
              <a:ext cx="30" cy="55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490" name="Line 441"/>
            <p:cNvSpPr>
              <a:spLocks noChangeShapeType="1"/>
            </p:cNvSpPr>
            <p:nvPr/>
          </p:nvSpPr>
          <p:spPr bwMode="auto">
            <a:xfrm>
              <a:off x="3840" y="2640"/>
              <a:ext cx="30" cy="27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491" name="Line 442"/>
            <p:cNvSpPr>
              <a:spLocks noChangeShapeType="1"/>
            </p:cNvSpPr>
            <p:nvPr/>
          </p:nvSpPr>
          <p:spPr bwMode="auto">
            <a:xfrm flipV="1">
              <a:off x="3870" y="2656"/>
              <a:ext cx="30" cy="1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492" name="Line 443"/>
            <p:cNvSpPr>
              <a:spLocks noChangeShapeType="1"/>
            </p:cNvSpPr>
            <p:nvPr/>
          </p:nvSpPr>
          <p:spPr bwMode="auto">
            <a:xfrm>
              <a:off x="3900" y="2656"/>
              <a:ext cx="23" cy="1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493" name="Line 444"/>
            <p:cNvSpPr>
              <a:spLocks noChangeShapeType="1"/>
            </p:cNvSpPr>
            <p:nvPr/>
          </p:nvSpPr>
          <p:spPr bwMode="auto">
            <a:xfrm flipV="1">
              <a:off x="3923" y="2629"/>
              <a:ext cx="30" cy="3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494" name="Line 445"/>
            <p:cNvSpPr>
              <a:spLocks noChangeShapeType="1"/>
            </p:cNvSpPr>
            <p:nvPr/>
          </p:nvSpPr>
          <p:spPr bwMode="auto">
            <a:xfrm>
              <a:off x="3953" y="2629"/>
              <a:ext cx="30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495" name="Line 446"/>
            <p:cNvSpPr>
              <a:spLocks noChangeShapeType="1"/>
            </p:cNvSpPr>
            <p:nvPr/>
          </p:nvSpPr>
          <p:spPr bwMode="auto">
            <a:xfrm flipV="1">
              <a:off x="3983" y="2590"/>
              <a:ext cx="30" cy="39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496" name="Line 447"/>
            <p:cNvSpPr>
              <a:spLocks noChangeShapeType="1"/>
            </p:cNvSpPr>
            <p:nvPr/>
          </p:nvSpPr>
          <p:spPr bwMode="auto">
            <a:xfrm flipV="1">
              <a:off x="4013" y="2563"/>
              <a:ext cx="30" cy="27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497" name="Line 448"/>
            <p:cNvSpPr>
              <a:spLocks noChangeShapeType="1"/>
            </p:cNvSpPr>
            <p:nvPr/>
          </p:nvSpPr>
          <p:spPr bwMode="auto">
            <a:xfrm flipV="1">
              <a:off x="4043" y="2541"/>
              <a:ext cx="30" cy="2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498" name="Line 449"/>
            <p:cNvSpPr>
              <a:spLocks noChangeShapeType="1"/>
            </p:cNvSpPr>
            <p:nvPr/>
          </p:nvSpPr>
          <p:spPr bwMode="auto">
            <a:xfrm flipV="1">
              <a:off x="4073" y="2469"/>
              <a:ext cx="30" cy="7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499" name="Line 450"/>
            <p:cNvSpPr>
              <a:spLocks noChangeShapeType="1"/>
            </p:cNvSpPr>
            <p:nvPr/>
          </p:nvSpPr>
          <p:spPr bwMode="auto">
            <a:xfrm>
              <a:off x="4103" y="2469"/>
              <a:ext cx="30" cy="55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00" name="Line 451"/>
            <p:cNvSpPr>
              <a:spLocks noChangeShapeType="1"/>
            </p:cNvSpPr>
            <p:nvPr/>
          </p:nvSpPr>
          <p:spPr bwMode="auto">
            <a:xfrm flipV="1">
              <a:off x="4133" y="2508"/>
              <a:ext cx="24" cy="16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01" name="Line 452"/>
            <p:cNvSpPr>
              <a:spLocks noChangeShapeType="1"/>
            </p:cNvSpPr>
            <p:nvPr/>
          </p:nvSpPr>
          <p:spPr bwMode="auto">
            <a:xfrm>
              <a:off x="4157" y="2508"/>
              <a:ext cx="29" cy="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02" name="Line 453"/>
            <p:cNvSpPr>
              <a:spLocks noChangeShapeType="1"/>
            </p:cNvSpPr>
            <p:nvPr/>
          </p:nvSpPr>
          <p:spPr bwMode="auto">
            <a:xfrm flipV="1">
              <a:off x="4186" y="2486"/>
              <a:ext cx="30" cy="2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03" name="Line 454"/>
            <p:cNvSpPr>
              <a:spLocks noChangeShapeType="1"/>
            </p:cNvSpPr>
            <p:nvPr/>
          </p:nvSpPr>
          <p:spPr bwMode="auto">
            <a:xfrm flipV="1">
              <a:off x="4216" y="2480"/>
              <a:ext cx="30" cy="6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04" name="Line 455"/>
            <p:cNvSpPr>
              <a:spLocks noChangeShapeType="1"/>
            </p:cNvSpPr>
            <p:nvPr/>
          </p:nvSpPr>
          <p:spPr bwMode="auto">
            <a:xfrm flipV="1">
              <a:off x="4246" y="2452"/>
              <a:ext cx="30" cy="2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05" name="Line 456"/>
            <p:cNvSpPr>
              <a:spLocks noChangeShapeType="1"/>
            </p:cNvSpPr>
            <p:nvPr/>
          </p:nvSpPr>
          <p:spPr bwMode="auto">
            <a:xfrm flipV="1">
              <a:off x="4276" y="2441"/>
              <a:ext cx="30" cy="1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06" name="Line 457"/>
            <p:cNvSpPr>
              <a:spLocks noChangeShapeType="1"/>
            </p:cNvSpPr>
            <p:nvPr/>
          </p:nvSpPr>
          <p:spPr bwMode="auto">
            <a:xfrm>
              <a:off x="4306" y="2441"/>
              <a:ext cx="30" cy="2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07" name="Line 458"/>
            <p:cNvSpPr>
              <a:spLocks noChangeShapeType="1"/>
            </p:cNvSpPr>
            <p:nvPr/>
          </p:nvSpPr>
          <p:spPr bwMode="auto">
            <a:xfrm flipV="1">
              <a:off x="4449" y="2348"/>
              <a:ext cx="30" cy="27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08" name="Line 459"/>
            <p:cNvSpPr>
              <a:spLocks noChangeShapeType="1"/>
            </p:cNvSpPr>
            <p:nvPr/>
          </p:nvSpPr>
          <p:spPr bwMode="auto">
            <a:xfrm flipV="1">
              <a:off x="4563" y="2204"/>
              <a:ext cx="30" cy="39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09" name="Line 460"/>
            <p:cNvSpPr>
              <a:spLocks noChangeShapeType="1"/>
            </p:cNvSpPr>
            <p:nvPr/>
          </p:nvSpPr>
          <p:spPr bwMode="auto">
            <a:xfrm flipV="1">
              <a:off x="4682" y="2039"/>
              <a:ext cx="30" cy="5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10" name="Line 461"/>
            <p:cNvSpPr>
              <a:spLocks noChangeShapeType="1"/>
            </p:cNvSpPr>
            <p:nvPr/>
          </p:nvSpPr>
          <p:spPr bwMode="auto">
            <a:xfrm flipV="1">
              <a:off x="4796" y="1868"/>
              <a:ext cx="30" cy="39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11" name="Line 462"/>
            <p:cNvSpPr>
              <a:spLocks noChangeShapeType="1"/>
            </p:cNvSpPr>
            <p:nvPr/>
          </p:nvSpPr>
          <p:spPr bwMode="auto">
            <a:xfrm flipV="1">
              <a:off x="4916" y="1659"/>
              <a:ext cx="29" cy="38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12" name="Line 463"/>
            <p:cNvSpPr>
              <a:spLocks noChangeShapeType="1"/>
            </p:cNvSpPr>
            <p:nvPr/>
          </p:nvSpPr>
          <p:spPr bwMode="auto">
            <a:xfrm>
              <a:off x="1455" y="2954"/>
              <a:ext cx="30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13" name="Line 464"/>
            <p:cNvSpPr>
              <a:spLocks noChangeShapeType="1"/>
            </p:cNvSpPr>
            <p:nvPr/>
          </p:nvSpPr>
          <p:spPr bwMode="auto">
            <a:xfrm>
              <a:off x="1485" y="2954"/>
              <a:ext cx="30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14" name="Line 465"/>
            <p:cNvSpPr>
              <a:spLocks noChangeShapeType="1"/>
            </p:cNvSpPr>
            <p:nvPr/>
          </p:nvSpPr>
          <p:spPr bwMode="auto">
            <a:xfrm>
              <a:off x="1515" y="2954"/>
              <a:ext cx="30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15" name="Line 466"/>
            <p:cNvSpPr>
              <a:spLocks noChangeShapeType="1"/>
            </p:cNvSpPr>
            <p:nvPr/>
          </p:nvSpPr>
          <p:spPr bwMode="auto">
            <a:xfrm>
              <a:off x="1545" y="2954"/>
              <a:ext cx="30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16" name="Line 467"/>
            <p:cNvSpPr>
              <a:spLocks noChangeShapeType="1"/>
            </p:cNvSpPr>
            <p:nvPr/>
          </p:nvSpPr>
          <p:spPr bwMode="auto">
            <a:xfrm>
              <a:off x="1575" y="2954"/>
              <a:ext cx="30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17" name="Line 468"/>
            <p:cNvSpPr>
              <a:spLocks noChangeShapeType="1"/>
            </p:cNvSpPr>
            <p:nvPr/>
          </p:nvSpPr>
          <p:spPr bwMode="auto">
            <a:xfrm>
              <a:off x="1605" y="2954"/>
              <a:ext cx="30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18" name="Line 469"/>
            <p:cNvSpPr>
              <a:spLocks noChangeShapeType="1"/>
            </p:cNvSpPr>
            <p:nvPr/>
          </p:nvSpPr>
          <p:spPr bwMode="auto">
            <a:xfrm>
              <a:off x="1635" y="2954"/>
              <a:ext cx="23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19" name="Line 470"/>
            <p:cNvSpPr>
              <a:spLocks noChangeShapeType="1"/>
            </p:cNvSpPr>
            <p:nvPr/>
          </p:nvSpPr>
          <p:spPr bwMode="auto">
            <a:xfrm>
              <a:off x="1658" y="2954"/>
              <a:ext cx="30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20" name="Line 471"/>
            <p:cNvSpPr>
              <a:spLocks noChangeShapeType="1"/>
            </p:cNvSpPr>
            <p:nvPr/>
          </p:nvSpPr>
          <p:spPr bwMode="auto">
            <a:xfrm>
              <a:off x="1688" y="2954"/>
              <a:ext cx="30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21" name="Line 472"/>
            <p:cNvSpPr>
              <a:spLocks noChangeShapeType="1"/>
            </p:cNvSpPr>
            <p:nvPr/>
          </p:nvSpPr>
          <p:spPr bwMode="auto">
            <a:xfrm>
              <a:off x="1718" y="2954"/>
              <a:ext cx="30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22" name="Line 473"/>
            <p:cNvSpPr>
              <a:spLocks noChangeShapeType="1"/>
            </p:cNvSpPr>
            <p:nvPr/>
          </p:nvSpPr>
          <p:spPr bwMode="auto">
            <a:xfrm>
              <a:off x="1748" y="2954"/>
              <a:ext cx="30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23" name="Line 474"/>
            <p:cNvSpPr>
              <a:spLocks noChangeShapeType="1"/>
            </p:cNvSpPr>
            <p:nvPr/>
          </p:nvSpPr>
          <p:spPr bwMode="auto">
            <a:xfrm>
              <a:off x="1778" y="2954"/>
              <a:ext cx="30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24" name="Line 475"/>
            <p:cNvSpPr>
              <a:spLocks noChangeShapeType="1"/>
            </p:cNvSpPr>
            <p:nvPr/>
          </p:nvSpPr>
          <p:spPr bwMode="auto">
            <a:xfrm>
              <a:off x="1808" y="2954"/>
              <a:ext cx="30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25" name="Line 476"/>
            <p:cNvSpPr>
              <a:spLocks noChangeShapeType="1"/>
            </p:cNvSpPr>
            <p:nvPr/>
          </p:nvSpPr>
          <p:spPr bwMode="auto">
            <a:xfrm>
              <a:off x="1838" y="2954"/>
              <a:ext cx="24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26" name="Line 477"/>
            <p:cNvSpPr>
              <a:spLocks noChangeShapeType="1"/>
            </p:cNvSpPr>
            <p:nvPr/>
          </p:nvSpPr>
          <p:spPr bwMode="auto">
            <a:xfrm>
              <a:off x="1862" y="2954"/>
              <a:ext cx="29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27" name="Line 478"/>
            <p:cNvSpPr>
              <a:spLocks noChangeShapeType="1"/>
            </p:cNvSpPr>
            <p:nvPr/>
          </p:nvSpPr>
          <p:spPr bwMode="auto">
            <a:xfrm>
              <a:off x="1891" y="2954"/>
              <a:ext cx="30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28" name="Line 479"/>
            <p:cNvSpPr>
              <a:spLocks noChangeShapeType="1"/>
            </p:cNvSpPr>
            <p:nvPr/>
          </p:nvSpPr>
          <p:spPr bwMode="auto">
            <a:xfrm>
              <a:off x="1921" y="2954"/>
              <a:ext cx="30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29" name="Line 480"/>
            <p:cNvSpPr>
              <a:spLocks noChangeShapeType="1"/>
            </p:cNvSpPr>
            <p:nvPr/>
          </p:nvSpPr>
          <p:spPr bwMode="auto">
            <a:xfrm>
              <a:off x="1951" y="2954"/>
              <a:ext cx="30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30" name="Line 481"/>
            <p:cNvSpPr>
              <a:spLocks noChangeShapeType="1"/>
            </p:cNvSpPr>
            <p:nvPr/>
          </p:nvSpPr>
          <p:spPr bwMode="auto">
            <a:xfrm>
              <a:off x="1981" y="2954"/>
              <a:ext cx="30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31" name="Line 482"/>
            <p:cNvSpPr>
              <a:spLocks noChangeShapeType="1"/>
            </p:cNvSpPr>
            <p:nvPr/>
          </p:nvSpPr>
          <p:spPr bwMode="auto">
            <a:xfrm>
              <a:off x="2011" y="2954"/>
              <a:ext cx="30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32" name="Line 483"/>
            <p:cNvSpPr>
              <a:spLocks noChangeShapeType="1"/>
            </p:cNvSpPr>
            <p:nvPr/>
          </p:nvSpPr>
          <p:spPr bwMode="auto">
            <a:xfrm>
              <a:off x="2041" y="2954"/>
              <a:ext cx="24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33" name="Line 484"/>
            <p:cNvSpPr>
              <a:spLocks noChangeShapeType="1"/>
            </p:cNvSpPr>
            <p:nvPr/>
          </p:nvSpPr>
          <p:spPr bwMode="auto">
            <a:xfrm>
              <a:off x="2065" y="2954"/>
              <a:ext cx="30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34" name="Line 485"/>
            <p:cNvSpPr>
              <a:spLocks noChangeShapeType="1"/>
            </p:cNvSpPr>
            <p:nvPr/>
          </p:nvSpPr>
          <p:spPr bwMode="auto">
            <a:xfrm>
              <a:off x="2095" y="2954"/>
              <a:ext cx="30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35" name="Line 486"/>
            <p:cNvSpPr>
              <a:spLocks noChangeShapeType="1"/>
            </p:cNvSpPr>
            <p:nvPr/>
          </p:nvSpPr>
          <p:spPr bwMode="auto">
            <a:xfrm>
              <a:off x="2125" y="2954"/>
              <a:ext cx="29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36" name="Line 487"/>
            <p:cNvSpPr>
              <a:spLocks noChangeShapeType="1"/>
            </p:cNvSpPr>
            <p:nvPr/>
          </p:nvSpPr>
          <p:spPr bwMode="auto">
            <a:xfrm>
              <a:off x="2154" y="2954"/>
              <a:ext cx="30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37" name="Line 488"/>
            <p:cNvSpPr>
              <a:spLocks noChangeShapeType="1"/>
            </p:cNvSpPr>
            <p:nvPr/>
          </p:nvSpPr>
          <p:spPr bwMode="auto">
            <a:xfrm>
              <a:off x="2184" y="2954"/>
              <a:ext cx="30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38" name="Line 489"/>
            <p:cNvSpPr>
              <a:spLocks noChangeShapeType="1"/>
            </p:cNvSpPr>
            <p:nvPr/>
          </p:nvSpPr>
          <p:spPr bwMode="auto">
            <a:xfrm>
              <a:off x="2214" y="2954"/>
              <a:ext cx="30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39" name="Line 490"/>
            <p:cNvSpPr>
              <a:spLocks noChangeShapeType="1"/>
            </p:cNvSpPr>
            <p:nvPr/>
          </p:nvSpPr>
          <p:spPr bwMode="auto">
            <a:xfrm>
              <a:off x="2244" y="2954"/>
              <a:ext cx="24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40" name="Line 491"/>
            <p:cNvSpPr>
              <a:spLocks noChangeShapeType="1"/>
            </p:cNvSpPr>
            <p:nvPr/>
          </p:nvSpPr>
          <p:spPr bwMode="auto">
            <a:xfrm>
              <a:off x="2268" y="2954"/>
              <a:ext cx="30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41" name="Line 492"/>
            <p:cNvSpPr>
              <a:spLocks noChangeShapeType="1"/>
            </p:cNvSpPr>
            <p:nvPr/>
          </p:nvSpPr>
          <p:spPr bwMode="auto">
            <a:xfrm>
              <a:off x="2298" y="2954"/>
              <a:ext cx="30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42" name="Line 493"/>
            <p:cNvSpPr>
              <a:spLocks noChangeShapeType="1"/>
            </p:cNvSpPr>
            <p:nvPr/>
          </p:nvSpPr>
          <p:spPr bwMode="auto">
            <a:xfrm>
              <a:off x="2328" y="2954"/>
              <a:ext cx="30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43" name="Line 494"/>
            <p:cNvSpPr>
              <a:spLocks noChangeShapeType="1"/>
            </p:cNvSpPr>
            <p:nvPr/>
          </p:nvSpPr>
          <p:spPr bwMode="auto">
            <a:xfrm>
              <a:off x="2358" y="2954"/>
              <a:ext cx="30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44" name="Line 495"/>
            <p:cNvSpPr>
              <a:spLocks noChangeShapeType="1"/>
            </p:cNvSpPr>
            <p:nvPr/>
          </p:nvSpPr>
          <p:spPr bwMode="auto">
            <a:xfrm>
              <a:off x="2388" y="2954"/>
              <a:ext cx="29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45" name="Line 496"/>
            <p:cNvSpPr>
              <a:spLocks noChangeShapeType="1"/>
            </p:cNvSpPr>
            <p:nvPr/>
          </p:nvSpPr>
          <p:spPr bwMode="auto">
            <a:xfrm>
              <a:off x="2417" y="2954"/>
              <a:ext cx="30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46" name="Line 497"/>
            <p:cNvSpPr>
              <a:spLocks noChangeShapeType="1"/>
            </p:cNvSpPr>
            <p:nvPr/>
          </p:nvSpPr>
          <p:spPr bwMode="auto">
            <a:xfrm>
              <a:off x="2447" y="2954"/>
              <a:ext cx="30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47" name="Line 498"/>
            <p:cNvSpPr>
              <a:spLocks noChangeShapeType="1"/>
            </p:cNvSpPr>
            <p:nvPr/>
          </p:nvSpPr>
          <p:spPr bwMode="auto">
            <a:xfrm>
              <a:off x="2477" y="2954"/>
              <a:ext cx="24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48" name="Line 499"/>
            <p:cNvSpPr>
              <a:spLocks noChangeShapeType="1"/>
            </p:cNvSpPr>
            <p:nvPr/>
          </p:nvSpPr>
          <p:spPr bwMode="auto">
            <a:xfrm>
              <a:off x="2501" y="2954"/>
              <a:ext cx="30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49" name="Line 500"/>
            <p:cNvSpPr>
              <a:spLocks noChangeShapeType="1"/>
            </p:cNvSpPr>
            <p:nvPr/>
          </p:nvSpPr>
          <p:spPr bwMode="auto">
            <a:xfrm>
              <a:off x="2531" y="2954"/>
              <a:ext cx="30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50" name="Line 501"/>
            <p:cNvSpPr>
              <a:spLocks noChangeShapeType="1"/>
            </p:cNvSpPr>
            <p:nvPr/>
          </p:nvSpPr>
          <p:spPr bwMode="auto">
            <a:xfrm>
              <a:off x="2561" y="2954"/>
              <a:ext cx="30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51" name="Line 502"/>
            <p:cNvSpPr>
              <a:spLocks noChangeShapeType="1"/>
            </p:cNvSpPr>
            <p:nvPr/>
          </p:nvSpPr>
          <p:spPr bwMode="auto">
            <a:xfrm>
              <a:off x="2591" y="2954"/>
              <a:ext cx="30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52" name="Line 503"/>
            <p:cNvSpPr>
              <a:spLocks noChangeShapeType="1"/>
            </p:cNvSpPr>
            <p:nvPr/>
          </p:nvSpPr>
          <p:spPr bwMode="auto">
            <a:xfrm>
              <a:off x="2621" y="2954"/>
              <a:ext cx="29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53" name="Line 504"/>
            <p:cNvSpPr>
              <a:spLocks noChangeShapeType="1"/>
            </p:cNvSpPr>
            <p:nvPr/>
          </p:nvSpPr>
          <p:spPr bwMode="auto">
            <a:xfrm>
              <a:off x="2650" y="2954"/>
              <a:ext cx="30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54" name="Line 505"/>
            <p:cNvSpPr>
              <a:spLocks noChangeShapeType="1"/>
            </p:cNvSpPr>
            <p:nvPr/>
          </p:nvSpPr>
          <p:spPr bwMode="auto">
            <a:xfrm>
              <a:off x="2680" y="2954"/>
              <a:ext cx="24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55" name="Line 506"/>
            <p:cNvSpPr>
              <a:spLocks noChangeShapeType="1"/>
            </p:cNvSpPr>
            <p:nvPr/>
          </p:nvSpPr>
          <p:spPr bwMode="auto">
            <a:xfrm>
              <a:off x="2704" y="2954"/>
              <a:ext cx="30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56" name="Line 507"/>
            <p:cNvSpPr>
              <a:spLocks noChangeShapeType="1"/>
            </p:cNvSpPr>
            <p:nvPr/>
          </p:nvSpPr>
          <p:spPr bwMode="auto">
            <a:xfrm>
              <a:off x="2734" y="2954"/>
              <a:ext cx="30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57" name="Line 508"/>
            <p:cNvSpPr>
              <a:spLocks noChangeShapeType="1"/>
            </p:cNvSpPr>
            <p:nvPr/>
          </p:nvSpPr>
          <p:spPr bwMode="auto">
            <a:xfrm flipV="1">
              <a:off x="2764" y="2949"/>
              <a:ext cx="30" cy="5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58" name="Line 509"/>
            <p:cNvSpPr>
              <a:spLocks noChangeShapeType="1"/>
            </p:cNvSpPr>
            <p:nvPr/>
          </p:nvSpPr>
          <p:spPr bwMode="auto">
            <a:xfrm>
              <a:off x="2794" y="2949"/>
              <a:ext cx="30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59" name="Line 510"/>
            <p:cNvSpPr>
              <a:spLocks noChangeShapeType="1"/>
            </p:cNvSpPr>
            <p:nvPr/>
          </p:nvSpPr>
          <p:spPr bwMode="auto">
            <a:xfrm>
              <a:off x="2824" y="2949"/>
              <a:ext cx="30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60" name="Line 511"/>
            <p:cNvSpPr>
              <a:spLocks noChangeShapeType="1"/>
            </p:cNvSpPr>
            <p:nvPr/>
          </p:nvSpPr>
          <p:spPr bwMode="auto">
            <a:xfrm>
              <a:off x="2854" y="2949"/>
              <a:ext cx="30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61" name="Line 512"/>
            <p:cNvSpPr>
              <a:spLocks noChangeShapeType="1"/>
            </p:cNvSpPr>
            <p:nvPr/>
          </p:nvSpPr>
          <p:spPr bwMode="auto">
            <a:xfrm>
              <a:off x="2884" y="2949"/>
              <a:ext cx="23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62" name="Line 513"/>
            <p:cNvSpPr>
              <a:spLocks noChangeShapeType="1"/>
            </p:cNvSpPr>
            <p:nvPr/>
          </p:nvSpPr>
          <p:spPr bwMode="auto">
            <a:xfrm>
              <a:off x="2907" y="2949"/>
              <a:ext cx="30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63" name="Line 514"/>
            <p:cNvSpPr>
              <a:spLocks noChangeShapeType="1"/>
            </p:cNvSpPr>
            <p:nvPr/>
          </p:nvSpPr>
          <p:spPr bwMode="auto">
            <a:xfrm flipV="1">
              <a:off x="2937" y="2943"/>
              <a:ext cx="30" cy="6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64" name="Line 515"/>
            <p:cNvSpPr>
              <a:spLocks noChangeShapeType="1"/>
            </p:cNvSpPr>
            <p:nvPr/>
          </p:nvSpPr>
          <p:spPr bwMode="auto">
            <a:xfrm>
              <a:off x="2967" y="2943"/>
              <a:ext cx="30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65" name="Line 516"/>
            <p:cNvSpPr>
              <a:spLocks noChangeShapeType="1"/>
            </p:cNvSpPr>
            <p:nvPr/>
          </p:nvSpPr>
          <p:spPr bwMode="auto">
            <a:xfrm>
              <a:off x="2997" y="2943"/>
              <a:ext cx="30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66" name="Line 517"/>
            <p:cNvSpPr>
              <a:spLocks noChangeShapeType="1"/>
            </p:cNvSpPr>
            <p:nvPr/>
          </p:nvSpPr>
          <p:spPr bwMode="auto">
            <a:xfrm flipV="1">
              <a:off x="3027" y="2938"/>
              <a:ext cx="30" cy="5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67" name="Line 518"/>
            <p:cNvSpPr>
              <a:spLocks noChangeShapeType="1"/>
            </p:cNvSpPr>
            <p:nvPr/>
          </p:nvSpPr>
          <p:spPr bwMode="auto">
            <a:xfrm flipV="1">
              <a:off x="3057" y="2932"/>
              <a:ext cx="30" cy="6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68" name="Line 519"/>
            <p:cNvSpPr>
              <a:spLocks noChangeShapeType="1"/>
            </p:cNvSpPr>
            <p:nvPr/>
          </p:nvSpPr>
          <p:spPr bwMode="auto">
            <a:xfrm flipV="1">
              <a:off x="3087" y="2927"/>
              <a:ext cx="24" cy="5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69" name="Line 520"/>
            <p:cNvSpPr>
              <a:spLocks noChangeShapeType="1"/>
            </p:cNvSpPr>
            <p:nvPr/>
          </p:nvSpPr>
          <p:spPr bwMode="auto">
            <a:xfrm flipV="1">
              <a:off x="3111" y="2921"/>
              <a:ext cx="30" cy="6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70" name="Line 521"/>
            <p:cNvSpPr>
              <a:spLocks noChangeShapeType="1"/>
            </p:cNvSpPr>
            <p:nvPr/>
          </p:nvSpPr>
          <p:spPr bwMode="auto">
            <a:xfrm>
              <a:off x="3141" y="2921"/>
              <a:ext cx="29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71" name="Line 522"/>
            <p:cNvSpPr>
              <a:spLocks noChangeShapeType="1"/>
            </p:cNvSpPr>
            <p:nvPr/>
          </p:nvSpPr>
          <p:spPr bwMode="auto">
            <a:xfrm flipV="1">
              <a:off x="3170" y="2916"/>
              <a:ext cx="30" cy="5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72" name="Line 523"/>
            <p:cNvSpPr>
              <a:spLocks noChangeShapeType="1"/>
            </p:cNvSpPr>
            <p:nvPr/>
          </p:nvSpPr>
          <p:spPr bwMode="auto">
            <a:xfrm flipV="1">
              <a:off x="3200" y="2910"/>
              <a:ext cx="30" cy="6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73" name="Line 524"/>
            <p:cNvSpPr>
              <a:spLocks noChangeShapeType="1"/>
            </p:cNvSpPr>
            <p:nvPr/>
          </p:nvSpPr>
          <p:spPr bwMode="auto">
            <a:xfrm flipV="1">
              <a:off x="3230" y="2899"/>
              <a:ext cx="30" cy="1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74" name="Line 525"/>
            <p:cNvSpPr>
              <a:spLocks noChangeShapeType="1"/>
            </p:cNvSpPr>
            <p:nvPr/>
          </p:nvSpPr>
          <p:spPr bwMode="auto">
            <a:xfrm flipV="1">
              <a:off x="3260" y="2893"/>
              <a:ext cx="30" cy="6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75" name="Line 526"/>
            <p:cNvSpPr>
              <a:spLocks noChangeShapeType="1"/>
            </p:cNvSpPr>
            <p:nvPr/>
          </p:nvSpPr>
          <p:spPr bwMode="auto">
            <a:xfrm>
              <a:off x="3290" y="2893"/>
              <a:ext cx="24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76" name="Line 527"/>
            <p:cNvSpPr>
              <a:spLocks noChangeShapeType="1"/>
            </p:cNvSpPr>
            <p:nvPr/>
          </p:nvSpPr>
          <p:spPr bwMode="auto">
            <a:xfrm flipV="1">
              <a:off x="3314" y="2888"/>
              <a:ext cx="30" cy="5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77" name="Line 528"/>
            <p:cNvSpPr>
              <a:spLocks noChangeShapeType="1"/>
            </p:cNvSpPr>
            <p:nvPr/>
          </p:nvSpPr>
          <p:spPr bwMode="auto">
            <a:xfrm flipV="1">
              <a:off x="3344" y="2877"/>
              <a:ext cx="30" cy="1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78" name="Line 529"/>
            <p:cNvSpPr>
              <a:spLocks noChangeShapeType="1"/>
            </p:cNvSpPr>
            <p:nvPr/>
          </p:nvSpPr>
          <p:spPr bwMode="auto">
            <a:xfrm flipV="1">
              <a:off x="3374" y="2871"/>
              <a:ext cx="30" cy="6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79" name="Line 530"/>
            <p:cNvSpPr>
              <a:spLocks noChangeShapeType="1"/>
            </p:cNvSpPr>
            <p:nvPr/>
          </p:nvSpPr>
          <p:spPr bwMode="auto">
            <a:xfrm flipV="1">
              <a:off x="3404" y="2866"/>
              <a:ext cx="29" cy="5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80" name="Line 531"/>
            <p:cNvSpPr>
              <a:spLocks noChangeShapeType="1"/>
            </p:cNvSpPr>
            <p:nvPr/>
          </p:nvSpPr>
          <p:spPr bwMode="auto">
            <a:xfrm flipV="1">
              <a:off x="3433" y="2860"/>
              <a:ext cx="30" cy="6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81" name="Line 532"/>
            <p:cNvSpPr>
              <a:spLocks noChangeShapeType="1"/>
            </p:cNvSpPr>
            <p:nvPr/>
          </p:nvSpPr>
          <p:spPr bwMode="auto">
            <a:xfrm flipV="1">
              <a:off x="3463" y="2849"/>
              <a:ext cx="30" cy="1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82" name="Line 533"/>
            <p:cNvSpPr>
              <a:spLocks noChangeShapeType="1"/>
            </p:cNvSpPr>
            <p:nvPr/>
          </p:nvSpPr>
          <p:spPr bwMode="auto">
            <a:xfrm flipV="1">
              <a:off x="3493" y="2844"/>
              <a:ext cx="24" cy="5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83" name="Line 534"/>
            <p:cNvSpPr>
              <a:spLocks noChangeShapeType="1"/>
            </p:cNvSpPr>
            <p:nvPr/>
          </p:nvSpPr>
          <p:spPr bwMode="auto">
            <a:xfrm flipV="1">
              <a:off x="3517" y="2833"/>
              <a:ext cx="30" cy="1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84" name="Line 535"/>
            <p:cNvSpPr>
              <a:spLocks noChangeShapeType="1"/>
            </p:cNvSpPr>
            <p:nvPr/>
          </p:nvSpPr>
          <p:spPr bwMode="auto">
            <a:xfrm flipV="1">
              <a:off x="3547" y="2822"/>
              <a:ext cx="30" cy="1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85" name="Line 536"/>
            <p:cNvSpPr>
              <a:spLocks noChangeShapeType="1"/>
            </p:cNvSpPr>
            <p:nvPr/>
          </p:nvSpPr>
          <p:spPr bwMode="auto">
            <a:xfrm flipV="1">
              <a:off x="3577" y="2811"/>
              <a:ext cx="30" cy="1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86" name="Line 537"/>
            <p:cNvSpPr>
              <a:spLocks noChangeShapeType="1"/>
            </p:cNvSpPr>
            <p:nvPr/>
          </p:nvSpPr>
          <p:spPr bwMode="auto">
            <a:xfrm flipV="1">
              <a:off x="3607" y="2800"/>
              <a:ext cx="30" cy="1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87" name="Line 538"/>
            <p:cNvSpPr>
              <a:spLocks noChangeShapeType="1"/>
            </p:cNvSpPr>
            <p:nvPr/>
          </p:nvSpPr>
          <p:spPr bwMode="auto">
            <a:xfrm flipV="1">
              <a:off x="3637" y="2789"/>
              <a:ext cx="29" cy="1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88" name="Line 539"/>
            <p:cNvSpPr>
              <a:spLocks noChangeShapeType="1"/>
            </p:cNvSpPr>
            <p:nvPr/>
          </p:nvSpPr>
          <p:spPr bwMode="auto">
            <a:xfrm flipV="1">
              <a:off x="3666" y="2778"/>
              <a:ext cx="30" cy="1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89" name="Line 540"/>
            <p:cNvSpPr>
              <a:spLocks noChangeShapeType="1"/>
            </p:cNvSpPr>
            <p:nvPr/>
          </p:nvSpPr>
          <p:spPr bwMode="auto">
            <a:xfrm flipV="1">
              <a:off x="3696" y="2772"/>
              <a:ext cx="24" cy="6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90" name="Line 541"/>
            <p:cNvSpPr>
              <a:spLocks noChangeShapeType="1"/>
            </p:cNvSpPr>
            <p:nvPr/>
          </p:nvSpPr>
          <p:spPr bwMode="auto">
            <a:xfrm flipV="1">
              <a:off x="3720" y="2767"/>
              <a:ext cx="30" cy="5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91" name="Line 542"/>
            <p:cNvSpPr>
              <a:spLocks noChangeShapeType="1"/>
            </p:cNvSpPr>
            <p:nvPr/>
          </p:nvSpPr>
          <p:spPr bwMode="auto">
            <a:xfrm flipV="1">
              <a:off x="3750" y="2756"/>
              <a:ext cx="30" cy="1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92" name="Line 543"/>
            <p:cNvSpPr>
              <a:spLocks noChangeShapeType="1"/>
            </p:cNvSpPr>
            <p:nvPr/>
          </p:nvSpPr>
          <p:spPr bwMode="auto">
            <a:xfrm>
              <a:off x="3780" y="2756"/>
              <a:ext cx="30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93" name="Line 544"/>
            <p:cNvSpPr>
              <a:spLocks noChangeShapeType="1"/>
            </p:cNvSpPr>
            <p:nvPr/>
          </p:nvSpPr>
          <p:spPr bwMode="auto">
            <a:xfrm>
              <a:off x="3810" y="2756"/>
              <a:ext cx="30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94" name="Line 545"/>
            <p:cNvSpPr>
              <a:spLocks noChangeShapeType="1"/>
            </p:cNvSpPr>
            <p:nvPr/>
          </p:nvSpPr>
          <p:spPr bwMode="auto">
            <a:xfrm>
              <a:off x="3840" y="2756"/>
              <a:ext cx="30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95" name="Line 546"/>
            <p:cNvSpPr>
              <a:spLocks noChangeShapeType="1"/>
            </p:cNvSpPr>
            <p:nvPr/>
          </p:nvSpPr>
          <p:spPr bwMode="auto">
            <a:xfrm>
              <a:off x="3870" y="2756"/>
              <a:ext cx="30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96" name="Line 547"/>
            <p:cNvSpPr>
              <a:spLocks noChangeShapeType="1"/>
            </p:cNvSpPr>
            <p:nvPr/>
          </p:nvSpPr>
          <p:spPr bwMode="auto">
            <a:xfrm>
              <a:off x="3900" y="2756"/>
              <a:ext cx="23" cy="5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97" name="Line 548"/>
            <p:cNvSpPr>
              <a:spLocks noChangeShapeType="1"/>
            </p:cNvSpPr>
            <p:nvPr/>
          </p:nvSpPr>
          <p:spPr bwMode="auto">
            <a:xfrm flipV="1">
              <a:off x="3923" y="2756"/>
              <a:ext cx="30" cy="5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98" name="Line 549"/>
            <p:cNvSpPr>
              <a:spLocks noChangeShapeType="1"/>
            </p:cNvSpPr>
            <p:nvPr/>
          </p:nvSpPr>
          <p:spPr bwMode="auto">
            <a:xfrm flipV="1">
              <a:off x="3953" y="2750"/>
              <a:ext cx="30" cy="6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599" name="Line 550"/>
            <p:cNvSpPr>
              <a:spLocks noChangeShapeType="1"/>
            </p:cNvSpPr>
            <p:nvPr/>
          </p:nvSpPr>
          <p:spPr bwMode="auto">
            <a:xfrm>
              <a:off x="3983" y="2750"/>
              <a:ext cx="30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00" name="Line 551"/>
            <p:cNvSpPr>
              <a:spLocks noChangeShapeType="1"/>
            </p:cNvSpPr>
            <p:nvPr/>
          </p:nvSpPr>
          <p:spPr bwMode="auto">
            <a:xfrm>
              <a:off x="4013" y="2750"/>
              <a:ext cx="30" cy="6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01" name="Line 552"/>
            <p:cNvSpPr>
              <a:spLocks noChangeShapeType="1"/>
            </p:cNvSpPr>
            <p:nvPr/>
          </p:nvSpPr>
          <p:spPr bwMode="auto">
            <a:xfrm>
              <a:off x="4043" y="2756"/>
              <a:ext cx="30" cy="1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02" name="Line 553"/>
            <p:cNvSpPr>
              <a:spLocks noChangeShapeType="1"/>
            </p:cNvSpPr>
            <p:nvPr/>
          </p:nvSpPr>
          <p:spPr bwMode="auto">
            <a:xfrm>
              <a:off x="4073" y="2767"/>
              <a:ext cx="30" cy="22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03" name="Line 554"/>
            <p:cNvSpPr>
              <a:spLocks noChangeShapeType="1"/>
            </p:cNvSpPr>
            <p:nvPr/>
          </p:nvSpPr>
          <p:spPr bwMode="auto">
            <a:xfrm>
              <a:off x="4103" y="2789"/>
              <a:ext cx="30" cy="22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04" name="Line 555"/>
            <p:cNvSpPr>
              <a:spLocks noChangeShapeType="1"/>
            </p:cNvSpPr>
            <p:nvPr/>
          </p:nvSpPr>
          <p:spPr bwMode="auto">
            <a:xfrm>
              <a:off x="4133" y="2811"/>
              <a:ext cx="24" cy="16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05" name="Line 556"/>
            <p:cNvSpPr>
              <a:spLocks noChangeShapeType="1"/>
            </p:cNvSpPr>
            <p:nvPr/>
          </p:nvSpPr>
          <p:spPr bwMode="auto">
            <a:xfrm>
              <a:off x="4157" y="2827"/>
              <a:ext cx="29" cy="1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06" name="Line 557"/>
            <p:cNvSpPr>
              <a:spLocks noChangeShapeType="1"/>
            </p:cNvSpPr>
            <p:nvPr/>
          </p:nvSpPr>
          <p:spPr bwMode="auto">
            <a:xfrm>
              <a:off x="4186" y="2838"/>
              <a:ext cx="30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07" name="Line 558"/>
            <p:cNvSpPr>
              <a:spLocks noChangeShapeType="1"/>
            </p:cNvSpPr>
            <p:nvPr/>
          </p:nvSpPr>
          <p:spPr bwMode="auto">
            <a:xfrm>
              <a:off x="4216" y="2838"/>
              <a:ext cx="30" cy="6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08" name="Line 559"/>
            <p:cNvSpPr>
              <a:spLocks noChangeShapeType="1"/>
            </p:cNvSpPr>
            <p:nvPr/>
          </p:nvSpPr>
          <p:spPr bwMode="auto">
            <a:xfrm flipV="1">
              <a:off x="4246" y="2838"/>
              <a:ext cx="30" cy="6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09" name="Line 560"/>
            <p:cNvSpPr>
              <a:spLocks noChangeShapeType="1"/>
            </p:cNvSpPr>
            <p:nvPr/>
          </p:nvSpPr>
          <p:spPr bwMode="auto">
            <a:xfrm>
              <a:off x="4276" y="2838"/>
              <a:ext cx="30" cy="6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10" name="Line 561"/>
            <p:cNvSpPr>
              <a:spLocks noChangeShapeType="1"/>
            </p:cNvSpPr>
            <p:nvPr/>
          </p:nvSpPr>
          <p:spPr bwMode="auto">
            <a:xfrm flipV="1">
              <a:off x="4306" y="2838"/>
              <a:ext cx="30" cy="6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11" name="Line 562"/>
            <p:cNvSpPr>
              <a:spLocks noChangeShapeType="1"/>
            </p:cNvSpPr>
            <p:nvPr/>
          </p:nvSpPr>
          <p:spPr bwMode="auto">
            <a:xfrm>
              <a:off x="4390" y="2838"/>
              <a:ext cx="30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12" name="Line 563"/>
            <p:cNvSpPr>
              <a:spLocks noChangeShapeType="1"/>
            </p:cNvSpPr>
            <p:nvPr/>
          </p:nvSpPr>
          <p:spPr bwMode="auto">
            <a:xfrm>
              <a:off x="4479" y="2838"/>
              <a:ext cx="30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13" name="Line 564"/>
            <p:cNvSpPr>
              <a:spLocks noChangeShapeType="1"/>
            </p:cNvSpPr>
            <p:nvPr/>
          </p:nvSpPr>
          <p:spPr bwMode="auto">
            <a:xfrm>
              <a:off x="4563" y="2838"/>
              <a:ext cx="30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14" name="Line 565"/>
            <p:cNvSpPr>
              <a:spLocks noChangeShapeType="1"/>
            </p:cNvSpPr>
            <p:nvPr/>
          </p:nvSpPr>
          <p:spPr bwMode="auto">
            <a:xfrm>
              <a:off x="4653" y="2838"/>
              <a:ext cx="29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15" name="Line 566"/>
            <p:cNvSpPr>
              <a:spLocks noChangeShapeType="1"/>
            </p:cNvSpPr>
            <p:nvPr/>
          </p:nvSpPr>
          <p:spPr bwMode="auto">
            <a:xfrm>
              <a:off x="4742" y="2838"/>
              <a:ext cx="24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16" name="Line 567"/>
            <p:cNvSpPr>
              <a:spLocks noChangeShapeType="1"/>
            </p:cNvSpPr>
            <p:nvPr/>
          </p:nvSpPr>
          <p:spPr bwMode="auto">
            <a:xfrm>
              <a:off x="4826" y="2838"/>
              <a:ext cx="30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17" name="Line 568"/>
            <p:cNvSpPr>
              <a:spLocks noChangeShapeType="1"/>
            </p:cNvSpPr>
            <p:nvPr/>
          </p:nvSpPr>
          <p:spPr bwMode="auto">
            <a:xfrm>
              <a:off x="4916" y="2838"/>
              <a:ext cx="29" cy="1"/>
            </a:xfrm>
            <a:prstGeom prst="line">
              <a:avLst/>
            </a:prstGeom>
            <a:noFill/>
            <a:ln w="19050">
              <a:solidFill>
                <a:srgbClr val="0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18" name="Line 569"/>
            <p:cNvSpPr>
              <a:spLocks noChangeShapeType="1"/>
            </p:cNvSpPr>
            <p:nvPr/>
          </p:nvSpPr>
          <p:spPr bwMode="auto">
            <a:xfrm>
              <a:off x="1455" y="2954"/>
              <a:ext cx="30" cy="1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19" name="Line 570"/>
            <p:cNvSpPr>
              <a:spLocks noChangeShapeType="1"/>
            </p:cNvSpPr>
            <p:nvPr/>
          </p:nvSpPr>
          <p:spPr bwMode="auto">
            <a:xfrm>
              <a:off x="1485" y="2954"/>
              <a:ext cx="30" cy="1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20" name="Line 571"/>
            <p:cNvSpPr>
              <a:spLocks noChangeShapeType="1"/>
            </p:cNvSpPr>
            <p:nvPr/>
          </p:nvSpPr>
          <p:spPr bwMode="auto">
            <a:xfrm>
              <a:off x="1515" y="2954"/>
              <a:ext cx="30" cy="1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21" name="Line 572"/>
            <p:cNvSpPr>
              <a:spLocks noChangeShapeType="1"/>
            </p:cNvSpPr>
            <p:nvPr/>
          </p:nvSpPr>
          <p:spPr bwMode="auto">
            <a:xfrm>
              <a:off x="1545" y="2954"/>
              <a:ext cx="30" cy="1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22" name="Line 573"/>
            <p:cNvSpPr>
              <a:spLocks noChangeShapeType="1"/>
            </p:cNvSpPr>
            <p:nvPr/>
          </p:nvSpPr>
          <p:spPr bwMode="auto">
            <a:xfrm>
              <a:off x="1575" y="2954"/>
              <a:ext cx="30" cy="1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23" name="Line 574"/>
            <p:cNvSpPr>
              <a:spLocks noChangeShapeType="1"/>
            </p:cNvSpPr>
            <p:nvPr/>
          </p:nvSpPr>
          <p:spPr bwMode="auto">
            <a:xfrm>
              <a:off x="1605" y="2954"/>
              <a:ext cx="30" cy="1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24" name="Line 575"/>
            <p:cNvSpPr>
              <a:spLocks noChangeShapeType="1"/>
            </p:cNvSpPr>
            <p:nvPr/>
          </p:nvSpPr>
          <p:spPr bwMode="auto">
            <a:xfrm>
              <a:off x="1635" y="2954"/>
              <a:ext cx="23" cy="1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25" name="Line 576"/>
            <p:cNvSpPr>
              <a:spLocks noChangeShapeType="1"/>
            </p:cNvSpPr>
            <p:nvPr/>
          </p:nvSpPr>
          <p:spPr bwMode="auto">
            <a:xfrm>
              <a:off x="1658" y="2954"/>
              <a:ext cx="30" cy="1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26" name="Line 577"/>
            <p:cNvSpPr>
              <a:spLocks noChangeShapeType="1"/>
            </p:cNvSpPr>
            <p:nvPr/>
          </p:nvSpPr>
          <p:spPr bwMode="auto">
            <a:xfrm>
              <a:off x="1688" y="2954"/>
              <a:ext cx="30" cy="1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27" name="Line 578"/>
            <p:cNvSpPr>
              <a:spLocks noChangeShapeType="1"/>
            </p:cNvSpPr>
            <p:nvPr/>
          </p:nvSpPr>
          <p:spPr bwMode="auto">
            <a:xfrm>
              <a:off x="1718" y="2954"/>
              <a:ext cx="30" cy="1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28" name="Line 579"/>
            <p:cNvSpPr>
              <a:spLocks noChangeShapeType="1"/>
            </p:cNvSpPr>
            <p:nvPr/>
          </p:nvSpPr>
          <p:spPr bwMode="auto">
            <a:xfrm>
              <a:off x="1748" y="2954"/>
              <a:ext cx="30" cy="1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29" name="Line 580"/>
            <p:cNvSpPr>
              <a:spLocks noChangeShapeType="1"/>
            </p:cNvSpPr>
            <p:nvPr/>
          </p:nvSpPr>
          <p:spPr bwMode="auto">
            <a:xfrm>
              <a:off x="1778" y="2954"/>
              <a:ext cx="30" cy="1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30" name="Line 581"/>
            <p:cNvSpPr>
              <a:spLocks noChangeShapeType="1"/>
            </p:cNvSpPr>
            <p:nvPr/>
          </p:nvSpPr>
          <p:spPr bwMode="auto">
            <a:xfrm>
              <a:off x="1808" y="2954"/>
              <a:ext cx="30" cy="1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31" name="Line 582"/>
            <p:cNvSpPr>
              <a:spLocks noChangeShapeType="1"/>
            </p:cNvSpPr>
            <p:nvPr/>
          </p:nvSpPr>
          <p:spPr bwMode="auto">
            <a:xfrm>
              <a:off x="1838" y="2954"/>
              <a:ext cx="24" cy="1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32" name="Line 583"/>
            <p:cNvSpPr>
              <a:spLocks noChangeShapeType="1"/>
            </p:cNvSpPr>
            <p:nvPr/>
          </p:nvSpPr>
          <p:spPr bwMode="auto">
            <a:xfrm flipV="1">
              <a:off x="1862" y="2949"/>
              <a:ext cx="29" cy="5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33" name="Line 584"/>
            <p:cNvSpPr>
              <a:spLocks noChangeShapeType="1"/>
            </p:cNvSpPr>
            <p:nvPr/>
          </p:nvSpPr>
          <p:spPr bwMode="auto">
            <a:xfrm>
              <a:off x="1891" y="2949"/>
              <a:ext cx="30" cy="1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34" name="Line 585"/>
            <p:cNvSpPr>
              <a:spLocks noChangeShapeType="1"/>
            </p:cNvSpPr>
            <p:nvPr/>
          </p:nvSpPr>
          <p:spPr bwMode="auto">
            <a:xfrm>
              <a:off x="1921" y="2949"/>
              <a:ext cx="30" cy="1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35" name="Line 586"/>
            <p:cNvSpPr>
              <a:spLocks noChangeShapeType="1"/>
            </p:cNvSpPr>
            <p:nvPr/>
          </p:nvSpPr>
          <p:spPr bwMode="auto">
            <a:xfrm>
              <a:off x="1951" y="2949"/>
              <a:ext cx="30" cy="1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36" name="Line 587"/>
            <p:cNvSpPr>
              <a:spLocks noChangeShapeType="1"/>
            </p:cNvSpPr>
            <p:nvPr/>
          </p:nvSpPr>
          <p:spPr bwMode="auto">
            <a:xfrm>
              <a:off x="1981" y="2949"/>
              <a:ext cx="30" cy="1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37" name="Line 588"/>
            <p:cNvSpPr>
              <a:spLocks noChangeShapeType="1"/>
            </p:cNvSpPr>
            <p:nvPr/>
          </p:nvSpPr>
          <p:spPr bwMode="auto">
            <a:xfrm flipV="1">
              <a:off x="2011" y="2943"/>
              <a:ext cx="30" cy="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38" name="Line 589"/>
            <p:cNvSpPr>
              <a:spLocks noChangeShapeType="1"/>
            </p:cNvSpPr>
            <p:nvPr/>
          </p:nvSpPr>
          <p:spPr bwMode="auto">
            <a:xfrm>
              <a:off x="2041" y="2943"/>
              <a:ext cx="24" cy="1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39" name="Line 590"/>
            <p:cNvSpPr>
              <a:spLocks noChangeShapeType="1"/>
            </p:cNvSpPr>
            <p:nvPr/>
          </p:nvSpPr>
          <p:spPr bwMode="auto">
            <a:xfrm>
              <a:off x="2065" y="2943"/>
              <a:ext cx="30" cy="1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40" name="Line 591"/>
            <p:cNvSpPr>
              <a:spLocks noChangeShapeType="1"/>
            </p:cNvSpPr>
            <p:nvPr/>
          </p:nvSpPr>
          <p:spPr bwMode="auto">
            <a:xfrm>
              <a:off x="2095" y="2943"/>
              <a:ext cx="30" cy="1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41" name="Line 592"/>
            <p:cNvSpPr>
              <a:spLocks noChangeShapeType="1"/>
            </p:cNvSpPr>
            <p:nvPr/>
          </p:nvSpPr>
          <p:spPr bwMode="auto">
            <a:xfrm>
              <a:off x="2125" y="2943"/>
              <a:ext cx="29" cy="1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42" name="Line 593"/>
            <p:cNvSpPr>
              <a:spLocks noChangeShapeType="1"/>
            </p:cNvSpPr>
            <p:nvPr/>
          </p:nvSpPr>
          <p:spPr bwMode="auto">
            <a:xfrm>
              <a:off x="2154" y="2943"/>
              <a:ext cx="30" cy="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43" name="Line 594"/>
            <p:cNvSpPr>
              <a:spLocks noChangeShapeType="1"/>
            </p:cNvSpPr>
            <p:nvPr/>
          </p:nvSpPr>
          <p:spPr bwMode="auto">
            <a:xfrm>
              <a:off x="2184" y="2949"/>
              <a:ext cx="30" cy="1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44" name="Line 595"/>
            <p:cNvSpPr>
              <a:spLocks noChangeShapeType="1"/>
            </p:cNvSpPr>
            <p:nvPr/>
          </p:nvSpPr>
          <p:spPr bwMode="auto">
            <a:xfrm>
              <a:off x="2214" y="2949"/>
              <a:ext cx="30" cy="1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45" name="Line 596"/>
            <p:cNvSpPr>
              <a:spLocks noChangeShapeType="1"/>
            </p:cNvSpPr>
            <p:nvPr/>
          </p:nvSpPr>
          <p:spPr bwMode="auto">
            <a:xfrm>
              <a:off x="2244" y="2949"/>
              <a:ext cx="24" cy="1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46" name="Line 597"/>
            <p:cNvSpPr>
              <a:spLocks noChangeShapeType="1"/>
            </p:cNvSpPr>
            <p:nvPr/>
          </p:nvSpPr>
          <p:spPr bwMode="auto">
            <a:xfrm>
              <a:off x="2268" y="2949"/>
              <a:ext cx="30" cy="1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47" name="Line 598"/>
            <p:cNvSpPr>
              <a:spLocks noChangeShapeType="1"/>
            </p:cNvSpPr>
            <p:nvPr/>
          </p:nvSpPr>
          <p:spPr bwMode="auto">
            <a:xfrm>
              <a:off x="2298" y="2949"/>
              <a:ext cx="30" cy="1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48" name="Line 599"/>
            <p:cNvSpPr>
              <a:spLocks noChangeShapeType="1"/>
            </p:cNvSpPr>
            <p:nvPr/>
          </p:nvSpPr>
          <p:spPr bwMode="auto">
            <a:xfrm>
              <a:off x="2328" y="2949"/>
              <a:ext cx="30" cy="1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49" name="Line 600"/>
            <p:cNvSpPr>
              <a:spLocks noChangeShapeType="1"/>
            </p:cNvSpPr>
            <p:nvPr/>
          </p:nvSpPr>
          <p:spPr bwMode="auto">
            <a:xfrm>
              <a:off x="2358" y="2949"/>
              <a:ext cx="30" cy="1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50" name="Line 601"/>
            <p:cNvSpPr>
              <a:spLocks noChangeShapeType="1"/>
            </p:cNvSpPr>
            <p:nvPr/>
          </p:nvSpPr>
          <p:spPr bwMode="auto">
            <a:xfrm>
              <a:off x="2388" y="2949"/>
              <a:ext cx="29" cy="1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51" name="Line 602"/>
            <p:cNvSpPr>
              <a:spLocks noChangeShapeType="1"/>
            </p:cNvSpPr>
            <p:nvPr/>
          </p:nvSpPr>
          <p:spPr bwMode="auto">
            <a:xfrm flipV="1">
              <a:off x="2417" y="2943"/>
              <a:ext cx="30" cy="6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52" name="Line 603"/>
            <p:cNvSpPr>
              <a:spLocks noChangeShapeType="1"/>
            </p:cNvSpPr>
            <p:nvPr/>
          </p:nvSpPr>
          <p:spPr bwMode="auto">
            <a:xfrm>
              <a:off x="2447" y="2943"/>
              <a:ext cx="30" cy="1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142653" name="Line 604"/>
            <p:cNvSpPr>
              <a:spLocks noChangeShapeType="1"/>
            </p:cNvSpPr>
            <p:nvPr/>
          </p:nvSpPr>
          <p:spPr bwMode="auto">
            <a:xfrm>
              <a:off x="2477" y="2943"/>
              <a:ext cx="24" cy="1"/>
            </a:xfrm>
            <a:prstGeom prst="line">
              <a:avLst/>
            </a:prstGeom>
            <a:noFill/>
            <a:ln w="28575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42343" name="Line 605"/>
          <p:cNvSpPr>
            <a:spLocks noChangeShapeType="1"/>
          </p:cNvSpPr>
          <p:nvPr/>
        </p:nvSpPr>
        <p:spPr bwMode="auto">
          <a:xfrm>
            <a:off x="3665538" y="4672013"/>
            <a:ext cx="42862" cy="1587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344" name="Line 606"/>
          <p:cNvSpPr>
            <a:spLocks noChangeShapeType="1"/>
          </p:cNvSpPr>
          <p:nvPr/>
        </p:nvSpPr>
        <p:spPr bwMode="auto">
          <a:xfrm>
            <a:off x="3708400" y="4672013"/>
            <a:ext cx="44450" cy="1587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345" name="Line 607"/>
          <p:cNvSpPr>
            <a:spLocks noChangeShapeType="1"/>
          </p:cNvSpPr>
          <p:nvPr/>
        </p:nvSpPr>
        <p:spPr bwMode="auto">
          <a:xfrm>
            <a:off x="3752850" y="4672013"/>
            <a:ext cx="44450" cy="1587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346" name="Line 608"/>
          <p:cNvSpPr>
            <a:spLocks noChangeShapeType="1"/>
          </p:cNvSpPr>
          <p:nvPr/>
        </p:nvSpPr>
        <p:spPr bwMode="auto">
          <a:xfrm>
            <a:off x="3797300" y="4672013"/>
            <a:ext cx="42863" cy="1587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347" name="Line 609"/>
          <p:cNvSpPr>
            <a:spLocks noChangeShapeType="1"/>
          </p:cNvSpPr>
          <p:nvPr/>
        </p:nvSpPr>
        <p:spPr bwMode="auto">
          <a:xfrm>
            <a:off x="3840163" y="4672013"/>
            <a:ext cx="42862" cy="1587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348" name="Line 610"/>
          <p:cNvSpPr>
            <a:spLocks noChangeShapeType="1"/>
          </p:cNvSpPr>
          <p:nvPr/>
        </p:nvSpPr>
        <p:spPr bwMode="auto">
          <a:xfrm>
            <a:off x="3883025" y="4672013"/>
            <a:ext cx="44450" cy="1587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349" name="Line 611"/>
          <p:cNvSpPr>
            <a:spLocks noChangeShapeType="1"/>
          </p:cNvSpPr>
          <p:nvPr/>
        </p:nvSpPr>
        <p:spPr bwMode="auto">
          <a:xfrm>
            <a:off x="3927475" y="4672013"/>
            <a:ext cx="34925" cy="1587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350" name="Line 612"/>
          <p:cNvSpPr>
            <a:spLocks noChangeShapeType="1"/>
          </p:cNvSpPr>
          <p:nvPr/>
        </p:nvSpPr>
        <p:spPr bwMode="auto">
          <a:xfrm>
            <a:off x="3962400" y="4672013"/>
            <a:ext cx="44450" cy="1587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351" name="Line 613"/>
          <p:cNvSpPr>
            <a:spLocks noChangeShapeType="1"/>
          </p:cNvSpPr>
          <p:nvPr/>
        </p:nvSpPr>
        <p:spPr bwMode="auto">
          <a:xfrm flipV="1">
            <a:off x="4006850" y="4664075"/>
            <a:ext cx="42863" cy="7938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352" name="Line 614"/>
          <p:cNvSpPr>
            <a:spLocks noChangeShapeType="1"/>
          </p:cNvSpPr>
          <p:nvPr/>
        </p:nvSpPr>
        <p:spPr bwMode="auto">
          <a:xfrm>
            <a:off x="4049713" y="4664075"/>
            <a:ext cx="44450" cy="1588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353" name="Line 615"/>
          <p:cNvSpPr>
            <a:spLocks noChangeShapeType="1"/>
          </p:cNvSpPr>
          <p:nvPr/>
        </p:nvSpPr>
        <p:spPr bwMode="auto">
          <a:xfrm>
            <a:off x="4094163" y="4664075"/>
            <a:ext cx="44450" cy="1588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354" name="Line 616"/>
          <p:cNvSpPr>
            <a:spLocks noChangeShapeType="1"/>
          </p:cNvSpPr>
          <p:nvPr/>
        </p:nvSpPr>
        <p:spPr bwMode="auto">
          <a:xfrm>
            <a:off x="4138613" y="4664075"/>
            <a:ext cx="42862" cy="1588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355" name="Line 617"/>
          <p:cNvSpPr>
            <a:spLocks noChangeShapeType="1"/>
          </p:cNvSpPr>
          <p:nvPr/>
        </p:nvSpPr>
        <p:spPr bwMode="auto">
          <a:xfrm flipV="1">
            <a:off x="4181475" y="4654550"/>
            <a:ext cx="44450" cy="9525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356" name="Line 618"/>
          <p:cNvSpPr>
            <a:spLocks noChangeShapeType="1"/>
          </p:cNvSpPr>
          <p:nvPr/>
        </p:nvSpPr>
        <p:spPr bwMode="auto">
          <a:xfrm>
            <a:off x="4225925" y="4654550"/>
            <a:ext cx="33338" cy="1588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357" name="Line 619"/>
          <p:cNvSpPr>
            <a:spLocks noChangeShapeType="1"/>
          </p:cNvSpPr>
          <p:nvPr/>
        </p:nvSpPr>
        <p:spPr bwMode="auto">
          <a:xfrm>
            <a:off x="4259263" y="4654550"/>
            <a:ext cx="44450" cy="1588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358" name="Line 620"/>
          <p:cNvSpPr>
            <a:spLocks noChangeShapeType="1"/>
          </p:cNvSpPr>
          <p:nvPr/>
        </p:nvSpPr>
        <p:spPr bwMode="auto">
          <a:xfrm flipV="1">
            <a:off x="4303713" y="4646613"/>
            <a:ext cx="44450" cy="7937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359" name="Line 621"/>
          <p:cNvSpPr>
            <a:spLocks noChangeShapeType="1"/>
          </p:cNvSpPr>
          <p:nvPr/>
        </p:nvSpPr>
        <p:spPr bwMode="auto">
          <a:xfrm>
            <a:off x="4348163" y="4646613"/>
            <a:ext cx="42862" cy="1587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360" name="Line 622"/>
          <p:cNvSpPr>
            <a:spLocks noChangeShapeType="1"/>
          </p:cNvSpPr>
          <p:nvPr/>
        </p:nvSpPr>
        <p:spPr bwMode="auto">
          <a:xfrm flipV="1">
            <a:off x="4391025" y="4637088"/>
            <a:ext cx="44450" cy="9525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361" name="Line 623"/>
          <p:cNvSpPr>
            <a:spLocks noChangeShapeType="1"/>
          </p:cNvSpPr>
          <p:nvPr/>
        </p:nvSpPr>
        <p:spPr bwMode="auto">
          <a:xfrm>
            <a:off x="4435475" y="4637088"/>
            <a:ext cx="44450" cy="1587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362" name="Line 624"/>
          <p:cNvSpPr>
            <a:spLocks noChangeShapeType="1"/>
          </p:cNvSpPr>
          <p:nvPr/>
        </p:nvSpPr>
        <p:spPr bwMode="auto">
          <a:xfrm flipV="1">
            <a:off x="4479925" y="4629150"/>
            <a:ext cx="44450" cy="7938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363" name="Line 625"/>
          <p:cNvSpPr>
            <a:spLocks noChangeShapeType="1"/>
          </p:cNvSpPr>
          <p:nvPr/>
        </p:nvSpPr>
        <p:spPr bwMode="auto">
          <a:xfrm>
            <a:off x="4524375" y="4629150"/>
            <a:ext cx="34925" cy="1588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364" name="Line 626"/>
          <p:cNvSpPr>
            <a:spLocks noChangeShapeType="1"/>
          </p:cNvSpPr>
          <p:nvPr/>
        </p:nvSpPr>
        <p:spPr bwMode="auto">
          <a:xfrm>
            <a:off x="4559300" y="4629150"/>
            <a:ext cx="42863" cy="1588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365" name="Line 627"/>
          <p:cNvSpPr>
            <a:spLocks noChangeShapeType="1"/>
          </p:cNvSpPr>
          <p:nvPr/>
        </p:nvSpPr>
        <p:spPr bwMode="auto">
          <a:xfrm flipV="1">
            <a:off x="4602163" y="4619625"/>
            <a:ext cx="42862" cy="9525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366" name="Line 628"/>
          <p:cNvSpPr>
            <a:spLocks noChangeShapeType="1"/>
          </p:cNvSpPr>
          <p:nvPr/>
        </p:nvSpPr>
        <p:spPr bwMode="auto">
          <a:xfrm flipV="1">
            <a:off x="4645025" y="4610100"/>
            <a:ext cx="44450" cy="9525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367" name="Line 629"/>
          <p:cNvSpPr>
            <a:spLocks noChangeShapeType="1"/>
          </p:cNvSpPr>
          <p:nvPr/>
        </p:nvSpPr>
        <p:spPr bwMode="auto">
          <a:xfrm flipV="1">
            <a:off x="4689475" y="4602163"/>
            <a:ext cx="44450" cy="7937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368" name="Line 630"/>
          <p:cNvSpPr>
            <a:spLocks noChangeShapeType="1"/>
          </p:cNvSpPr>
          <p:nvPr/>
        </p:nvSpPr>
        <p:spPr bwMode="auto">
          <a:xfrm flipV="1">
            <a:off x="4733925" y="4592638"/>
            <a:ext cx="42863" cy="9525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369" name="Line 631"/>
          <p:cNvSpPr>
            <a:spLocks noChangeShapeType="1"/>
          </p:cNvSpPr>
          <p:nvPr/>
        </p:nvSpPr>
        <p:spPr bwMode="auto">
          <a:xfrm>
            <a:off x="4776788" y="4592638"/>
            <a:ext cx="44450" cy="1587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370" name="Line 632"/>
          <p:cNvSpPr>
            <a:spLocks noChangeShapeType="1"/>
          </p:cNvSpPr>
          <p:nvPr/>
        </p:nvSpPr>
        <p:spPr bwMode="auto">
          <a:xfrm flipV="1">
            <a:off x="4821238" y="4584700"/>
            <a:ext cx="34925" cy="7938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371" name="Line 633"/>
          <p:cNvSpPr>
            <a:spLocks noChangeShapeType="1"/>
          </p:cNvSpPr>
          <p:nvPr/>
        </p:nvSpPr>
        <p:spPr bwMode="auto">
          <a:xfrm flipV="1">
            <a:off x="4856163" y="4575175"/>
            <a:ext cx="44450" cy="9525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372" name="Line 634"/>
          <p:cNvSpPr>
            <a:spLocks noChangeShapeType="1"/>
          </p:cNvSpPr>
          <p:nvPr/>
        </p:nvSpPr>
        <p:spPr bwMode="auto">
          <a:xfrm flipV="1">
            <a:off x="4900613" y="4567238"/>
            <a:ext cx="42862" cy="7937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373" name="Line 635"/>
          <p:cNvSpPr>
            <a:spLocks noChangeShapeType="1"/>
          </p:cNvSpPr>
          <p:nvPr/>
        </p:nvSpPr>
        <p:spPr bwMode="auto">
          <a:xfrm flipV="1">
            <a:off x="4943475" y="4557713"/>
            <a:ext cx="44450" cy="9525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374" name="Line 636"/>
          <p:cNvSpPr>
            <a:spLocks noChangeShapeType="1"/>
          </p:cNvSpPr>
          <p:nvPr/>
        </p:nvSpPr>
        <p:spPr bwMode="auto">
          <a:xfrm flipV="1">
            <a:off x="4987925" y="4540250"/>
            <a:ext cx="42863" cy="17463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375" name="Line 637"/>
          <p:cNvSpPr>
            <a:spLocks noChangeShapeType="1"/>
          </p:cNvSpPr>
          <p:nvPr/>
        </p:nvSpPr>
        <p:spPr bwMode="auto">
          <a:xfrm flipV="1">
            <a:off x="5030788" y="4522788"/>
            <a:ext cx="44450" cy="17462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376" name="Line 638"/>
          <p:cNvSpPr>
            <a:spLocks noChangeShapeType="1"/>
          </p:cNvSpPr>
          <p:nvPr/>
        </p:nvSpPr>
        <p:spPr bwMode="auto">
          <a:xfrm flipV="1">
            <a:off x="5075238" y="4497388"/>
            <a:ext cx="42862" cy="2540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377" name="Line 639"/>
          <p:cNvSpPr>
            <a:spLocks noChangeShapeType="1"/>
          </p:cNvSpPr>
          <p:nvPr/>
        </p:nvSpPr>
        <p:spPr bwMode="auto">
          <a:xfrm flipV="1">
            <a:off x="5118100" y="4487863"/>
            <a:ext cx="34925" cy="9525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378" name="Line 640"/>
          <p:cNvSpPr>
            <a:spLocks noChangeShapeType="1"/>
          </p:cNvSpPr>
          <p:nvPr/>
        </p:nvSpPr>
        <p:spPr bwMode="auto">
          <a:xfrm flipV="1">
            <a:off x="5153025" y="4479925"/>
            <a:ext cx="44450" cy="7938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379" name="Line 641"/>
          <p:cNvSpPr>
            <a:spLocks noChangeShapeType="1"/>
          </p:cNvSpPr>
          <p:nvPr/>
        </p:nvSpPr>
        <p:spPr bwMode="auto">
          <a:xfrm flipV="1">
            <a:off x="5197475" y="4452938"/>
            <a:ext cx="44450" cy="26987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380" name="Line 642"/>
          <p:cNvSpPr>
            <a:spLocks noChangeShapeType="1"/>
          </p:cNvSpPr>
          <p:nvPr/>
        </p:nvSpPr>
        <p:spPr bwMode="auto">
          <a:xfrm flipV="1">
            <a:off x="5241925" y="4445000"/>
            <a:ext cx="44450" cy="7938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381" name="Line 643"/>
          <p:cNvSpPr>
            <a:spLocks noChangeShapeType="1"/>
          </p:cNvSpPr>
          <p:nvPr/>
        </p:nvSpPr>
        <p:spPr bwMode="auto">
          <a:xfrm flipV="1">
            <a:off x="5286375" y="4435475"/>
            <a:ext cx="42863" cy="9525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382" name="Line 644"/>
          <p:cNvSpPr>
            <a:spLocks noChangeShapeType="1"/>
          </p:cNvSpPr>
          <p:nvPr/>
        </p:nvSpPr>
        <p:spPr bwMode="auto">
          <a:xfrm flipV="1">
            <a:off x="5329238" y="4418013"/>
            <a:ext cx="42862" cy="17462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383" name="Line 645"/>
          <p:cNvSpPr>
            <a:spLocks noChangeShapeType="1"/>
          </p:cNvSpPr>
          <p:nvPr/>
        </p:nvSpPr>
        <p:spPr bwMode="auto">
          <a:xfrm flipV="1">
            <a:off x="5372100" y="4392613"/>
            <a:ext cx="44450" cy="2540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384" name="Line 646"/>
          <p:cNvSpPr>
            <a:spLocks noChangeShapeType="1"/>
          </p:cNvSpPr>
          <p:nvPr/>
        </p:nvSpPr>
        <p:spPr bwMode="auto">
          <a:xfrm flipV="1">
            <a:off x="5416550" y="4365625"/>
            <a:ext cx="34925" cy="26988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385" name="Line 647"/>
          <p:cNvSpPr>
            <a:spLocks noChangeShapeType="1"/>
          </p:cNvSpPr>
          <p:nvPr/>
        </p:nvSpPr>
        <p:spPr bwMode="auto">
          <a:xfrm flipV="1">
            <a:off x="5451475" y="4330700"/>
            <a:ext cx="44450" cy="34925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386" name="Line 648"/>
          <p:cNvSpPr>
            <a:spLocks noChangeShapeType="1"/>
          </p:cNvSpPr>
          <p:nvPr/>
        </p:nvSpPr>
        <p:spPr bwMode="auto">
          <a:xfrm flipV="1">
            <a:off x="5495925" y="4322763"/>
            <a:ext cx="42863" cy="7937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387" name="Line 649"/>
          <p:cNvSpPr>
            <a:spLocks noChangeShapeType="1"/>
          </p:cNvSpPr>
          <p:nvPr/>
        </p:nvSpPr>
        <p:spPr bwMode="auto">
          <a:xfrm flipV="1">
            <a:off x="5538788" y="4305300"/>
            <a:ext cx="44450" cy="17463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388" name="Line 650"/>
          <p:cNvSpPr>
            <a:spLocks noChangeShapeType="1"/>
          </p:cNvSpPr>
          <p:nvPr/>
        </p:nvSpPr>
        <p:spPr bwMode="auto">
          <a:xfrm flipV="1">
            <a:off x="5583238" y="4287838"/>
            <a:ext cx="44450" cy="17462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389" name="Line 651"/>
          <p:cNvSpPr>
            <a:spLocks noChangeShapeType="1"/>
          </p:cNvSpPr>
          <p:nvPr/>
        </p:nvSpPr>
        <p:spPr bwMode="auto">
          <a:xfrm flipV="1">
            <a:off x="5627688" y="4251325"/>
            <a:ext cx="42862" cy="36513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390" name="Line 652"/>
          <p:cNvSpPr>
            <a:spLocks noChangeShapeType="1"/>
          </p:cNvSpPr>
          <p:nvPr/>
        </p:nvSpPr>
        <p:spPr bwMode="auto">
          <a:xfrm flipV="1">
            <a:off x="5670550" y="4225925"/>
            <a:ext cx="44450" cy="2540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391" name="Line 653"/>
          <p:cNvSpPr>
            <a:spLocks noChangeShapeType="1"/>
          </p:cNvSpPr>
          <p:nvPr/>
        </p:nvSpPr>
        <p:spPr bwMode="auto">
          <a:xfrm flipV="1">
            <a:off x="5715000" y="4198938"/>
            <a:ext cx="33338" cy="26987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392" name="Line 654"/>
          <p:cNvSpPr>
            <a:spLocks noChangeShapeType="1"/>
          </p:cNvSpPr>
          <p:nvPr/>
        </p:nvSpPr>
        <p:spPr bwMode="auto">
          <a:xfrm flipV="1">
            <a:off x="5748338" y="4191000"/>
            <a:ext cx="44450" cy="7938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393" name="Line 655"/>
          <p:cNvSpPr>
            <a:spLocks noChangeShapeType="1"/>
          </p:cNvSpPr>
          <p:nvPr/>
        </p:nvSpPr>
        <p:spPr bwMode="auto">
          <a:xfrm flipV="1">
            <a:off x="5792788" y="4173538"/>
            <a:ext cx="44450" cy="17462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394" name="Line 656"/>
          <p:cNvSpPr>
            <a:spLocks noChangeShapeType="1"/>
          </p:cNvSpPr>
          <p:nvPr/>
        </p:nvSpPr>
        <p:spPr bwMode="auto">
          <a:xfrm flipV="1">
            <a:off x="5837238" y="4156075"/>
            <a:ext cx="42862" cy="17463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395" name="Line 657"/>
          <p:cNvSpPr>
            <a:spLocks noChangeShapeType="1"/>
          </p:cNvSpPr>
          <p:nvPr/>
        </p:nvSpPr>
        <p:spPr bwMode="auto">
          <a:xfrm>
            <a:off x="5880100" y="4156075"/>
            <a:ext cx="44450" cy="1588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396" name="Line 658"/>
          <p:cNvSpPr>
            <a:spLocks noChangeShapeType="1"/>
          </p:cNvSpPr>
          <p:nvPr/>
        </p:nvSpPr>
        <p:spPr bwMode="auto">
          <a:xfrm flipV="1">
            <a:off x="5924550" y="4138613"/>
            <a:ext cx="44450" cy="17462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397" name="Line 659"/>
          <p:cNvSpPr>
            <a:spLocks noChangeShapeType="1"/>
          </p:cNvSpPr>
          <p:nvPr/>
        </p:nvSpPr>
        <p:spPr bwMode="auto">
          <a:xfrm flipV="1">
            <a:off x="5969000" y="4121150"/>
            <a:ext cx="42863" cy="17463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398" name="Line 660"/>
          <p:cNvSpPr>
            <a:spLocks noChangeShapeType="1"/>
          </p:cNvSpPr>
          <p:nvPr/>
        </p:nvSpPr>
        <p:spPr bwMode="auto">
          <a:xfrm flipV="1">
            <a:off x="6011863" y="4103688"/>
            <a:ext cx="44450" cy="17462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399" name="Line 661"/>
          <p:cNvSpPr>
            <a:spLocks noChangeShapeType="1"/>
          </p:cNvSpPr>
          <p:nvPr/>
        </p:nvSpPr>
        <p:spPr bwMode="auto">
          <a:xfrm flipV="1">
            <a:off x="6056313" y="4086225"/>
            <a:ext cx="34925" cy="17463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400" name="Line 662"/>
          <p:cNvSpPr>
            <a:spLocks noChangeShapeType="1"/>
          </p:cNvSpPr>
          <p:nvPr/>
        </p:nvSpPr>
        <p:spPr bwMode="auto">
          <a:xfrm flipV="1">
            <a:off x="6091238" y="4041775"/>
            <a:ext cx="42862" cy="4445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401" name="Line 663"/>
          <p:cNvSpPr>
            <a:spLocks noChangeShapeType="1"/>
          </p:cNvSpPr>
          <p:nvPr/>
        </p:nvSpPr>
        <p:spPr bwMode="auto">
          <a:xfrm flipV="1">
            <a:off x="6134100" y="4016375"/>
            <a:ext cx="44450" cy="2540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402" name="Line 664"/>
          <p:cNvSpPr>
            <a:spLocks noChangeShapeType="1"/>
          </p:cNvSpPr>
          <p:nvPr/>
        </p:nvSpPr>
        <p:spPr bwMode="auto">
          <a:xfrm flipV="1">
            <a:off x="6178550" y="3989388"/>
            <a:ext cx="42863" cy="26987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403" name="Line 665"/>
          <p:cNvSpPr>
            <a:spLocks noChangeShapeType="1"/>
          </p:cNvSpPr>
          <p:nvPr/>
        </p:nvSpPr>
        <p:spPr bwMode="auto">
          <a:xfrm flipV="1">
            <a:off x="6221413" y="3963988"/>
            <a:ext cx="44450" cy="25400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404" name="Line 666"/>
          <p:cNvSpPr>
            <a:spLocks noChangeShapeType="1"/>
          </p:cNvSpPr>
          <p:nvPr/>
        </p:nvSpPr>
        <p:spPr bwMode="auto">
          <a:xfrm flipV="1">
            <a:off x="6265863" y="3954463"/>
            <a:ext cx="44450" cy="9525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405" name="Line 667"/>
          <p:cNvSpPr>
            <a:spLocks noChangeShapeType="1"/>
          </p:cNvSpPr>
          <p:nvPr/>
        </p:nvSpPr>
        <p:spPr bwMode="auto">
          <a:xfrm>
            <a:off x="6310313" y="3954463"/>
            <a:ext cx="42862" cy="1587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406" name="Line 668"/>
          <p:cNvSpPr>
            <a:spLocks noChangeShapeType="1"/>
          </p:cNvSpPr>
          <p:nvPr/>
        </p:nvSpPr>
        <p:spPr bwMode="auto">
          <a:xfrm flipV="1">
            <a:off x="6432550" y="3919538"/>
            <a:ext cx="44450" cy="17462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407" name="Line 669"/>
          <p:cNvSpPr>
            <a:spLocks noChangeShapeType="1"/>
          </p:cNvSpPr>
          <p:nvPr/>
        </p:nvSpPr>
        <p:spPr bwMode="auto">
          <a:xfrm>
            <a:off x="6562725" y="3919538"/>
            <a:ext cx="44450" cy="9525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408" name="Line 670"/>
          <p:cNvSpPr>
            <a:spLocks noChangeShapeType="1"/>
          </p:cNvSpPr>
          <p:nvPr/>
        </p:nvSpPr>
        <p:spPr bwMode="auto">
          <a:xfrm>
            <a:off x="6607175" y="3929063"/>
            <a:ext cx="44450" cy="17462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409" name="Line 671"/>
          <p:cNvSpPr>
            <a:spLocks noChangeShapeType="1"/>
          </p:cNvSpPr>
          <p:nvPr/>
        </p:nvSpPr>
        <p:spPr bwMode="auto">
          <a:xfrm>
            <a:off x="6731000" y="3963988"/>
            <a:ext cx="42863" cy="17462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410" name="Line 672"/>
          <p:cNvSpPr>
            <a:spLocks noChangeShapeType="1"/>
          </p:cNvSpPr>
          <p:nvPr/>
        </p:nvSpPr>
        <p:spPr bwMode="auto">
          <a:xfrm>
            <a:off x="6861175" y="3998913"/>
            <a:ext cx="44450" cy="7937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411" name="Line 673"/>
          <p:cNvSpPr>
            <a:spLocks noChangeShapeType="1"/>
          </p:cNvSpPr>
          <p:nvPr/>
        </p:nvSpPr>
        <p:spPr bwMode="auto">
          <a:xfrm>
            <a:off x="6983413" y="4024313"/>
            <a:ext cx="44450" cy="17462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412" name="Line 674"/>
          <p:cNvSpPr>
            <a:spLocks noChangeShapeType="1"/>
          </p:cNvSpPr>
          <p:nvPr/>
        </p:nvSpPr>
        <p:spPr bwMode="auto">
          <a:xfrm>
            <a:off x="7115175" y="4059238"/>
            <a:ext cx="44450" cy="9525"/>
          </a:xfrm>
          <a:prstGeom prst="line">
            <a:avLst/>
          </a:prstGeom>
          <a:noFill/>
          <a:ln w="2857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2413" name="Rectangle 675"/>
          <p:cNvSpPr>
            <a:spLocks noChangeArrowheads="1"/>
          </p:cNvSpPr>
          <p:nvPr/>
        </p:nvSpPr>
        <p:spPr bwMode="auto">
          <a:xfrm>
            <a:off x="1825625" y="4567238"/>
            <a:ext cx="22701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700" b="1">
                <a:solidFill>
                  <a:srgbClr val="000000"/>
                </a:solidFill>
              </a:rPr>
              <a:t>0</a:t>
            </a:r>
            <a:endParaRPr lang="de-DE" altLang="hu-HU" sz="2000" b="1">
              <a:latin typeface="Frutiger 57Cn"/>
            </a:endParaRPr>
          </a:p>
        </p:txBody>
      </p:sp>
      <p:sp>
        <p:nvSpPr>
          <p:cNvPr id="142414" name="Rectangle 676"/>
          <p:cNvSpPr>
            <a:spLocks noChangeArrowheads="1"/>
          </p:cNvSpPr>
          <p:nvPr/>
        </p:nvSpPr>
        <p:spPr bwMode="auto">
          <a:xfrm>
            <a:off x="1370013" y="4024313"/>
            <a:ext cx="70961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700" b="1">
                <a:solidFill>
                  <a:srgbClr val="000000"/>
                </a:solidFill>
              </a:rPr>
              <a:t>20000</a:t>
            </a:r>
            <a:endParaRPr lang="de-DE" altLang="hu-HU" sz="2000" b="1">
              <a:latin typeface="Frutiger 57Cn"/>
            </a:endParaRPr>
          </a:p>
        </p:txBody>
      </p:sp>
      <p:sp>
        <p:nvSpPr>
          <p:cNvPr id="142415" name="Rectangle 677"/>
          <p:cNvSpPr>
            <a:spLocks noChangeArrowheads="1"/>
          </p:cNvSpPr>
          <p:nvPr/>
        </p:nvSpPr>
        <p:spPr bwMode="auto">
          <a:xfrm>
            <a:off x="1370013" y="3490913"/>
            <a:ext cx="70961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700" b="1">
                <a:solidFill>
                  <a:srgbClr val="000000"/>
                </a:solidFill>
              </a:rPr>
              <a:t>40000</a:t>
            </a:r>
            <a:endParaRPr lang="de-DE" altLang="hu-HU" sz="2000" b="1">
              <a:latin typeface="Frutiger 57Cn"/>
            </a:endParaRPr>
          </a:p>
        </p:txBody>
      </p:sp>
      <p:sp>
        <p:nvSpPr>
          <p:cNvPr id="142416" name="Rectangle 678"/>
          <p:cNvSpPr>
            <a:spLocks noChangeArrowheads="1"/>
          </p:cNvSpPr>
          <p:nvPr/>
        </p:nvSpPr>
        <p:spPr bwMode="auto">
          <a:xfrm>
            <a:off x="1370013" y="2947988"/>
            <a:ext cx="70961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700" b="1">
                <a:solidFill>
                  <a:srgbClr val="000000"/>
                </a:solidFill>
              </a:rPr>
              <a:t>60000</a:t>
            </a:r>
            <a:endParaRPr lang="de-DE" altLang="hu-HU" sz="2000" b="1">
              <a:latin typeface="Frutiger 57Cn"/>
            </a:endParaRPr>
          </a:p>
        </p:txBody>
      </p:sp>
      <p:sp>
        <p:nvSpPr>
          <p:cNvPr id="142417" name="Rectangle 679"/>
          <p:cNvSpPr>
            <a:spLocks noChangeArrowheads="1"/>
          </p:cNvSpPr>
          <p:nvPr/>
        </p:nvSpPr>
        <p:spPr bwMode="auto">
          <a:xfrm>
            <a:off x="1370013" y="2405063"/>
            <a:ext cx="70961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700" b="1">
                <a:solidFill>
                  <a:srgbClr val="000000"/>
                </a:solidFill>
              </a:rPr>
              <a:t>80000</a:t>
            </a:r>
            <a:endParaRPr lang="de-DE" altLang="hu-HU" sz="2000" b="1">
              <a:latin typeface="Frutiger 57Cn"/>
            </a:endParaRPr>
          </a:p>
        </p:txBody>
      </p:sp>
      <p:sp>
        <p:nvSpPr>
          <p:cNvPr id="142418" name="Rectangle 680"/>
          <p:cNvSpPr>
            <a:spLocks noChangeArrowheads="1"/>
          </p:cNvSpPr>
          <p:nvPr/>
        </p:nvSpPr>
        <p:spPr bwMode="auto">
          <a:xfrm>
            <a:off x="1257300" y="1871663"/>
            <a:ext cx="83185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700" b="1">
                <a:solidFill>
                  <a:srgbClr val="000000"/>
                </a:solidFill>
              </a:rPr>
              <a:t>100000</a:t>
            </a:r>
            <a:endParaRPr lang="de-DE" altLang="hu-HU" sz="2000" b="1">
              <a:latin typeface="Frutiger 57Cn"/>
            </a:endParaRPr>
          </a:p>
        </p:txBody>
      </p:sp>
      <p:sp>
        <p:nvSpPr>
          <p:cNvPr id="142419" name="Rectangle 681"/>
          <p:cNvSpPr>
            <a:spLocks noChangeArrowheads="1"/>
          </p:cNvSpPr>
          <p:nvPr/>
        </p:nvSpPr>
        <p:spPr bwMode="auto">
          <a:xfrm>
            <a:off x="1257300" y="1328738"/>
            <a:ext cx="83185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700" b="1">
                <a:solidFill>
                  <a:srgbClr val="000000"/>
                </a:solidFill>
              </a:rPr>
              <a:t>120000</a:t>
            </a:r>
            <a:endParaRPr lang="de-DE" altLang="hu-HU" sz="2000" b="1">
              <a:latin typeface="Frutiger 57Cn"/>
            </a:endParaRPr>
          </a:p>
        </p:txBody>
      </p:sp>
      <p:sp>
        <p:nvSpPr>
          <p:cNvPr id="142420" name="Rectangle 682"/>
          <p:cNvSpPr>
            <a:spLocks noChangeArrowheads="1"/>
          </p:cNvSpPr>
          <p:nvPr/>
        </p:nvSpPr>
        <p:spPr bwMode="auto">
          <a:xfrm>
            <a:off x="1905000" y="4891088"/>
            <a:ext cx="59531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700" b="1">
                <a:solidFill>
                  <a:srgbClr val="000000"/>
                </a:solidFill>
              </a:rPr>
              <a:t>1900</a:t>
            </a:r>
            <a:endParaRPr lang="de-DE" altLang="hu-HU" sz="2000" b="1">
              <a:latin typeface="Frutiger 57Cn"/>
            </a:endParaRPr>
          </a:p>
        </p:txBody>
      </p:sp>
      <p:sp>
        <p:nvSpPr>
          <p:cNvPr id="142421" name="Rectangle 683"/>
          <p:cNvSpPr>
            <a:spLocks noChangeArrowheads="1"/>
          </p:cNvSpPr>
          <p:nvPr/>
        </p:nvSpPr>
        <p:spPr bwMode="auto">
          <a:xfrm>
            <a:off x="2447925" y="4891088"/>
            <a:ext cx="34925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700" b="1">
                <a:solidFill>
                  <a:srgbClr val="000000"/>
                </a:solidFill>
              </a:rPr>
              <a:t>10</a:t>
            </a:r>
            <a:endParaRPr lang="de-DE" altLang="hu-HU" sz="2000" b="1">
              <a:latin typeface="Frutiger 57Cn"/>
            </a:endParaRPr>
          </a:p>
        </p:txBody>
      </p:sp>
      <p:sp>
        <p:nvSpPr>
          <p:cNvPr id="142422" name="Rectangle 684"/>
          <p:cNvSpPr>
            <a:spLocks noChangeArrowheads="1"/>
          </p:cNvSpPr>
          <p:nvPr/>
        </p:nvSpPr>
        <p:spPr bwMode="auto">
          <a:xfrm>
            <a:off x="2876550" y="4891088"/>
            <a:ext cx="350838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700" b="1">
                <a:solidFill>
                  <a:srgbClr val="000000"/>
                </a:solidFill>
              </a:rPr>
              <a:t>20</a:t>
            </a:r>
            <a:endParaRPr lang="de-DE" altLang="hu-HU" sz="2000" b="1">
              <a:latin typeface="Frutiger 57Cn"/>
            </a:endParaRPr>
          </a:p>
        </p:txBody>
      </p:sp>
      <p:sp>
        <p:nvSpPr>
          <p:cNvPr id="142423" name="Rectangle 685"/>
          <p:cNvSpPr>
            <a:spLocks noChangeArrowheads="1"/>
          </p:cNvSpPr>
          <p:nvPr/>
        </p:nvSpPr>
        <p:spPr bwMode="auto">
          <a:xfrm>
            <a:off x="3297238" y="4891088"/>
            <a:ext cx="350837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700" b="1">
                <a:solidFill>
                  <a:srgbClr val="000000"/>
                </a:solidFill>
              </a:rPr>
              <a:t>30</a:t>
            </a:r>
            <a:endParaRPr lang="de-DE" altLang="hu-HU" sz="2000" b="1">
              <a:latin typeface="Frutiger 57Cn"/>
            </a:endParaRPr>
          </a:p>
        </p:txBody>
      </p:sp>
      <p:sp>
        <p:nvSpPr>
          <p:cNvPr id="142424" name="Rectangle 686"/>
          <p:cNvSpPr>
            <a:spLocks noChangeArrowheads="1"/>
          </p:cNvSpPr>
          <p:nvPr/>
        </p:nvSpPr>
        <p:spPr bwMode="auto">
          <a:xfrm>
            <a:off x="3725863" y="4891088"/>
            <a:ext cx="350837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700" b="1">
                <a:solidFill>
                  <a:srgbClr val="000000"/>
                </a:solidFill>
              </a:rPr>
              <a:t>40</a:t>
            </a:r>
            <a:endParaRPr lang="de-DE" altLang="hu-HU" sz="2000" b="1">
              <a:latin typeface="Frutiger 57Cn"/>
            </a:endParaRPr>
          </a:p>
        </p:txBody>
      </p:sp>
      <p:sp>
        <p:nvSpPr>
          <p:cNvPr id="142425" name="Rectangle 687"/>
          <p:cNvSpPr>
            <a:spLocks noChangeArrowheads="1"/>
          </p:cNvSpPr>
          <p:nvPr/>
        </p:nvSpPr>
        <p:spPr bwMode="auto">
          <a:xfrm>
            <a:off x="4146550" y="4891088"/>
            <a:ext cx="350838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700" b="1">
                <a:solidFill>
                  <a:srgbClr val="000000"/>
                </a:solidFill>
              </a:rPr>
              <a:t>50</a:t>
            </a:r>
            <a:endParaRPr lang="de-DE" altLang="hu-HU" sz="2000" b="1">
              <a:latin typeface="Frutiger 57Cn"/>
            </a:endParaRPr>
          </a:p>
        </p:txBody>
      </p:sp>
      <p:sp>
        <p:nvSpPr>
          <p:cNvPr id="142426" name="Rectangle 688"/>
          <p:cNvSpPr>
            <a:spLocks noChangeArrowheads="1"/>
          </p:cNvSpPr>
          <p:nvPr/>
        </p:nvSpPr>
        <p:spPr bwMode="auto">
          <a:xfrm>
            <a:off x="4576763" y="4891088"/>
            <a:ext cx="34925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700" b="1">
                <a:solidFill>
                  <a:srgbClr val="000000"/>
                </a:solidFill>
              </a:rPr>
              <a:t>60</a:t>
            </a:r>
            <a:endParaRPr lang="de-DE" altLang="hu-HU" sz="2000" b="1">
              <a:latin typeface="Frutiger 57Cn"/>
            </a:endParaRPr>
          </a:p>
        </p:txBody>
      </p:sp>
      <p:sp>
        <p:nvSpPr>
          <p:cNvPr id="142427" name="Rectangle 689"/>
          <p:cNvSpPr>
            <a:spLocks noChangeArrowheads="1"/>
          </p:cNvSpPr>
          <p:nvPr/>
        </p:nvSpPr>
        <p:spPr bwMode="auto">
          <a:xfrm>
            <a:off x="5003800" y="4891088"/>
            <a:ext cx="350838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700" b="1">
                <a:solidFill>
                  <a:srgbClr val="000000"/>
                </a:solidFill>
              </a:rPr>
              <a:t>70</a:t>
            </a:r>
            <a:endParaRPr lang="de-DE" altLang="hu-HU" sz="2000" b="1">
              <a:latin typeface="Frutiger 57Cn"/>
            </a:endParaRPr>
          </a:p>
        </p:txBody>
      </p:sp>
      <p:sp>
        <p:nvSpPr>
          <p:cNvPr id="142428" name="Rectangle 690"/>
          <p:cNvSpPr>
            <a:spLocks noChangeArrowheads="1"/>
          </p:cNvSpPr>
          <p:nvPr/>
        </p:nvSpPr>
        <p:spPr bwMode="auto">
          <a:xfrm>
            <a:off x="5424488" y="4891088"/>
            <a:ext cx="350837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700" b="1">
                <a:solidFill>
                  <a:srgbClr val="000000"/>
                </a:solidFill>
              </a:rPr>
              <a:t>80</a:t>
            </a:r>
            <a:endParaRPr lang="de-DE" altLang="hu-HU" sz="2000" b="1">
              <a:latin typeface="Frutiger 57Cn"/>
            </a:endParaRPr>
          </a:p>
        </p:txBody>
      </p:sp>
      <p:sp>
        <p:nvSpPr>
          <p:cNvPr id="142429" name="Rectangle 691"/>
          <p:cNvSpPr>
            <a:spLocks noChangeArrowheads="1"/>
          </p:cNvSpPr>
          <p:nvPr/>
        </p:nvSpPr>
        <p:spPr bwMode="auto">
          <a:xfrm>
            <a:off x="5854700" y="4891088"/>
            <a:ext cx="34925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700" b="1">
                <a:solidFill>
                  <a:srgbClr val="000000"/>
                </a:solidFill>
              </a:rPr>
              <a:t>90</a:t>
            </a:r>
            <a:endParaRPr lang="de-DE" altLang="hu-HU" sz="2000" b="1">
              <a:latin typeface="Frutiger 57Cn"/>
            </a:endParaRPr>
          </a:p>
        </p:txBody>
      </p:sp>
      <p:sp>
        <p:nvSpPr>
          <p:cNvPr id="142430" name="Rectangle 692"/>
          <p:cNvSpPr>
            <a:spLocks noChangeArrowheads="1"/>
          </p:cNvSpPr>
          <p:nvPr/>
        </p:nvSpPr>
        <p:spPr bwMode="auto">
          <a:xfrm>
            <a:off x="6335713" y="4891088"/>
            <a:ext cx="22701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700" b="1">
                <a:solidFill>
                  <a:srgbClr val="000000"/>
                </a:solidFill>
              </a:rPr>
              <a:t>0</a:t>
            </a:r>
            <a:endParaRPr lang="de-DE" altLang="hu-HU" sz="2000" b="1">
              <a:latin typeface="Frutiger 57Cn"/>
            </a:endParaRPr>
          </a:p>
        </p:txBody>
      </p:sp>
      <p:sp>
        <p:nvSpPr>
          <p:cNvPr id="142431" name="Rectangle 693"/>
          <p:cNvSpPr>
            <a:spLocks noChangeArrowheads="1"/>
          </p:cNvSpPr>
          <p:nvPr/>
        </p:nvSpPr>
        <p:spPr bwMode="auto">
          <a:xfrm>
            <a:off x="6704013" y="4891088"/>
            <a:ext cx="350837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700" b="1">
                <a:solidFill>
                  <a:srgbClr val="000000"/>
                </a:solidFill>
              </a:rPr>
              <a:t>10</a:t>
            </a:r>
            <a:endParaRPr lang="de-DE" altLang="hu-HU" sz="2000" b="1">
              <a:latin typeface="Frutiger 57Cn"/>
            </a:endParaRPr>
          </a:p>
        </p:txBody>
      </p:sp>
      <p:sp>
        <p:nvSpPr>
          <p:cNvPr id="142432" name="Rectangle 694"/>
          <p:cNvSpPr>
            <a:spLocks noChangeArrowheads="1"/>
          </p:cNvSpPr>
          <p:nvPr/>
        </p:nvSpPr>
        <p:spPr bwMode="auto">
          <a:xfrm>
            <a:off x="7134225" y="4891088"/>
            <a:ext cx="34925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700" b="1">
                <a:solidFill>
                  <a:srgbClr val="000000"/>
                </a:solidFill>
              </a:rPr>
              <a:t>20</a:t>
            </a:r>
            <a:endParaRPr lang="de-DE" altLang="hu-HU" sz="2000" b="1">
              <a:latin typeface="Frutiger 57Cn"/>
            </a:endParaRPr>
          </a:p>
        </p:txBody>
      </p:sp>
      <p:grpSp>
        <p:nvGrpSpPr>
          <p:cNvPr id="142433" name="Group 695"/>
          <p:cNvGrpSpPr>
            <a:grpSpLocks/>
          </p:cNvGrpSpPr>
          <p:nvPr/>
        </p:nvGrpSpPr>
        <p:grpSpPr bwMode="auto">
          <a:xfrm>
            <a:off x="1635125" y="333375"/>
            <a:ext cx="5873750" cy="5472113"/>
            <a:chOff x="1116" y="215"/>
            <a:chExt cx="4011" cy="3447"/>
          </a:xfrm>
        </p:grpSpPr>
        <p:grpSp>
          <p:nvGrpSpPr>
            <p:cNvPr id="142441" name="Group 696"/>
            <p:cNvGrpSpPr>
              <a:grpSpLocks/>
            </p:cNvGrpSpPr>
            <p:nvPr/>
          </p:nvGrpSpPr>
          <p:grpSpPr bwMode="auto">
            <a:xfrm>
              <a:off x="1116" y="711"/>
              <a:ext cx="4011" cy="2951"/>
              <a:chOff x="1116" y="711"/>
              <a:chExt cx="4011" cy="2951"/>
            </a:xfrm>
          </p:grpSpPr>
          <p:sp>
            <p:nvSpPr>
              <p:cNvPr id="142443" name="Text Box 697"/>
              <p:cNvSpPr txBox="1">
                <a:spLocks noChangeArrowheads="1"/>
              </p:cNvSpPr>
              <p:nvPr/>
            </p:nvSpPr>
            <p:spPr bwMode="auto">
              <a:xfrm>
                <a:off x="1116" y="3336"/>
                <a:ext cx="4011" cy="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de-DE" altLang="hu-HU" sz="1400">
                    <a:latin typeface="Frutiger 57Cn"/>
                  </a:rPr>
                  <a:t>Data source: 	Industry data base, 2000; 	USA: US-DoE</a:t>
                </a:r>
                <a:br>
                  <a:rPr lang="de-DE" altLang="hu-HU" sz="1400">
                    <a:latin typeface="Frutiger 57Cn"/>
                  </a:rPr>
                </a:br>
                <a:r>
                  <a:rPr lang="de-DE" altLang="hu-HU" sz="1400">
                    <a:latin typeface="Frutiger 57Cn"/>
                  </a:rPr>
                  <a:t>Analyses:	LBST</a:t>
                </a:r>
              </a:p>
            </p:txBody>
          </p:sp>
          <p:sp>
            <p:nvSpPr>
              <p:cNvPr id="142444" name="Text Box 698"/>
              <p:cNvSpPr txBox="1">
                <a:spLocks noChangeArrowheads="1"/>
              </p:cNvSpPr>
              <p:nvPr/>
            </p:nvSpPr>
            <p:spPr bwMode="auto">
              <a:xfrm>
                <a:off x="2439" y="1637"/>
                <a:ext cx="1311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hu-HU" altLang="hu-HU" sz="1600" b="1">
                    <a:latin typeface="Comic Sans MS" pitchFamily="66" charset="0"/>
                  </a:rPr>
                  <a:t>A világ népessége</a:t>
                </a:r>
                <a:endParaRPr lang="de-DE" altLang="hu-HU" sz="1600" b="1">
                  <a:latin typeface="Comic Sans MS" pitchFamily="66" charset="0"/>
                </a:endParaRPr>
              </a:p>
            </p:txBody>
          </p:sp>
          <p:sp>
            <p:nvSpPr>
              <p:cNvPr id="142445" name="Line 699"/>
              <p:cNvSpPr>
                <a:spLocks noChangeShapeType="1"/>
              </p:cNvSpPr>
              <p:nvPr/>
            </p:nvSpPr>
            <p:spPr bwMode="auto">
              <a:xfrm>
                <a:off x="3588" y="1565"/>
                <a:ext cx="263" cy="22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 type="none" w="sm" len="sm"/>
                    <a:tailEnd type="triangle" w="sm" len="sm"/>
                  </a14:hiddenLine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42446" name="Text Box 700"/>
              <p:cNvSpPr txBox="1">
                <a:spLocks noChangeArrowheads="1"/>
              </p:cNvSpPr>
              <p:nvPr/>
            </p:nvSpPr>
            <p:spPr bwMode="auto">
              <a:xfrm>
                <a:off x="3756" y="2312"/>
                <a:ext cx="483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de-DE" altLang="hu-HU" sz="1600" b="1">
                    <a:latin typeface="Comic Sans MS" pitchFamily="66" charset="0"/>
                  </a:rPr>
                  <a:t>OPEC</a:t>
                </a:r>
                <a:endParaRPr lang="de-DE" altLang="hu-HU" sz="1600">
                  <a:latin typeface="Comic Sans MS" pitchFamily="66" charset="0"/>
                </a:endParaRPr>
              </a:p>
            </p:txBody>
          </p:sp>
          <p:sp>
            <p:nvSpPr>
              <p:cNvPr id="142447" name="Text Box 701"/>
              <p:cNvSpPr txBox="1">
                <a:spLocks noChangeArrowheads="1"/>
              </p:cNvSpPr>
              <p:nvPr/>
            </p:nvSpPr>
            <p:spPr bwMode="auto">
              <a:xfrm>
                <a:off x="3649" y="2798"/>
                <a:ext cx="42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de-DE" altLang="hu-HU" sz="1600" b="1">
                    <a:latin typeface="Comic Sans MS" pitchFamily="66" charset="0"/>
                  </a:rPr>
                  <a:t>USA</a:t>
                </a:r>
              </a:p>
            </p:txBody>
          </p:sp>
          <p:sp>
            <p:nvSpPr>
              <p:cNvPr id="142448" name="Text Box 702"/>
              <p:cNvSpPr txBox="1">
                <a:spLocks noChangeArrowheads="1"/>
              </p:cNvSpPr>
              <p:nvPr/>
            </p:nvSpPr>
            <p:spPr bwMode="auto">
              <a:xfrm>
                <a:off x="4067" y="2634"/>
                <a:ext cx="712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hu-HU" altLang="hu-HU" sz="1600" b="1">
                    <a:latin typeface="Comic Sans MS" pitchFamily="66" charset="0"/>
                  </a:rPr>
                  <a:t>Orosz o.</a:t>
                </a:r>
                <a:endParaRPr lang="de-DE" altLang="hu-HU" sz="1600" b="1">
                  <a:latin typeface="Comic Sans MS" pitchFamily="66" charset="0"/>
                </a:endParaRPr>
              </a:p>
            </p:txBody>
          </p:sp>
          <p:sp>
            <p:nvSpPr>
              <p:cNvPr id="142449" name="Text Box 703"/>
              <p:cNvSpPr txBox="1">
                <a:spLocks noChangeArrowheads="1"/>
              </p:cNvSpPr>
              <p:nvPr/>
            </p:nvSpPr>
            <p:spPr bwMode="auto">
              <a:xfrm>
                <a:off x="2011" y="1962"/>
                <a:ext cx="1412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hu-HU" altLang="hu-HU" sz="1600" b="1">
                    <a:latin typeface="Comic Sans MS" pitchFamily="66" charset="0"/>
                  </a:rPr>
                  <a:t>A világ többi része</a:t>
                </a:r>
                <a:endParaRPr lang="de-DE" altLang="hu-HU" sz="1600" b="1">
                  <a:latin typeface="Comic Sans MS" pitchFamily="66" charset="0"/>
                </a:endParaRPr>
              </a:p>
            </p:txBody>
          </p:sp>
          <p:sp>
            <p:nvSpPr>
              <p:cNvPr id="142450" name="Line 704"/>
              <p:cNvSpPr>
                <a:spLocks noChangeShapeType="1"/>
              </p:cNvSpPr>
              <p:nvPr/>
            </p:nvSpPr>
            <p:spPr bwMode="auto">
              <a:xfrm>
                <a:off x="2690" y="2236"/>
                <a:ext cx="1100" cy="4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42451" name="Text Box 705"/>
              <p:cNvSpPr txBox="1">
                <a:spLocks noChangeArrowheads="1"/>
              </p:cNvSpPr>
              <p:nvPr/>
            </p:nvSpPr>
            <p:spPr bwMode="auto">
              <a:xfrm>
                <a:off x="1320" y="711"/>
                <a:ext cx="164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hu-HU" altLang="hu-HU" b="1">
                    <a:latin typeface="Comic Sans MS" pitchFamily="66" charset="0"/>
                  </a:rPr>
                  <a:t>x</a:t>
                </a:r>
                <a:r>
                  <a:rPr lang="de-DE" altLang="hu-HU" b="1">
                    <a:latin typeface="Comic Sans MS" pitchFamily="66" charset="0"/>
                  </a:rPr>
                  <a:t>10</a:t>
                </a:r>
                <a:r>
                  <a:rPr lang="hu-HU" altLang="hu-HU" b="1" baseline="30000">
                    <a:latin typeface="Comic Sans MS" pitchFamily="66" charset="0"/>
                  </a:rPr>
                  <a:t>3</a:t>
                </a:r>
                <a:r>
                  <a:rPr lang="de-DE" altLang="hu-HU" b="1">
                    <a:latin typeface="Comic Sans MS" pitchFamily="66" charset="0"/>
                  </a:rPr>
                  <a:t> Barrel </a:t>
                </a:r>
                <a:r>
                  <a:rPr lang="hu-HU" altLang="hu-HU" b="1">
                    <a:latin typeface="Comic Sans MS" pitchFamily="66" charset="0"/>
                  </a:rPr>
                  <a:t>naponta</a:t>
                </a:r>
                <a:endParaRPr lang="de-DE" altLang="hu-HU" b="1">
                  <a:latin typeface="Comic Sans MS" pitchFamily="66" charset="0"/>
                </a:endParaRPr>
              </a:p>
            </p:txBody>
          </p:sp>
          <p:sp>
            <p:nvSpPr>
              <p:cNvPr id="142452" name="Line 706"/>
              <p:cNvSpPr>
                <a:spLocks noChangeShapeType="1"/>
              </p:cNvSpPr>
              <p:nvPr/>
            </p:nvSpPr>
            <p:spPr bwMode="auto">
              <a:xfrm>
                <a:off x="4950" y="884"/>
                <a:ext cx="1" cy="21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42453" name="Line 707"/>
              <p:cNvSpPr>
                <a:spLocks noChangeShapeType="1"/>
              </p:cNvSpPr>
              <p:nvPr/>
            </p:nvSpPr>
            <p:spPr bwMode="auto">
              <a:xfrm>
                <a:off x="3216" y="1894"/>
                <a:ext cx="335" cy="1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142442" name="Text Box 708"/>
            <p:cNvSpPr txBox="1">
              <a:spLocks noChangeArrowheads="1"/>
            </p:cNvSpPr>
            <p:nvPr/>
          </p:nvSpPr>
          <p:spPr bwMode="auto">
            <a:xfrm>
              <a:off x="1286" y="215"/>
              <a:ext cx="3685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r>
                <a:rPr lang="hu-HU" altLang="hu-HU" sz="2000" dirty="0">
                  <a:solidFill>
                    <a:srgbClr val="28377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Kőolaj termelés előrejelzés</a:t>
              </a:r>
              <a:r>
                <a:rPr lang="de-DE" altLang="hu-HU" sz="2000" dirty="0">
                  <a:solidFill>
                    <a:srgbClr val="28377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: </a:t>
              </a:r>
              <a:r>
                <a:rPr lang="hu-HU" altLang="hu-HU" sz="2000" dirty="0">
                  <a:solidFill>
                    <a:srgbClr val="28377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lehetséges ez</a:t>
              </a:r>
              <a:r>
                <a:rPr lang="de-DE" altLang="hu-HU" sz="2000" dirty="0">
                  <a:solidFill>
                    <a:srgbClr val="28377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?</a:t>
              </a:r>
            </a:p>
          </p:txBody>
        </p:sp>
      </p:grpSp>
      <p:sp>
        <p:nvSpPr>
          <p:cNvPr id="142434" name="Text Box 709"/>
          <p:cNvSpPr txBox="1">
            <a:spLocks noChangeArrowheads="1"/>
          </p:cNvSpPr>
          <p:nvPr/>
        </p:nvSpPr>
        <p:spPr bwMode="auto">
          <a:xfrm>
            <a:off x="7405688" y="3903663"/>
            <a:ext cx="105568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z="1400" b="1">
                <a:solidFill>
                  <a:srgbClr val="FF0000"/>
                </a:solidFill>
                <a:latin typeface="Comic Sans MS" pitchFamily="66" charset="0"/>
              </a:rPr>
              <a:t>legalább</a:t>
            </a:r>
            <a:endParaRPr lang="de-DE" altLang="hu-HU" sz="1400" b="1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de-DE" altLang="hu-HU" sz="1400" b="1">
                <a:solidFill>
                  <a:srgbClr val="FF0000"/>
                </a:solidFill>
                <a:latin typeface="Comic Sans MS" pitchFamily="66" charset="0"/>
              </a:rPr>
              <a:t>- 1 % </a:t>
            </a:r>
            <a:r>
              <a:rPr lang="hu-HU" altLang="hu-HU" sz="1400" b="1">
                <a:solidFill>
                  <a:srgbClr val="FF0000"/>
                </a:solidFill>
                <a:latin typeface="Comic Sans MS" pitchFamily="66" charset="0"/>
              </a:rPr>
              <a:t>/év</a:t>
            </a:r>
            <a:endParaRPr lang="de-DE" altLang="hu-HU" sz="1400" b="1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2435" name="Text Box 710"/>
          <p:cNvSpPr txBox="1">
            <a:spLocks noChangeArrowheads="1"/>
          </p:cNvSpPr>
          <p:nvPr/>
        </p:nvSpPr>
        <p:spPr bwMode="auto">
          <a:xfrm>
            <a:off x="4425950" y="1484313"/>
            <a:ext cx="26924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400" b="1">
                <a:latin typeface="Comic Sans MS" pitchFamily="66" charset="0"/>
              </a:rPr>
              <a:t>US</a:t>
            </a:r>
            <a:r>
              <a:rPr lang="hu-HU" altLang="hu-HU" sz="1400" b="1">
                <a:latin typeface="Comic Sans MS" pitchFamily="66" charset="0"/>
              </a:rPr>
              <a:t>A</a:t>
            </a:r>
            <a:r>
              <a:rPr lang="de-DE" altLang="hu-HU" sz="1400" b="1">
                <a:latin typeface="Comic Sans MS" pitchFamily="66" charset="0"/>
              </a:rPr>
              <a:t>-D</a:t>
            </a:r>
            <a:r>
              <a:rPr lang="hu-HU" altLang="hu-HU" sz="1400" b="1">
                <a:latin typeface="Comic Sans MS" pitchFamily="66" charset="0"/>
              </a:rPr>
              <a:t>OE kőolaj fogyasztási</a:t>
            </a:r>
            <a:endParaRPr lang="de-DE" altLang="hu-HU" sz="1400" b="1">
              <a:latin typeface="Comic Sans MS" pitchFamily="66" charset="0"/>
            </a:endParaRPr>
          </a:p>
          <a:p>
            <a:r>
              <a:rPr lang="hu-HU" altLang="hu-HU" sz="1400" b="1">
                <a:latin typeface="Comic Sans MS" pitchFamily="66" charset="0"/>
              </a:rPr>
              <a:t>előrejelzés</a:t>
            </a:r>
            <a:endParaRPr lang="de-DE" altLang="hu-HU" sz="1400" b="1">
              <a:latin typeface="Comic Sans MS" pitchFamily="66" charset="0"/>
            </a:endParaRPr>
          </a:p>
        </p:txBody>
      </p:sp>
      <p:sp>
        <p:nvSpPr>
          <p:cNvPr id="142436" name="Line 711"/>
          <p:cNvSpPr>
            <a:spLocks noChangeShapeType="1"/>
          </p:cNvSpPr>
          <p:nvPr/>
        </p:nvSpPr>
        <p:spPr bwMode="auto">
          <a:xfrm>
            <a:off x="6303963" y="1905000"/>
            <a:ext cx="598487" cy="266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42437" name="Text Box 712"/>
          <p:cNvSpPr txBox="1">
            <a:spLocks noChangeArrowheads="1"/>
          </p:cNvSpPr>
          <p:nvPr/>
        </p:nvSpPr>
        <p:spPr bwMode="auto">
          <a:xfrm>
            <a:off x="5137150" y="5119688"/>
            <a:ext cx="3968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z="1600" b="1">
                <a:latin typeface="Comic Sans MS" pitchFamily="66" charset="0"/>
              </a:rPr>
              <a:t>év</a:t>
            </a:r>
            <a:endParaRPr lang="de-DE" altLang="hu-HU" sz="1400" b="1">
              <a:latin typeface="Comic Sans MS" pitchFamily="66" charset="0"/>
            </a:endParaRPr>
          </a:p>
        </p:txBody>
      </p:sp>
      <p:sp>
        <p:nvSpPr>
          <p:cNvPr id="142438" name="Text Box 713"/>
          <p:cNvSpPr txBox="1">
            <a:spLocks noChangeArrowheads="1"/>
          </p:cNvSpPr>
          <p:nvPr/>
        </p:nvSpPr>
        <p:spPr bwMode="auto">
          <a:xfrm>
            <a:off x="7256463" y="2362200"/>
            <a:ext cx="15636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z="1400" b="1">
                <a:solidFill>
                  <a:srgbClr val="FF0000"/>
                </a:solidFill>
                <a:latin typeface="Comic Sans MS" pitchFamily="66" charset="0"/>
              </a:rPr>
              <a:t>Lehetséges</a:t>
            </a:r>
            <a:r>
              <a:rPr lang="de-DE" altLang="hu-HU" sz="1400" b="1">
                <a:solidFill>
                  <a:srgbClr val="FF0000"/>
                </a:solidFill>
                <a:latin typeface="Comic Sans MS" pitchFamily="66" charset="0"/>
              </a:rPr>
              <a:t>???</a:t>
            </a:r>
          </a:p>
        </p:txBody>
      </p:sp>
      <p:sp>
        <p:nvSpPr>
          <p:cNvPr id="142439" name="Freeform 714"/>
          <p:cNvSpPr>
            <a:spLocks/>
          </p:cNvSpPr>
          <p:nvPr/>
        </p:nvSpPr>
        <p:spPr bwMode="auto">
          <a:xfrm>
            <a:off x="6383338" y="2665413"/>
            <a:ext cx="896937" cy="468312"/>
          </a:xfrm>
          <a:custGeom>
            <a:avLst/>
            <a:gdLst>
              <a:gd name="T0" fmla="*/ 0 w 612"/>
              <a:gd name="T1" fmla="*/ 2147483647 h 295"/>
              <a:gd name="T2" fmla="*/ 2147483647 w 612"/>
              <a:gd name="T3" fmla="*/ 2147483647 h 295"/>
              <a:gd name="T4" fmla="*/ 2147483647 w 612"/>
              <a:gd name="T5" fmla="*/ 2147483647 h 295"/>
              <a:gd name="T6" fmla="*/ 2147483647 w 612"/>
              <a:gd name="T7" fmla="*/ 2147483647 h 295"/>
              <a:gd name="T8" fmla="*/ 0 60000 65536"/>
              <a:gd name="T9" fmla="*/ 0 60000 65536"/>
              <a:gd name="T10" fmla="*/ 0 60000 65536"/>
              <a:gd name="T11" fmla="*/ 0 60000 65536"/>
              <a:gd name="T12" fmla="*/ 0 w 612"/>
              <a:gd name="T13" fmla="*/ 0 h 295"/>
              <a:gd name="T14" fmla="*/ 612 w 612"/>
              <a:gd name="T15" fmla="*/ 295 h 29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12" h="295">
                <a:moveTo>
                  <a:pt x="0" y="61"/>
                </a:moveTo>
                <a:cubicBezTo>
                  <a:pt x="33" y="50"/>
                  <a:pt x="134" y="0"/>
                  <a:pt x="204" y="7"/>
                </a:cubicBezTo>
                <a:cubicBezTo>
                  <a:pt x="274" y="14"/>
                  <a:pt x="352" y="55"/>
                  <a:pt x="420" y="103"/>
                </a:cubicBezTo>
                <a:cubicBezTo>
                  <a:pt x="488" y="151"/>
                  <a:pt x="572" y="255"/>
                  <a:pt x="612" y="295"/>
                </a:cubicBezTo>
              </a:path>
            </a:pathLst>
          </a:custGeom>
          <a:noFill/>
          <a:ln w="57150">
            <a:solidFill>
              <a:srgbClr val="CC33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42440" name="Text Box 715"/>
          <p:cNvSpPr txBox="1">
            <a:spLocks noChangeArrowheads="1"/>
          </p:cNvSpPr>
          <p:nvPr/>
        </p:nvSpPr>
        <p:spPr bwMode="auto">
          <a:xfrm>
            <a:off x="7239000" y="2843213"/>
            <a:ext cx="14605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hu-HU" altLang="hu-HU" sz="1600" b="1">
                <a:solidFill>
                  <a:srgbClr val="FF0000"/>
                </a:solidFill>
                <a:latin typeface="Comic Sans MS" pitchFamily="66" charset="0"/>
              </a:rPr>
              <a:t>Ez sokkal</a:t>
            </a:r>
            <a:endParaRPr lang="de-DE" altLang="hu-HU" sz="1600" b="1">
              <a:solidFill>
                <a:srgbClr val="FF0000"/>
              </a:solidFill>
              <a:latin typeface="Comic Sans MS" pitchFamily="66" charset="0"/>
            </a:endParaRPr>
          </a:p>
          <a:p>
            <a:r>
              <a:rPr lang="hu-HU" altLang="hu-HU" sz="1600" b="1">
                <a:solidFill>
                  <a:srgbClr val="FF0000"/>
                </a:solidFill>
                <a:latin typeface="Comic Sans MS" pitchFamily="66" charset="0"/>
              </a:rPr>
              <a:t>valószínűbb</a:t>
            </a:r>
            <a:r>
              <a:rPr lang="de-DE" altLang="hu-HU" sz="1600" b="1">
                <a:solidFill>
                  <a:srgbClr val="FF0000"/>
                </a:solidFill>
                <a:latin typeface="Comic Sans MS" pitchFamily="66" charset="0"/>
              </a:rPr>
              <a:t> 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27652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A330FC1-6F0C-4975-9D45-F79E6F3F5405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156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653" name="Rectangle 2"/>
          <p:cNvSpPr>
            <a:spLocks noChangeArrowheads="1"/>
          </p:cNvSpPr>
          <p:nvPr/>
        </p:nvSpPr>
        <p:spPr bwMode="auto">
          <a:xfrm>
            <a:off x="1547664" y="4780384"/>
            <a:ext cx="55864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hu-HU" sz="1400" dirty="0"/>
              <a:t>Source: 	</a:t>
            </a:r>
            <a:r>
              <a:rPr lang="de-DE" altLang="hu-HU" sz="1400" dirty="0" err="1"/>
              <a:t>Association</a:t>
            </a:r>
            <a:r>
              <a:rPr lang="de-DE" altLang="hu-HU" sz="1400" dirty="0"/>
              <a:t> </a:t>
            </a:r>
            <a:r>
              <a:rPr lang="de-DE" altLang="hu-HU" sz="1400" dirty="0" err="1"/>
              <a:t>for</a:t>
            </a:r>
            <a:r>
              <a:rPr lang="de-DE" altLang="hu-HU" sz="1400" dirty="0"/>
              <a:t> </a:t>
            </a:r>
            <a:r>
              <a:rPr lang="de-DE" altLang="hu-HU" sz="1400" dirty="0" err="1"/>
              <a:t>the</a:t>
            </a:r>
            <a:r>
              <a:rPr lang="de-DE" altLang="hu-HU" sz="1400" dirty="0"/>
              <a:t> </a:t>
            </a:r>
            <a:r>
              <a:rPr lang="de-DE" altLang="hu-HU" sz="1400" dirty="0" err="1"/>
              <a:t>study</a:t>
            </a:r>
            <a:r>
              <a:rPr lang="de-DE" altLang="hu-HU" sz="1400" dirty="0"/>
              <a:t> </a:t>
            </a:r>
            <a:r>
              <a:rPr lang="de-DE" altLang="hu-HU" sz="1400" dirty="0" err="1"/>
              <a:t>of</a:t>
            </a:r>
            <a:r>
              <a:rPr lang="de-DE" altLang="hu-HU" sz="1400" dirty="0"/>
              <a:t> </a:t>
            </a:r>
            <a:r>
              <a:rPr lang="de-DE" altLang="hu-HU" sz="1400" dirty="0" err="1"/>
              <a:t>peak</a:t>
            </a:r>
            <a:r>
              <a:rPr lang="de-DE" altLang="hu-HU" sz="1400" dirty="0"/>
              <a:t> </a:t>
            </a:r>
            <a:r>
              <a:rPr lang="de-DE" altLang="hu-HU" sz="1400" dirty="0" err="1"/>
              <a:t>oil</a:t>
            </a:r>
            <a:r>
              <a:rPr lang="de-DE" altLang="hu-HU" sz="1400" dirty="0"/>
              <a:t> (ASPO), C.J. Campbell 2002</a:t>
            </a:r>
          </a:p>
        </p:txBody>
      </p:sp>
      <p:sp>
        <p:nvSpPr>
          <p:cNvPr id="27654" name="Rectangle 3"/>
          <p:cNvSpPr>
            <a:spLocks noChangeArrowheads="1"/>
          </p:cNvSpPr>
          <p:nvPr/>
        </p:nvSpPr>
        <p:spPr bwMode="auto">
          <a:xfrm>
            <a:off x="1187624" y="188640"/>
            <a:ext cx="6696744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2000" dirty="0">
                <a:solidFill>
                  <a:srgbClr val="28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 világ kőolaj és földgáz termelése</a:t>
            </a:r>
            <a:r>
              <a:rPr lang="de-DE" altLang="hu-HU" sz="2000" dirty="0">
                <a:solidFill>
                  <a:srgbClr val="28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1920 </a:t>
            </a:r>
            <a:r>
              <a:rPr lang="de-DE" altLang="hu-HU" sz="2000" dirty="0" err="1">
                <a:solidFill>
                  <a:srgbClr val="28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to</a:t>
            </a:r>
            <a:r>
              <a:rPr lang="de-DE" altLang="hu-HU" sz="2000" dirty="0">
                <a:solidFill>
                  <a:srgbClr val="2837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2050</a:t>
            </a:r>
            <a:endParaRPr lang="de-DE" altLang="hu-HU" sz="2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aphicFrame>
        <p:nvGraphicFramePr>
          <p:cNvPr id="27650" name="Object 4"/>
          <p:cNvGraphicFramePr>
            <a:graphicFrameLocks noChangeAspect="1"/>
          </p:cNvGraphicFramePr>
          <p:nvPr/>
        </p:nvGraphicFramePr>
        <p:xfrm>
          <a:off x="1377950" y="1479550"/>
          <a:ext cx="6189663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0" name="Diagramm" r:id="rId4" imgW="16070400" imgH="7200000" progId="MSGraph.Chart.8">
                  <p:embed/>
                </p:oleObj>
              </mc:Choice>
              <mc:Fallback>
                <p:oleObj name="Diagramm" r:id="rId4" imgW="16070400" imgH="7200000" progId="MSGraph.Chart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7950" y="1479550"/>
                        <a:ext cx="6189663" cy="3352800"/>
                      </a:xfrm>
                      <a:prstGeom prst="rect">
                        <a:avLst/>
                      </a:prstGeom>
                      <a:solidFill>
                        <a:srgbClr val="F8F8F8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5" name="Text Box 5"/>
          <p:cNvSpPr txBox="1">
            <a:spLocks noChangeArrowheads="1"/>
          </p:cNvSpPr>
          <p:nvPr/>
        </p:nvSpPr>
        <p:spPr bwMode="auto">
          <a:xfrm>
            <a:off x="1619250" y="1341438"/>
            <a:ext cx="18732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600">
                <a:latin typeface="Comic Sans MS" pitchFamily="66" charset="0"/>
              </a:rPr>
              <a:t>Gbarrel/év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143363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F9C5C00-4135-4080-A6B8-89988EDD69B7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157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3364" name="Text Box 4"/>
          <p:cNvSpPr txBox="1">
            <a:spLocks noChangeArrowheads="1"/>
          </p:cNvSpPr>
          <p:nvPr/>
        </p:nvSpPr>
        <p:spPr bwMode="auto">
          <a:xfrm>
            <a:off x="323850" y="260648"/>
            <a:ext cx="8496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1600" b="1" dirty="0">
                <a:solidFill>
                  <a:srgbClr val="FF0000"/>
                </a:solidFill>
                <a:latin typeface="Comic Sans MS" pitchFamily="66" charset="0"/>
              </a:rPr>
              <a:t>HOSSZABB TÁVÚ ELŐREJELZÉSEK AZ ENERGIAFOGYASZTÁS SZERKEZETÉRE</a:t>
            </a:r>
          </a:p>
        </p:txBody>
      </p:sp>
      <p:pic>
        <p:nvPicPr>
          <p:cNvPr id="143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661988"/>
            <a:ext cx="8096250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144387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21A5D82-6503-4ECB-A506-75B614A13E35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158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4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704850"/>
            <a:ext cx="8143875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9" name="Text Box 5"/>
          <p:cNvSpPr txBox="1">
            <a:spLocks noChangeArrowheads="1"/>
          </p:cNvSpPr>
          <p:nvPr/>
        </p:nvSpPr>
        <p:spPr bwMode="auto">
          <a:xfrm>
            <a:off x="539750" y="260350"/>
            <a:ext cx="784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b="1">
                <a:solidFill>
                  <a:srgbClr val="FF0000"/>
                </a:solidFill>
                <a:latin typeface="Comic Sans MS" pitchFamily="66" charset="0"/>
              </a:rPr>
              <a:t>OECD-EURÓPA JELENLEGI ÉS BECSÜLT ENERGIAFOGYASZTÁSA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145411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A95474C-39B6-4E07-9902-01B9691F272E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159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5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704850"/>
            <a:ext cx="817245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3" name="Text Box 5"/>
          <p:cNvSpPr txBox="1">
            <a:spLocks noChangeArrowheads="1"/>
          </p:cNvSpPr>
          <p:nvPr/>
        </p:nvSpPr>
        <p:spPr bwMode="auto">
          <a:xfrm>
            <a:off x="611188" y="260350"/>
            <a:ext cx="79930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b="1" dirty="0">
                <a:solidFill>
                  <a:srgbClr val="FF0000"/>
                </a:solidFill>
                <a:latin typeface="Comic Sans MS" pitchFamily="66" charset="0"/>
              </a:rPr>
              <a:t>OECD-EURÓPA JELENLEGI ÉS BECSÜLT CO</a:t>
            </a:r>
            <a:r>
              <a:rPr lang="hu-HU" altLang="hu-HU" b="1" baseline="-25000" dirty="0">
                <a:solidFill>
                  <a:srgbClr val="FF0000"/>
                </a:solidFill>
                <a:latin typeface="Comic Sans MS" pitchFamily="66" charset="0"/>
              </a:rPr>
              <a:t>2</a:t>
            </a:r>
            <a:r>
              <a:rPr lang="hu-HU" altLang="hu-HU" b="1" dirty="0">
                <a:solidFill>
                  <a:srgbClr val="FF0000"/>
                </a:solidFill>
                <a:latin typeface="Comic Sans MS" pitchFamily="66" charset="0"/>
              </a:rPr>
              <a:t> KIBOCSÁTÁSA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z="1200" dirty="0" smtClean="0"/>
              <a:t>Dr. Pátzay György</a:t>
            </a:r>
            <a:endParaRPr lang="hu-HU" sz="1200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174655-E909-451D-9760-1458F48351C7}" type="slidenum">
              <a:rPr lang="hu-HU" smtClean="0"/>
              <a:pPr>
                <a:defRPr/>
              </a:pPr>
              <a:t>16</a:t>
            </a:fld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620688"/>
            <a:ext cx="6236590" cy="5869732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331640" y="188640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Vízenergia termelők, kapacitás, %-os arány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0791338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146435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67428CA-4172-408A-96D4-FB0EDCD8829E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160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6436" name="Picture 4" descr="ROLL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908050"/>
            <a:ext cx="6856412" cy="469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7" name="Text Box 5"/>
          <p:cNvSpPr txBox="1">
            <a:spLocks noChangeArrowheads="1"/>
          </p:cNvSpPr>
          <p:nvPr/>
        </p:nvSpPr>
        <p:spPr bwMode="auto">
          <a:xfrm>
            <a:off x="539750" y="404813"/>
            <a:ext cx="7993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>
                <a:solidFill>
                  <a:srgbClr val="FF0000"/>
                </a:solidFill>
                <a:latin typeface="Comic Sans MS" pitchFamily="66" charset="0"/>
              </a:rPr>
              <a:t>A VILÁG ENERGIAELLÁTÁSA ÉS ELŐREJELZÉS A JÖVŐRE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147459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31DE6A6-01AA-4A9F-9FB3-ED6652505847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161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7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765175"/>
            <a:ext cx="7251700" cy="468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148483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B471B67-DAAD-47FA-985C-3B10C6F92C9B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162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8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700088"/>
            <a:ext cx="8181975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149507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D802978-DEB9-4D80-BD42-857C64AE914F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163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9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1152525"/>
            <a:ext cx="8181975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9" name="Text Box 5"/>
          <p:cNvSpPr txBox="1">
            <a:spLocks noChangeArrowheads="1"/>
          </p:cNvSpPr>
          <p:nvPr/>
        </p:nvSpPr>
        <p:spPr bwMode="auto">
          <a:xfrm>
            <a:off x="1403648" y="476250"/>
            <a:ext cx="64087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b="1" dirty="0"/>
              <a:t>ÜZEMANYAGCELLÁK ÉS BENZINMOTOR EMISSZIÓK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150531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808FC9D-D59A-4534-8A4D-38A9F35B2003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164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0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704850"/>
            <a:ext cx="8210550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151555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481809E-9107-4D29-925B-246F01741225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165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1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733425"/>
            <a:ext cx="8096250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152579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7736142-F767-4109-B8EB-5EB5B4F0D58A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166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258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23" y="21232"/>
            <a:ext cx="8188325" cy="628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153603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0A5DD33-D87C-4A53-8818-4C0E5F39DC10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167</a:t>
            </a:fld>
            <a:endParaRPr lang="hu-HU" altLang="hu-HU" sz="12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360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350"/>
            <a:ext cx="8432800" cy="601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266914"/>
            <a:ext cx="4248472" cy="361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6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154627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73A6825-84B4-48A7-A8C2-7BF767EB7BA8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168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462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5" t="5368"/>
          <a:stretch/>
        </p:blipFill>
        <p:spPr bwMode="auto">
          <a:xfrm>
            <a:off x="52518" y="-4515"/>
            <a:ext cx="4159442" cy="3505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7" t="8184" b="3526"/>
          <a:stretch/>
        </p:blipFill>
        <p:spPr bwMode="auto">
          <a:xfrm>
            <a:off x="5237609" y="30857"/>
            <a:ext cx="387089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156675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B8ECDEF-6560-4D60-B684-1E7325A549A7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169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66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8772525" cy="620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Dr. Pátzay György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174655-E909-451D-9760-1458F48351C7}" type="slidenum">
              <a:rPr lang="hu-HU" smtClean="0"/>
              <a:pPr>
                <a:defRPr/>
              </a:pPr>
              <a:t>17</a:t>
            </a:fld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1042177"/>
            <a:ext cx="6053484" cy="5901547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2339752" y="260648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Kőolajtermék termelők, exportálók, importálók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57044138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157699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6E25978-421C-48FE-9466-553E2047B16C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170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57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32656"/>
            <a:ext cx="4876800" cy="605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7128792" cy="5592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2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158723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A319E62-6123-4191-A83F-2A337E73EC7B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171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Dr. Pátzay György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174655-E909-451D-9760-1458F48351C7}" type="slidenum">
              <a:rPr lang="hu-HU" smtClean="0"/>
              <a:pPr>
                <a:defRPr/>
              </a:pPr>
              <a:t>18</a:t>
            </a:fld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548680"/>
            <a:ext cx="6915150" cy="3914775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57200" y="116632"/>
            <a:ext cx="5122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Kőolajfinomítói</a:t>
            </a:r>
            <a:r>
              <a:rPr lang="hu-HU" dirty="0" smtClean="0"/>
              <a:t> fogyasztás</a:t>
            </a:r>
            <a:r>
              <a:rPr lang="hu-HU" baseline="30000" dirty="0" smtClean="0"/>
              <a:t>1</a:t>
            </a:r>
            <a:r>
              <a:rPr lang="hu-HU" dirty="0" smtClean="0"/>
              <a:t> régiónként (</a:t>
            </a:r>
            <a:r>
              <a:rPr lang="hu-HU" dirty="0" err="1" smtClean="0"/>
              <a:t>Mt</a:t>
            </a:r>
            <a:r>
              <a:rPr lang="hu-HU" dirty="0" smtClean="0"/>
              <a:t>)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322" y="4137203"/>
            <a:ext cx="2310755" cy="275353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4178" y="4240411"/>
            <a:ext cx="2536888" cy="2481064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0" y="4253664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i="1" dirty="0">
                <a:latin typeface="ArialNarrow-Italic"/>
              </a:rPr>
              <a:t>1. Includes crude oil, NGL, refinery </a:t>
            </a:r>
            <a:r>
              <a:rPr lang="en-US" sz="800" i="1" dirty="0" err="1">
                <a:latin typeface="ArialNarrow-Italic"/>
              </a:rPr>
              <a:t>feedstocks</a:t>
            </a:r>
            <a:r>
              <a:rPr lang="en-US" sz="800" i="1" dirty="0">
                <a:latin typeface="ArialNarrow-Italic"/>
              </a:rPr>
              <a:t>, additives and other hydrocarbons.</a:t>
            </a:r>
          </a:p>
          <a:p>
            <a:r>
              <a:rPr lang="en-US" sz="800" i="1" dirty="0">
                <a:latin typeface="ArialNarrow-Italic"/>
              </a:rPr>
              <a:t>2. Asia excludes China and OECD countries of Asia.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61491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Dr. Pátzay György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174655-E909-451D-9760-1458F48351C7}" type="slidenum">
              <a:rPr lang="hu-HU" smtClean="0"/>
              <a:pPr>
                <a:defRPr/>
              </a:pPr>
              <a:t>19</a:t>
            </a:fld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27" y="373306"/>
            <a:ext cx="7058025" cy="3514725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691680" y="188640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Villamosenergia</a:t>
            </a:r>
            <a:r>
              <a:rPr lang="hu-HU" dirty="0" smtClean="0"/>
              <a:t> termelés</a:t>
            </a:r>
            <a:r>
              <a:rPr lang="hu-HU" baseline="30000" dirty="0" smtClean="0"/>
              <a:t>1</a:t>
            </a:r>
            <a:r>
              <a:rPr lang="hu-HU" dirty="0" smtClean="0"/>
              <a:t> energiahordozó szerint (</a:t>
            </a:r>
            <a:r>
              <a:rPr lang="hu-HU" dirty="0" err="1" smtClean="0"/>
              <a:t>TWh</a:t>
            </a:r>
            <a:r>
              <a:rPr lang="hu-HU" dirty="0" smtClean="0"/>
              <a:t>)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2958" y="3870591"/>
            <a:ext cx="2318849" cy="282262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4" y="3888031"/>
            <a:ext cx="2585876" cy="2861295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330127" y="387059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i="1" dirty="0">
                <a:latin typeface="ArialNarrow-Italic"/>
              </a:rPr>
              <a:t>1. Excludes electricity generation from pumped storage.</a:t>
            </a:r>
          </a:p>
          <a:p>
            <a:r>
              <a:rPr lang="en-US" sz="800" i="1" dirty="0">
                <a:latin typeface="ArialNarrow-Italic"/>
              </a:rPr>
              <a:t>2. Includes geothermal, solar, wind, heat, etc.</a:t>
            </a:r>
          </a:p>
          <a:p>
            <a:r>
              <a:rPr lang="en-US" sz="800" i="1" dirty="0">
                <a:latin typeface="ArialNarrow-Italic"/>
              </a:rPr>
              <a:t>3. In these graphs, peat and oil shale are aggregated with coal.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93417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31747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02BE4241-8BCA-4EE9-9E55-8D59E4F1E522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2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748" name="Text Box 5"/>
          <p:cNvSpPr txBox="1">
            <a:spLocks noChangeArrowheads="1"/>
          </p:cNvSpPr>
          <p:nvPr/>
        </p:nvSpPr>
        <p:spPr bwMode="auto">
          <a:xfrm>
            <a:off x="323528" y="836712"/>
            <a:ext cx="84248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800" b="1" cap="all" dirty="0" smtClean="0">
                <a:ln w="0"/>
                <a:solidFill>
                  <a:srgbClr val="009900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Tényadatok</a:t>
            </a:r>
            <a:endParaRPr lang="hu-HU" altLang="hu-HU" sz="2800" b="1" cap="all" dirty="0">
              <a:ln w="0"/>
              <a:solidFill>
                <a:srgbClr val="009900"/>
              </a:solidFill>
              <a:effectLst>
                <a:reflection blurRad="12700" stA="50000" endPos="50000" dist="5000" dir="5400000" sy="-100000" rotWithShape="0"/>
              </a:effectLst>
              <a:latin typeface="Comic Sans MS" pitchFamily="66" charset="0"/>
            </a:endParaRPr>
          </a:p>
        </p:txBody>
      </p:sp>
      <p:sp>
        <p:nvSpPr>
          <p:cNvPr id="31749" name="Text Box 7"/>
          <p:cNvSpPr txBox="1">
            <a:spLocks noChangeArrowheads="1"/>
          </p:cNvSpPr>
          <p:nvPr/>
        </p:nvSpPr>
        <p:spPr bwMode="auto">
          <a:xfrm>
            <a:off x="468313" y="1773238"/>
            <a:ext cx="79200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hu-HU" altLang="hu-HU" sz="1600"/>
          </a:p>
        </p:txBody>
      </p:sp>
      <p:pic>
        <p:nvPicPr>
          <p:cNvPr id="3175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1733550"/>
            <a:ext cx="702945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Dr. Pátzay György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174655-E909-451D-9760-1458F48351C7}" type="slidenum">
              <a:rPr lang="hu-HU" smtClean="0"/>
              <a:pPr>
                <a:defRPr/>
              </a:pPr>
              <a:t>20</a:t>
            </a:fld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659630"/>
            <a:ext cx="6373688" cy="3478138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971600" y="260648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Villamosenergia</a:t>
            </a:r>
            <a:r>
              <a:rPr lang="hu-HU" dirty="0" smtClean="0"/>
              <a:t> termelés régiónként (</a:t>
            </a:r>
            <a:r>
              <a:rPr lang="hu-HU" dirty="0" err="1" smtClean="0"/>
              <a:t>TWh</a:t>
            </a:r>
            <a:r>
              <a:rPr lang="hu-HU" dirty="0" smtClean="0"/>
              <a:t>)</a:t>
            </a: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824" y="4037026"/>
            <a:ext cx="4464496" cy="282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153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Dr. Pátzay György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174655-E909-451D-9760-1458F48351C7}" type="slidenum">
              <a:rPr lang="hu-HU" smtClean="0"/>
              <a:pPr>
                <a:defRPr/>
              </a:pPr>
              <a:t>21</a:t>
            </a:fld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1158485"/>
            <a:ext cx="6014814" cy="5747139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331640" y="260648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Villamosenergia</a:t>
            </a:r>
            <a:r>
              <a:rPr lang="hu-HU" dirty="0" smtClean="0"/>
              <a:t> termelők, nettó exportálók, nettó importálók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164634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Dr. Pátzay György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174655-E909-451D-9760-1458F48351C7}" type="slidenum">
              <a:rPr lang="hu-HU" smtClean="0"/>
              <a:pPr>
                <a:defRPr/>
              </a:pPr>
              <a:t>22</a:t>
            </a:fld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1000697"/>
            <a:ext cx="6072534" cy="5825164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979712" y="260648"/>
            <a:ext cx="5640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Villamos energia fosszilis energiahordozókból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230236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Dr. Pátzay György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174655-E909-451D-9760-1458F48351C7}" type="slidenum">
              <a:rPr lang="hu-HU" smtClean="0"/>
              <a:pPr>
                <a:defRPr/>
              </a:pPr>
              <a:t>23</a:t>
            </a:fld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572884"/>
            <a:ext cx="6896100" cy="3705225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971600" y="188640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Végenergiafogyasztás</a:t>
            </a:r>
            <a:r>
              <a:rPr lang="hu-HU" dirty="0" smtClean="0"/>
              <a:t> energiaforrás szerint (</a:t>
            </a:r>
            <a:r>
              <a:rPr lang="hu-HU" dirty="0" err="1" smtClean="0"/>
              <a:t>Mtoe</a:t>
            </a:r>
            <a:r>
              <a:rPr lang="hu-HU" dirty="0" smtClean="0"/>
              <a:t>)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3" y="4151942"/>
            <a:ext cx="4147391" cy="270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4535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Dr. Pátzay György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174655-E909-451D-9760-1458F48351C7}" type="slidenum">
              <a:rPr lang="hu-HU" smtClean="0"/>
              <a:pPr>
                <a:defRPr/>
              </a:pPr>
              <a:t>24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950" y="1133475"/>
            <a:ext cx="6896100" cy="459105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1403648" y="260648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Össz</a:t>
            </a:r>
            <a:r>
              <a:rPr lang="hu-HU" dirty="0" smtClean="0"/>
              <a:t> végső energiafogyasztás régiónként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228681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Dr. Pátzay György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174655-E909-451D-9760-1458F48351C7}" type="slidenum">
              <a:rPr lang="hu-HU" smtClean="0"/>
              <a:pPr>
                <a:defRPr/>
              </a:pPr>
              <a:t>25</a:t>
            </a:fld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157287"/>
            <a:ext cx="6553200" cy="4543425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403648" y="260648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Össz</a:t>
            </a:r>
            <a:r>
              <a:rPr lang="hu-HU" dirty="0" smtClean="0"/>
              <a:t> végső energiafogyasztás szektoronként </a:t>
            </a:r>
            <a:r>
              <a:rPr lang="hu-HU" dirty="0" err="1" smtClean="0"/>
              <a:t>-Szén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92752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Dr. Pátzay György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174655-E909-451D-9760-1458F48351C7}" type="slidenum">
              <a:rPr lang="hu-HU" smtClean="0"/>
              <a:pPr>
                <a:defRPr/>
              </a:pPr>
              <a:t>26</a:t>
            </a:fld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500" y="1252537"/>
            <a:ext cx="6477000" cy="4352925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1403648" y="260648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Össz</a:t>
            </a:r>
            <a:r>
              <a:rPr lang="hu-HU" dirty="0" smtClean="0"/>
              <a:t> végső energiafogyasztás szektoronként </a:t>
            </a:r>
            <a:r>
              <a:rPr lang="hu-HU" dirty="0" err="1" smtClean="0"/>
              <a:t>-Olaj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63034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Dr. Pátzay György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174655-E909-451D-9760-1458F48351C7}" type="slidenum">
              <a:rPr lang="hu-HU" smtClean="0"/>
              <a:pPr>
                <a:defRPr/>
              </a:pPr>
              <a:t>27</a:t>
            </a:fld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95400"/>
            <a:ext cx="7010400" cy="426720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403648" y="260648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Össz</a:t>
            </a:r>
            <a:r>
              <a:rPr lang="hu-HU" dirty="0" smtClean="0"/>
              <a:t> végső energiafogyasztás szektoronként </a:t>
            </a:r>
            <a:r>
              <a:rPr lang="hu-HU" dirty="0" err="1" smtClean="0"/>
              <a:t>-Földgáz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877686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Dr. Pátzay György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174655-E909-451D-9760-1458F48351C7}" type="slidenum">
              <a:rPr lang="hu-HU" smtClean="0"/>
              <a:pPr>
                <a:defRPr/>
              </a:pPr>
              <a:t>28</a:t>
            </a:fld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187" y="1285875"/>
            <a:ext cx="6905625" cy="428625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403648" y="260648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Össz</a:t>
            </a:r>
            <a:r>
              <a:rPr lang="hu-HU" dirty="0" smtClean="0"/>
              <a:t> végső energiafogyasztás szektoronként </a:t>
            </a:r>
            <a:r>
              <a:rPr lang="hu-HU" dirty="0" err="1" smtClean="0"/>
              <a:t>-Villamosenergia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536983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Dr. Pátzay György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174655-E909-451D-9760-1458F48351C7}" type="slidenum">
              <a:rPr lang="hu-HU" smtClean="0"/>
              <a:pPr>
                <a:defRPr/>
              </a:pPr>
              <a:t>29</a:t>
            </a:fld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437" y="1600200"/>
            <a:ext cx="6715125" cy="365760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1524000" y="921410"/>
            <a:ext cx="5640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Narrow"/>
              </a:rPr>
              <a:t>Average key crude oil </a:t>
            </a:r>
            <a:r>
              <a:rPr lang="en-US" dirty="0" smtClean="0">
                <a:latin typeface="ArialNarrow"/>
              </a:rPr>
              <a:t>spot</a:t>
            </a:r>
            <a:r>
              <a:rPr lang="hu-HU" dirty="0" smtClean="0">
                <a:latin typeface="ArialNarrow"/>
              </a:rPr>
              <a:t> </a:t>
            </a:r>
            <a:r>
              <a:rPr lang="hu-HU" dirty="0" err="1" smtClean="0">
                <a:latin typeface="ArialNarrow"/>
              </a:rPr>
              <a:t>prices</a:t>
            </a:r>
            <a:r>
              <a:rPr lang="hu-HU" dirty="0" smtClean="0">
                <a:latin typeface="ArialNarrow"/>
              </a:rPr>
              <a:t> </a:t>
            </a:r>
            <a:r>
              <a:rPr lang="hu-HU" dirty="0" err="1">
                <a:latin typeface="ArialNarrow"/>
              </a:rPr>
              <a:t>in</a:t>
            </a:r>
            <a:r>
              <a:rPr lang="hu-HU" dirty="0">
                <a:latin typeface="ArialNarrow"/>
              </a:rPr>
              <a:t> USD/barrel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81471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32771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19F2CE0-DC5F-457E-8051-9B03C04BB40B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3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8913"/>
            <a:ext cx="6775450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500438"/>
            <a:ext cx="7278688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Dr. Pátzay György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174655-E909-451D-9760-1458F48351C7}" type="slidenum">
              <a:rPr lang="hu-HU" smtClean="0"/>
              <a:pPr>
                <a:defRPr/>
              </a:pPr>
              <a:t>30</a:t>
            </a:fld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581150"/>
            <a:ext cx="6705600" cy="369570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683568" y="476672"/>
            <a:ext cx="80032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Narrow"/>
              </a:rPr>
              <a:t>Average steam coal prices for electricity </a:t>
            </a:r>
            <a:r>
              <a:rPr lang="en-US" dirty="0" smtClean="0">
                <a:latin typeface="ArialNarrow"/>
              </a:rPr>
              <a:t>generation</a:t>
            </a:r>
            <a:r>
              <a:rPr lang="hu-HU" dirty="0" smtClean="0">
                <a:latin typeface="ArialNarrow"/>
              </a:rPr>
              <a:t> </a:t>
            </a:r>
            <a:r>
              <a:rPr lang="hu-HU" dirty="0" err="1" smtClean="0">
                <a:latin typeface="ArialNarrow"/>
              </a:rPr>
              <a:t>in</a:t>
            </a:r>
            <a:r>
              <a:rPr lang="hu-HU" dirty="0" smtClean="0">
                <a:latin typeface="ArialNarrow"/>
              </a:rPr>
              <a:t> </a:t>
            </a:r>
            <a:r>
              <a:rPr lang="hu-HU" dirty="0">
                <a:latin typeface="ArialNarrow"/>
              </a:rPr>
              <a:t>USD/</a:t>
            </a:r>
            <a:r>
              <a:rPr lang="hu-HU" dirty="0" err="1">
                <a:latin typeface="ArialNarrow"/>
              </a:rPr>
              <a:t>tonne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528790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Dr. Pátzay György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174655-E909-451D-9760-1458F48351C7}" type="slidenum">
              <a:rPr lang="hu-HU" smtClean="0"/>
              <a:pPr>
                <a:defRPr/>
              </a:pPr>
              <a:t>31</a:t>
            </a:fld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295" y="1628800"/>
            <a:ext cx="6848475" cy="403860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1524000" y="548680"/>
            <a:ext cx="6720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err="1">
                <a:latin typeface="ArialNarrow"/>
              </a:rPr>
              <a:t>Average</a:t>
            </a:r>
            <a:r>
              <a:rPr lang="hu-HU" dirty="0">
                <a:latin typeface="ArialNarrow"/>
              </a:rPr>
              <a:t> </a:t>
            </a:r>
            <a:r>
              <a:rPr lang="hu-HU" dirty="0" err="1">
                <a:latin typeface="ArialNarrow"/>
              </a:rPr>
              <a:t>natural</a:t>
            </a:r>
            <a:r>
              <a:rPr lang="hu-HU" dirty="0">
                <a:latin typeface="ArialNarrow"/>
              </a:rPr>
              <a:t> </a:t>
            </a:r>
            <a:r>
              <a:rPr lang="hu-HU" dirty="0" err="1">
                <a:latin typeface="ArialNarrow"/>
              </a:rPr>
              <a:t>gas</a:t>
            </a:r>
            <a:r>
              <a:rPr lang="hu-HU" dirty="0">
                <a:latin typeface="ArialNarrow"/>
              </a:rPr>
              <a:t> import </a:t>
            </a:r>
            <a:r>
              <a:rPr lang="hu-HU" dirty="0" err="1" smtClean="0">
                <a:latin typeface="ArialNarrow"/>
              </a:rPr>
              <a:t>prices</a:t>
            </a:r>
            <a:r>
              <a:rPr lang="hu-HU" dirty="0" smtClean="0">
                <a:latin typeface="ArialNarrow"/>
              </a:rPr>
              <a:t> </a:t>
            </a:r>
            <a:r>
              <a:rPr lang="hu-HU" dirty="0" err="1" smtClean="0">
                <a:latin typeface="ArialNarrow"/>
              </a:rPr>
              <a:t>in</a:t>
            </a:r>
            <a:r>
              <a:rPr lang="hu-HU" dirty="0" smtClean="0">
                <a:latin typeface="ArialNarrow"/>
              </a:rPr>
              <a:t> </a:t>
            </a:r>
            <a:r>
              <a:rPr lang="hu-HU" dirty="0">
                <a:latin typeface="ArialNarrow"/>
              </a:rPr>
              <a:t>USD/</a:t>
            </a:r>
            <a:r>
              <a:rPr lang="hu-HU" dirty="0" err="1">
                <a:latin typeface="ArialNarrow"/>
              </a:rPr>
              <a:t>MBtu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118729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Dr. Pátzay György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174655-E909-451D-9760-1458F48351C7}" type="slidenum">
              <a:rPr lang="hu-HU" smtClean="0"/>
              <a:pPr>
                <a:defRPr/>
              </a:pPr>
              <a:t>32</a:t>
            </a:fld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84" y="19165"/>
            <a:ext cx="4881432" cy="684076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5436096" y="548680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OECD országok energiaárai (US$/egység)</a:t>
            </a:r>
            <a:endParaRPr lang="hu-HU" dirty="0"/>
          </a:p>
        </p:txBody>
      </p:sp>
      <p:cxnSp>
        <p:nvCxnSpPr>
          <p:cNvPr id="7" name="Egyenes összekötő nyíllal 6"/>
          <p:cNvCxnSpPr/>
          <p:nvPr/>
        </p:nvCxnSpPr>
        <p:spPr>
          <a:xfrm flipH="1">
            <a:off x="5031516" y="2492896"/>
            <a:ext cx="134068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 flipH="1">
            <a:off x="5031516" y="2492896"/>
            <a:ext cx="1340684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 flipH="1" flipV="1">
            <a:off x="5031516" y="1772816"/>
            <a:ext cx="1340684" cy="7200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76957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Dr. Pátzay György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174655-E909-451D-9760-1458F48351C7}" type="slidenum">
              <a:rPr lang="hu-HU" smtClean="0"/>
              <a:pPr>
                <a:defRPr/>
              </a:pPr>
              <a:t>33</a:t>
            </a:fld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280" y="583896"/>
            <a:ext cx="6578992" cy="3619337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899592" y="188640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Széndioxid kibocsátás régiónként (</a:t>
            </a:r>
            <a:r>
              <a:rPr lang="hu-HU" dirty="0" err="1" smtClean="0"/>
              <a:t>Mt</a:t>
            </a:r>
            <a:r>
              <a:rPr lang="hu-HU" dirty="0" smtClean="0"/>
              <a:t>)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3039" y="4203233"/>
            <a:ext cx="3777233" cy="251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7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Dr. Pátzay György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174655-E909-451D-9760-1458F48351C7}" type="slidenum">
              <a:rPr lang="hu-HU" smtClean="0"/>
              <a:pPr>
                <a:defRPr/>
              </a:pPr>
              <a:t>34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25" y="1028700"/>
            <a:ext cx="6915150" cy="4800600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1979712" y="260648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TPES becslések 2040-ig - energiahordozók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637877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Dr. Pátzay György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174655-E909-451D-9760-1458F48351C7}" type="slidenum">
              <a:rPr lang="hu-HU" smtClean="0"/>
              <a:pPr>
                <a:defRPr/>
              </a:pPr>
              <a:t>35</a:t>
            </a:fld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237" y="1009650"/>
            <a:ext cx="6867525" cy="483870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979712" y="260648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TPES becslések 2040-ig </a:t>
            </a:r>
            <a:r>
              <a:rPr lang="hu-HU" dirty="0" err="1" smtClean="0"/>
              <a:t>-régiók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025929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Dr. Pátzay György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174655-E909-451D-9760-1458F48351C7}" type="slidenum">
              <a:rPr lang="hu-HU" smtClean="0"/>
              <a:pPr>
                <a:defRPr/>
              </a:pPr>
              <a:t>36</a:t>
            </a:fld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637" y="1528762"/>
            <a:ext cx="7324725" cy="3800475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2339752" y="332656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Indikátorok -2014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350" y="5346923"/>
            <a:ext cx="7353300" cy="31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5120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Dr. Pátzay György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174655-E909-451D-9760-1458F48351C7}" type="slidenum">
              <a:rPr lang="hu-HU" smtClean="0"/>
              <a:pPr>
                <a:defRPr/>
              </a:pPr>
              <a:t>37</a:t>
            </a:fld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60846"/>
            <a:ext cx="8672772" cy="598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1975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169" y="1050131"/>
            <a:ext cx="6443663" cy="475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411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9447" y="1082278"/>
            <a:ext cx="6565106" cy="469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1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33795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31099C8-03C5-4DB2-A0CD-973430D0026C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4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2123728" y="1004535"/>
            <a:ext cx="49466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dirty="0">
                <a:latin typeface="Comic Sans MS" pitchFamily="66" charset="0"/>
              </a:rPr>
              <a:t>Kőolaj		42 GJ/t</a:t>
            </a:r>
          </a:p>
          <a:p>
            <a:pPr eaLnBrk="1" hangingPunct="1"/>
            <a:r>
              <a:rPr lang="hu-HU" altLang="hu-HU" dirty="0">
                <a:latin typeface="Comic Sans MS" pitchFamily="66" charset="0"/>
              </a:rPr>
              <a:t>Szén		30 GJ/t</a:t>
            </a:r>
          </a:p>
          <a:p>
            <a:pPr eaLnBrk="1" hangingPunct="1"/>
            <a:r>
              <a:rPr lang="hu-HU" altLang="hu-HU" dirty="0">
                <a:latin typeface="Comic Sans MS" pitchFamily="66" charset="0"/>
              </a:rPr>
              <a:t>Földgáz	52 GJ/t</a:t>
            </a:r>
          </a:p>
          <a:p>
            <a:pPr eaLnBrk="1" hangingPunct="1"/>
            <a:r>
              <a:rPr lang="hu-HU" altLang="hu-HU" baseline="30000" dirty="0">
                <a:latin typeface="Comic Sans MS" pitchFamily="66" charset="0"/>
              </a:rPr>
              <a:t>235</a:t>
            </a:r>
            <a:r>
              <a:rPr lang="hu-HU" altLang="hu-HU" dirty="0">
                <a:latin typeface="Comic Sans MS" pitchFamily="66" charset="0"/>
              </a:rPr>
              <a:t>U		93 PJ/t (10</a:t>
            </a:r>
            <a:r>
              <a:rPr lang="hu-HU" altLang="hu-HU" baseline="30000" dirty="0">
                <a:latin typeface="Comic Sans MS" pitchFamily="66" charset="0"/>
              </a:rPr>
              <a:t>6</a:t>
            </a:r>
            <a:r>
              <a:rPr lang="hu-HU" altLang="hu-HU" dirty="0">
                <a:latin typeface="Comic Sans MS" pitchFamily="66" charset="0"/>
              </a:rPr>
              <a:t>szoros!)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971575" y="549275"/>
            <a:ext cx="64087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2000" dirty="0">
                <a:latin typeface="Comic Sans MS" pitchFamily="66" charset="0"/>
              </a:rPr>
              <a:t>Energiahordozók átlagos energiatartalma:</a:t>
            </a:r>
          </a:p>
        </p:txBody>
      </p:sp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3141663"/>
            <a:ext cx="6985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435" y="1050131"/>
            <a:ext cx="6765131" cy="475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0455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594" y="1085850"/>
            <a:ext cx="6500813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215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166" y="1035844"/>
            <a:ext cx="6493669" cy="478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360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166" y="1096566"/>
            <a:ext cx="6493669" cy="466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1479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022" y="1053703"/>
            <a:ext cx="6507956" cy="475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913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54" y="993363"/>
            <a:ext cx="2557463" cy="260746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5854" y="993362"/>
            <a:ext cx="1900238" cy="235743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2246" y="993363"/>
            <a:ext cx="2128838" cy="237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9838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826" y="1024040"/>
            <a:ext cx="7021439" cy="488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7804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373" y="1142480"/>
            <a:ext cx="7758113" cy="429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7762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105" y="1100809"/>
            <a:ext cx="6955203" cy="466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419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31" y="882253"/>
            <a:ext cx="7958138" cy="509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665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144338" y="404813"/>
            <a:ext cx="882015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</a:t>
            </a:r>
            <a:r>
              <a:rPr lang="hu-HU" altLang="hu-HU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altLang="hu-HU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VILÁG TELJES ENERGIA FELHASZNÁLÁSA (TPES) ENERGIAHORDOZÓK SZERINT (</a:t>
            </a:r>
            <a:r>
              <a:rPr lang="hu-HU" altLang="hu-HU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2016)</a:t>
            </a:r>
            <a:endParaRPr lang="hu-HU" altLang="hu-HU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hu-HU" altLang="hu-HU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</a:t>
            </a:r>
            <a:r>
              <a:rPr lang="hu-HU" altLang="hu-HU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Mtoe</a:t>
            </a:r>
            <a:r>
              <a:rPr lang="hu-HU" altLang="hu-HU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3348038" y="6237288"/>
            <a:ext cx="25923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400">
                <a:latin typeface="Comic Sans MS" pitchFamily="66" charset="0"/>
              </a:rPr>
              <a:t>** geo, nap, szél, hő stb.</a:t>
            </a:r>
          </a:p>
        </p:txBody>
      </p:sp>
      <p:sp>
        <p:nvSpPr>
          <p:cNvPr id="34820" name="Text Box 7"/>
          <p:cNvSpPr txBox="1">
            <a:spLocks noChangeArrowheads="1"/>
          </p:cNvSpPr>
          <p:nvPr/>
        </p:nvSpPr>
        <p:spPr bwMode="auto">
          <a:xfrm>
            <a:off x="3348038" y="6237288"/>
            <a:ext cx="25923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400">
                <a:latin typeface="Comic Sans MS" pitchFamily="66" charset="0"/>
              </a:rPr>
              <a:t>** geo, nap, szél, hő stb.</a:t>
            </a:r>
          </a:p>
        </p:txBody>
      </p:sp>
      <p:sp>
        <p:nvSpPr>
          <p:cNvPr id="10" name="Dátum helye 1"/>
          <p:cNvSpPr>
            <a:spLocks noGrp="1"/>
          </p:cNvSpPr>
          <p:nvPr>
            <p:ph type="dt" sz="quarter" idx="10"/>
          </p:nvPr>
        </p:nvSpPr>
        <p:spPr>
          <a:xfrm>
            <a:off x="457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11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31099C8-03C5-4DB2-A0CD-973430D0026C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5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38" y="1700808"/>
            <a:ext cx="5567489" cy="320474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5716" y="1228857"/>
            <a:ext cx="2181084" cy="2632192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3312" y="3933056"/>
            <a:ext cx="2413488" cy="26801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220" y="1241090"/>
            <a:ext cx="6617748" cy="457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5677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931" y="1193006"/>
            <a:ext cx="7958138" cy="447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6812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282" y="1083648"/>
            <a:ext cx="7512693" cy="480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330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219" y="1070836"/>
            <a:ext cx="6779974" cy="446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933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76" y="1077695"/>
            <a:ext cx="7057505" cy="476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6615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44" y="1078706"/>
            <a:ext cx="7986713" cy="470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257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041" y="1118977"/>
            <a:ext cx="7474374" cy="473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773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42" y="1011190"/>
            <a:ext cx="7528298" cy="483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3616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548" y="1041396"/>
            <a:ext cx="6590144" cy="444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5746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647" y="982266"/>
            <a:ext cx="7936706" cy="489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27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 Box 6"/>
          <p:cNvSpPr txBox="1">
            <a:spLocks noChangeArrowheads="1"/>
          </p:cNvSpPr>
          <p:nvPr/>
        </p:nvSpPr>
        <p:spPr bwMode="auto">
          <a:xfrm>
            <a:off x="827088" y="5284440"/>
            <a:ext cx="32400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400" baseline="30000" dirty="0" smtClean="0">
                <a:latin typeface="Comic Sans MS" pitchFamily="66" charset="0"/>
              </a:rPr>
              <a:t>1</a:t>
            </a:r>
            <a:r>
              <a:rPr lang="hu-HU" altLang="hu-HU" sz="1400" dirty="0" smtClean="0">
                <a:latin typeface="Comic Sans MS" pitchFamily="66" charset="0"/>
              </a:rPr>
              <a:t> </a:t>
            </a:r>
            <a:r>
              <a:rPr lang="hu-HU" altLang="hu-HU" sz="1400" dirty="0">
                <a:latin typeface="Comic Sans MS" pitchFamily="66" charset="0"/>
              </a:rPr>
              <a:t>Kína nélkül</a:t>
            </a:r>
          </a:p>
        </p:txBody>
      </p:sp>
      <p:sp>
        <p:nvSpPr>
          <p:cNvPr id="35844" name="Text Box 7"/>
          <p:cNvSpPr txBox="1">
            <a:spLocks noChangeArrowheads="1"/>
          </p:cNvSpPr>
          <p:nvPr/>
        </p:nvSpPr>
        <p:spPr bwMode="auto">
          <a:xfrm>
            <a:off x="144338" y="260350"/>
            <a:ext cx="882015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 VILÁG TELJES ENERGIA FELHASZNÁLÁSA (TPES) RÉGIÓK </a:t>
            </a:r>
            <a:r>
              <a:rPr lang="hu-HU" altLang="hu-HU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SZERINT(2012)</a:t>
            </a:r>
            <a:endParaRPr lang="hu-HU" altLang="hu-HU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hu-HU" altLang="hu-HU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</a:t>
            </a:r>
            <a:r>
              <a:rPr lang="hu-HU" altLang="hu-HU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Mtoe</a:t>
            </a:r>
            <a:r>
              <a:rPr lang="hu-HU" altLang="hu-HU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</a:t>
            </a:r>
          </a:p>
        </p:txBody>
      </p:sp>
      <p:pic>
        <p:nvPicPr>
          <p:cNvPr id="35848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133502"/>
            <a:ext cx="5208588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átum helye 1"/>
          <p:cNvSpPr>
            <a:spLocks noGrp="1"/>
          </p:cNvSpPr>
          <p:nvPr>
            <p:ph type="dt" sz="quarter" idx="10"/>
          </p:nvPr>
        </p:nvSpPr>
        <p:spPr>
          <a:xfrm>
            <a:off x="457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11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31099C8-03C5-4DB2-A0CD-973430D0026C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6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722" y="1264693"/>
            <a:ext cx="6146133" cy="280853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98" y="4129202"/>
            <a:ext cx="6009891" cy="68668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4294" y="768796"/>
            <a:ext cx="2157540" cy="279434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5601" y="3831587"/>
            <a:ext cx="2528887" cy="28241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86" y="937976"/>
            <a:ext cx="7634657" cy="494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3136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765" y="935832"/>
            <a:ext cx="6978438" cy="444835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341" y="2112712"/>
            <a:ext cx="921544" cy="82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37082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66" y="993547"/>
            <a:ext cx="7251739" cy="487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632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03" y="932260"/>
            <a:ext cx="7950994" cy="499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771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457200"/>
            <a:ext cx="7772400" cy="668338"/>
          </a:xfrm>
        </p:spPr>
        <p:txBody>
          <a:bodyPr/>
          <a:lstStyle/>
          <a:p>
            <a:pPr eaLnBrk="1" hangingPunct="1"/>
            <a:r>
              <a:rPr lang="en-US" altLang="hu-HU" sz="2800" smtClean="0"/>
              <a:t>Energ</a:t>
            </a:r>
            <a:r>
              <a:rPr lang="hu-HU" altLang="hu-HU" sz="2800" smtClean="0"/>
              <a:t>iafogyasztás és teljesítmény lakosonként</a:t>
            </a:r>
            <a:endParaRPr lang="en-US" altLang="hu-HU" sz="280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1447800"/>
            <a:ext cx="7239000" cy="4724400"/>
          </a:xfrm>
        </p:spPr>
        <p:txBody>
          <a:bodyPr/>
          <a:lstStyle/>
          <a:p>
            <a:pPr marL="609600" indent="-609600" algn="l" eaLnBrk="1" hangingPunct="1">
              <a:lnSpc>
                <a:spcPct val="80000"/>
              </a:lnSpc>
              <a:buClr>
                <a:srgbClr val="FF0000"/>
              </a:buClr>
            </a:pPr>
            <a:r>
              <a:rPr lang="hu-HU" altLang="hu-HU" sz="2000" smtClean="0">
                <a:latin typeface="Times New Roman" pitchFamily="18" charset="0"/>
              </a:rPr>
              <a:t>	Energia/lakos			Teljesítmény/lakos</a:t>
            </a:r>
          </a:p>
          <a:p>
            <a:pPr marL="609600" indent="-609600" algn="l"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Ø"/>
            </a:pPr>
            <a:endParaRPr lang="hu-HU" altLang="hu-HU" sz="2000" smtClean="0">
              <a:latin typeface="Times New Roman" pitchFamily="18" charset="0"/>
            </a:endParaRPr>
          </a:p>
          <a:p>
            <a:pPr marL="609600" indent="-609600" algn="l"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hu-HU" altLang="hu-HU" sz="2000" smtClean="0">
                <a:latin typeface="Times New Roman" pitchFamily="18" charset="0"/>
              </a:rPr>
              <a:t>K</a:t>
            </a:r>
            <a:r>
              <a:rPr lang="en-US" altLang="hu-HU" sz="2000" smtClean="0">
                <a:latin typeface="Times New Roman" pitchFamily="18" charset="0"/>
              </a:rPr>
              <a:t>anada = </a:t>
            </a:r>
            <a:r>
              <a:rPr lang="hu-HU" altLang="hu-HU" sz="2000" smtClean="0">
                <a:latin typeface="Times New Roman" pitchFamily="18" charset="0"/>
              </a:rPr>
              <a:t>	</a:t>
            </a:r>
            <a:r>
              <a:rPr lang="en-US" altLang="hu-HU" sz="2000" smtClean="0">
                <a:latin typeface="Times New Roman" pitchFamily="18" charset="0"/>
              </a:rPr>
              <a:t>17179 kWh </a:t>
            </a:r>
          </a:p>
          <a:p>
            <a:pPr marL="609600" indent="-609600" algn="l"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en-US" altLang="hu-HU" sz="2000" smtClean="0">
                <a:latin typeface="Times New Roman" pitchFamily="18" charset="0"/>
              </a:rPr>
              <a:t>USA = </a:t>
            </a:r>
            <a:r>
              <a:rPr lang="hu-HU" altLang="hu-HU" sz="2000" smtClean="0">
                <a:latin typeface="Times New Roman" pitchFamily="18" charset="0"/>
              </a:rPr>
              <a:t>	</a:t>
            </a:r>
            <a:r>
              <a:rPr lang="en-US" altLang="hu-HU" sz="2000" smtClean="0">
                <a:latin typeface="Times New Roman" pitchFamily="18" charset="0"/>
              </a:rPr>
              <a:t>13338 kWh </a:t>
            </a:r>
          </a:p>
          <a:p>
            <a:pPr marL="609600" indent="-609600" algn="l"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en-US" altLang="hu-HU" sz="2000" smtClean="0">
                <a:latin typeface="Times New Roman" pitchFamily="18" charset="0"/>
              </a:rPr>
              <a:t>Aus</a:t>
            </a:r>
            <a:r>
              <a:rPr lang="hu-HU" altLang="hu-HU" sz="2000" smtClean="0">
                <a:latin typeface="Times New Roman" pitchFamily="18" charset="0"/>
              </a:rPr>
              <a:t>z</a:t>
            </a:r>
            <a:r>
              <a:rPr lang="en-US" altLang="hu-HU" sz="2000" smtClean="0">
                <a:latin typeface="Times New Roman" pitchFamily="18" charset="0"/>
              </a:rPr>
              <a:t>tr</a:t>
            </a:r>
            <a:r>
              <a:rPr lang="hu-HU" altLang="hu-HU" sz="2000" smtClean="0">
                <a:latin typeface="Times New Roman" pitchFamily="18" charset="0"/>
              </a:rPr>
              <a:t>á</a:t>
            </a:r>
            <a:r>
              <a:rPr lang="en-US" altLang="hu-HU" sz="2000" smtClean="0">
                <a:latin typeface="Times New Roman" pitchFamily="18" charset="0"/>
              </a:rPr>
              <a:t>lia = 11126 kWh</a:t>
            </a:r>
          </a:p>
          <a:p>
            <a:pPr marL="609600" indent="-609600" algn="l"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en-US" altLang="hu-HU" sz="2000" smtClean="0">
                <a:latin typeface="Times New Roman" pitchFamily="18" charset="0"/>
              </a:rPr>
              <a:t>Jap</a:t>
            </a:r>
            <a:r>
              <a:rPr lang="hu-HU" altLang="hu-HU" sz="2000" smtClean="0">
                <a:latin typeface="Times New Roman" pitchFamily="18" charset="0"/>
              </a:rPr>
              <a:t>á</a:t>
            </a:r>
            <a:r>
              <a:rPr lang="en-US" altLang="hu-HU" sz="2000" smtClean="0">
                <a:latin typeface="Times New Roman" pitchFamily="18" charset="0"/>
              </a:rPr>
              <a:t>n = </a:t>
            </a:r>
            <a:r>
              <a:rPr lang="hu-HU" altLang="hu-HU" sz="2000" smtClean="0">
                <a:latin typeface="Times New Roman" pitchFamily="18" charset="0"/>
              </a:rPr>
              <a:t>	</a:t>
            </a:r>
            <a:r>
              <a:rPr lang="en-US" altLang="hu-HU" sz="2000" smtClean="0">
                <a:latin typeface="Times New Roman" pitchFamily="18" charset="0"/>
              </a:rPr>
              <a:t>8076 kWh </a:t>
            </a:r>
          </a:p>
          <a:p>
            <a:pPr marL="609600" indent="-609600" algn="l"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en-US" altLang="hu-HU" sz="2000" smtClean="0">
                <a:latin typeface="Times New Roman" pitchFamily="18" charset="0"/>
              </a:rPr>
              <a:t>Franc</a:t>
            </a:r>
            <a:r>
              <a:rPr lang="hu-HU" altLang="hu-HU" sz="2000" smtClean="0">
                <a:latin typeface="Times New Roman" pitchFamily="18" charset="0"/>
              </a:rPr>
              <a:t>iaország</a:t>
            </a:r>
            <a:r>
              <a:rPr lang="en-US" altLang="hu-HU" sz="2000" smtClean="0">
                <a:latin typeface="Times New Roman" pitchFamily="18" charset="0"/>
              </a:rPr>
              <a:t> = 7689 kWh </a:t>
            </a:r>
          </a:p>
          <a:p>
            <a:pPr marL="609600" indent="-609600" algn="l"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hu-HU" altLang="hu-HU" sz="2000" smtClean="0">
                <a:latin typeface="Times New Roman" pitchFamily="18" charset="0"/>
              </a:rPr>
              <a:t>Németoreszág</a:t>
            </a:r>
            <a:r>
              <a:rPr lang="en-US" altLang="hu-HU" sz="2000" smtClean="0">
                <a:latin typeface="Times New Roman" pitchFamily="18" charset="0"/>
              </a:rPr>
              <a:t> = 7030 kWh </a:t>
            </a:r>
          </a:p>
          <a:p>
            <a:pPr marL="609600" indent="-609600" algn="l"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hu-HU" altLang="hu-HU" sz="2000" smtClean="0">
                <a:latin typeface="Times New Roman" pitchFamily="18" charset="0"/>
              </a:rPr>
              <a:t>Anglia</a:t>
            </a:r>
            <a:r>
              <a:rPr lang="en-US" altLang="hu-HU" sz="2000" smtClean="0">
                <a:latin typeface="Times New Roman" pitchFamily="18" charset="0"/>
              </a:rPr>
              <a:t>= </a:t>
            </a:r>
            <a:r>
              <a:rPr lang="hu-HU" altLang="hu-HU" sz="2000" smtClean="0">
                <a:latin typeface="Times New Roman" pitchFamily="18" charset="0"/>
              </a:rPr>
              <a:t>	</a:t>
            </a:r>
            <a:r>
              <a:rPr lang="en-US" altLang="hu-HU" sz="2000" smtClean="0">
                <a:latin typeface="Times New Roman" pitchFamily="18" charset="0"/>
              </a:rPr>
              <a:t>6206 kWh </a:t>
            </a:r>
          </a:p>
          <a:p>
            <a:pPr marL="609600" indent="-609600" algn="l"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hu-HU" altLang="hu-HU" sz="2000" smtClean="0">
                <a:latin typeface="Times New Roman" pitchFamily="18" charset="0"/>
              </a:rPr>
              <a:t>Oroszország</a:t>
            </a:r>
            <a:r>
              <a:rPr lang="en-US" altLang="hu-HU" sz="2000" smtClean="0">
                <a:latin typeface="Times New Roman" pitchFamily="18" charset="0"/>
              </a:rPr>
              <a:t> = 5642 kWh </a:t>
            </a:r>
          </a:p>
          <a:p>
            <a:pPr marL="609600" indent="-609600" algn="l"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hu-HU" altLang="hu-HU" sz="2000" smtClean="0">
                <a:latin typeface="Times New Roman" pitchFamily="18" charset="0"/>
              </a:rPr>
              <a:t>Olaszország</a:t>
            </a:r>
            <a:r>
              <a:rPr lang="en-US" altLang="hu-HU" sz="2000" smtClean="0">
                <a:latin typeface="Times New Roman" pitchFamily="18" charset="0"/>
              </a:rPr>
              <a:t> = 5644 kWh</a:t>
            </a:r>
          </a:p>
          <a:p>
            <a:pPr marL="609600" indent="-609600" algn="l"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Ø"/>
            </a:pPr>
            <a:r>
              <a:rPr lang="en-US" altLang="hu-HU" sz="2000" b="1" i="1" smtClean="0">
                <a:solidFill>
                  <a:srgbClr val="990033"/>
                </a:solidFill>
                <a:latin typeface="Times New Roman" pitchFamily="18" charset="0"/>
              </a:rPr>
              <a:t>India = 631 kWh</a:t>
            </a:r>
          </a:p>
          <a:p>
            <a:pPr marL="609600" indent="-609600" algn="l" eaLnBrk="1" hangingPunct="1">
              <a:lnSpc>
                <a:spcPct val="80000"/>
              </a:lnSpc>
              <a:buClr>
                <a:srgbClr val="FF0000"/>
              </a:buClr>
              <a:buFont typeface="Wingdings" pitchFamily="2" charset="2"/>
              <a:buChar char="Ø"/>
            </a:pPr>
            <a:endParaRPr lang="en-US" altLang="hu-HU" sz="2000" b="1" i="1" smtClean="0">
              <a:solidFill>
                <a:srgbClr val="990033"/>
              </a:solidFill>
              <a:latin typeface="Times New Roman" pitchFamily="18" charset="0"/>
            </a:endParaRPr>
          </a:p>
          <a:p>
            <a:pPr marL="609600" indent="-609600" algn="l" eaLnBrk="1" hangingPunct="1">
              <a:lnSpc>
                <a:spcPct val="80000"/>
              </a:lnSpc>
            </a:pPr>
            <a:endParaRPr lang="en-US" altLang="hu-HU" sz="1200" smtClean="0"/>
          </a:p>
          <a:p>
            <a:pPr marL="609600" indent="-609600" algn="l" eaLnBrk="1" hangingPunct="1">
              <a:lnSpc>
                <a:spcPct val="80000"/>
              </a:lnSpc>
            </a:pPr>
            <a:r>
              <a:rPr lang="en-US" altLang="hu-HU" sz="1800" smtClean="0">
                <a:solidFill>
                  <a:srgbClr val="9900FF"/>
                </a:solidFill>
              </a:rPr>
              <a:t>Banglades</a:t>
            </a:r>
            <a:r>
              <a:rPr lang="hu-HU" altLang="hu-HU" sz="1800" smtClean="0">
                <a:solidFill>
                  <a:srgbClr val="9900FF"/>
                </a:solidFill>
              </a:rPr>
              <a:t>é a legkisebb</a:t>
            </a:r>
            <a:r>
              <a:rPr lang="en-US" altLang="hu-HU" sz="1800" smtClean="0">
                <a:solidFill>
                  <a:srgbClr val="9900FF"/>
                </a:solidFill>
              </a:rPr>
              <a:t> : 214.4 kWh</a:t>
            </a:r>
          </a:p>
          <a:p>
            <a:pPr marL="609600" indent="-609600" algn="l" eaLnBrk="1" hangingPunct="1">
              <a:lnSpc>
                <a:spcPct val="80000"/>
              </a:lnSpc>
            </a:pPr>
            <a:endParaRPr lang="en-US" altLang="hu-HU" sz="1200" smtClean="0">
              <a:solidFill>
                <a:srgbClr val="9900FF"/>
              </a:solidFill>
            </a:endParaRPr>
          </a:p>
          <a:p>
            <a:pPr marL="609600" indent="-609600" algn="l" eaLnBrk="1" hangingPunct="1">
              <a:lnSpc>
                <a:spcPct val="80000"/>
              </a:lnSpc>
            </a:pPr>
            <a:endParaRPr lang="en-US" altLang="hu-HU" sz="1800" i="1" smtClean="0"/>
          </a:p>
          <a:p>
            <a:pPr marL="609600" indent="-609600" algn="l" eaLnBrk="1" hangingPunct="1">
              <a:lnSpc>
                <a:spcPct val="80000"/>
              </a:lnSpc>
            </a:pPr>
            <a:r>
              <a:rPr lang="en-US" altLang="hu-HU" sz="1800" i="1" smtClean="0"/>
              <a:t>*</a:t>
            </a:r>
            <a:r>
              <a:rPr lang="en-US" altLang="hu-HU" sz="1200" i="1" smtClean="0"/>
              <a:t>International Energy Statistics, 2006</a:t>
            </a:r>
            <a:r>
              <a:rPr lang="en-US" altLang="hu-HU" sz="1200" smtClean="0"/>
              <a:t>  </a:t>
            </a:r>
            <a:r>
              <a:rPr lang="en-US" altLang="hu-HU" sz="1800" smtClean="0"/>
              <a:t>                            </a:t>
            </a:r>
          </a:p>
        </p:txBody>
      </p:sp>
      <p:sp>
        <p:nvSpPr>
          <p:cNvPr id="88068" name="Line 5"/>
          <p:cNvSpPr>
            <a:spLocks noChangeShapeType="1"/>
          </p:cNvSpPr>
          <p:nvPr/>
        </p:nvSpPr>
        <p:spPr bwMode="auto">
          <a:xfrm flipV="1">
            <a:off x="457200" y="381000"/>
            <a:ext cx="0" cy="6019800"/>
          </a:xfrm>
          <a:prstGeom prst="lin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8069" name="Line 6"/>
          <p:cNvSpPr>
            <a:spLocks noChangeShapeType="1"/>
          </p:cNvSpPr>
          <p:nvPr/>
        </p:nvSpPr>
        <p:spPr bwMode="auto">
          <a:xfrm>
            <a:off x="457200" y="6400800"/>
            <a:ext cx="8382000" cy="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8070" name="Line 8"/>
          <p:cNvSpPr>
            <a:spLocks noChangeShapeType="1"/>
          </p:cNvSpPr>
          <p:nvPr/>
        </p:nvSpPr>
        <p:spPr bwMode="auto">
          <a:xfrm flipV="1">
            <a:off x="8748713" y="476250"/>
            <a:ext cx="0" cy="60198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8071" name="Line 9"/>
          <p:cNvSpPr>
            <a:spLocks noChangeShapeType="1"/>
          </p:cNvSpPr>
          <p:nvPr/>
        </p:nvSpPr>
        <p:spPr bwMode="auto">
          <a:xfrm flipH="1">
            <a:off x="457200" y="381000"/>
            <a:ext cx="8382000" cy="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435600" y="1628775"/>
            <a:ext cx="310673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Ø"/>
              <a:defRPr/>
            </a:pPr>
            <a:endParaRPr lang="hu-HU" sz="2000" kern="0" dirty="0">
              <a:latin typeface="Times New Roman" pitchFamily="18" charset="0"/>
            </a:endParaRPr>
          </a:p>
          <a:p>
            <a:pPr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hu-HU" sz="2000" kern="0" dirty="0">
                <a:latin typeface="Times New Roman" pitchFamily="18" charset="0"/>
              </a:rPr>
              <a:t>K</a:t>
            </a:r>
            <a:r>
              <a:rPr lang="en-US" sz="2000" kern="0" dirty="0" err="1">
                <a:latin typeface="Times New Roman" pitchFamily="18" charset="0"/>
              </a:rPr>
              <a:t>anada</a:t>
            </a:r>
            <a:r>
              <a:rPr lang="en-US" sz="2000" kern="0" dirty="0">
                <a:latin typeface="Times New Roman" pitchFamily="18" charset="0"/>
              </a:rPr>
              <a:t> = 1910 W</a:t>
            </a:r>
          </a:p>
          <a:p>
            <a:pPr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en-US" sz="2000" kern="0" dirty="0">
                <a:latin typeface="Times New Roman" pitchFamily="18" charset="0"/>
              </a:rPr>
              <a:t>USA = 1460 W </a:t>
            </a:r>
          </a:p>
          <a:p>
            <a:pPr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en-US" sz="2000" kern="0" dirty="0">
                <a:latin typeface="Times New Roman" pitchFamily="18" charset="0"/>
              </a:rPr>
              <a:t>Aus</a:t>
            </a:r>
            <a:r>
              <a:rPr lang="hu-HU" sz="2000" kern="0" dirty="0">
                <a:latin typeface="Times New Roman" pitchFamily="18" charset="0"/>
              </a:rPr>
              <a:t>z</a:t>
            </a:r>
            <a:r>
              <a:rPr lang="en-US" sz="2000" kern="0" dirty="0" err="1">
                <a:latin typeface="Times New Roman" pitchFamily="18" charset="0"/>
              </a:rPr>
              <a:t>tr</a:t>
            </a:r>
            <a:r>
              <a:rPr lang="hu-HU" sz="2000" kern="0" dirty="0">
                <a:latin typeface="Times New Roman" pitchFamily="18" charset="0"/>
              </a:rPr>
              <a:t>á</a:t>
            </a:r>
            <a:r>
              <a:rPr lang="en-US" sz="2000" kern="0" dirty="0" err="1">
                <a:latin typeface="Times New Roman" pitchFamily="18" charset="0"/>
              </a:rPr>
              <a:t>lia</a:t>
            </a:r>
            <a:r>
              <a:rPr lang="en-US" sz="2000" kern="0" dirty="0">
                <a:latin typeface="Times New Roman" pitchFamily="18" charset="0"/>
              </a:rPr>
              <a:t> = 1244 W</a:t>
            </a:r>
          </a:p>
          <a:p>
            <a:pPr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en-US" sz="2000" kern="0" dirty="0">
                <a:latin typeface="Times New Roman" pitchFamily="18" charset="0"/>
              </a:rPr>
              <a:t>Jap</a:t>
            </a:r>
            <a:r>
              <a:rPr lang="hu-HU" sz="2000" kern="0" dirty="0">
                <a:latin typeface="Times New Roman" pitchFamily="18" charset="0"/>
              </a:rPr>
              <a:t>á</a:t>
            </a:r>
            <a:r>
              <a:rPr lang="en-US" sz="2000" kern="0" dirty="0">
                <a:latin typeface="Times New Roman" pitchFamily="18" charset="0"/>
              </a:rPr>
              <a:t>n = 868 W </a:t>
            </a:r>
          </a:p>
          <a:p>
            <a:pPr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en-US" sz="2000" kern="0" dirty="0">
                <a:latin typeface="Times New Roman" pitchFamily="18" charset="0"/>
              </a:rPr>
              <a:t>Franc</a:t>
            </a:r>
            <a:r>
              <a:rPr lang="hu-HU" sz="2000" kern="0" dirty="0" err="1">
                <a:latin typeface="Times New Roman" pitchFamily="18" charset="0"/>
              </a:rPr>
              <a:t>iaország</a:t>
            </a:r>
            <a:r>
              <a:rPr lang="en-US" sz="2000" kern="0" dirty="0">
                <a:latin typeface="Times New Roman" pitchFamily="18" charset="0"/>
              </a:rPr>
              <a:t> = 851W </a:t>
            </a:r>
          </a:p>
          <a:p>
            <a:pPr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hu-HU" sz="2000" kern="0" dirty="0">
                <a:latin typeface="Times New Roman" pitchFamily="18" charset="0"/>
              </a:rPr>
              <a:t>Németország</a:t>
            </a:r>
            <a:r>
              <a:rPr lang="en-US" sz="2000" kern="0" dirty="0">
                <a:latin typeface="Times New Roman" pitchFamily="18" charset="0"/>
              </a:rPr>
              <a:t> = 822.22 W </a:t>
            </a:r>
          </a:p>
          <a:p>
            <a:pPr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hu-HU" sz="2000" kern="0" dirty="0">
                <a:latin typeface="Times New Roman" pitchFamily="18" charset="0"/>
              </a:rPr>
              <a:t>Anglia</a:t>
            </a:r>
            <a:r>
              <a:rPr lang="en-US" sz="2000" kern="0" dirty="0">
                <a:latin typeface="Times New Roman" pitchFamily="18" charset="0"/>
              </a:rPr>
              <a:t>= 667 W </a:t>
            </a:r>
          </a:p>
          <a:p>
            <a:pPr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hu-HU" sz="2000" kern="0" dirty="0">
                <a:latin typeface="Times New Roman" pitchFamily="18" charset="0"/>
              </a:rPr>
              <a:t>Oroszország</a:t>
            </a:r>
            <a:r>
              <a:rPr lang="en-US" sz="2000" kern="0" dirty="0">
                <a:latin typeface="Times New Roman" pitchFamily="18" charset="0"/>
              </a:rPr>
              <a:t> = 785 W </a:t>
            </a:r>
          </a:p>
          <a:p>
            <a:pPr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hu-HU" sz="2000" kern="0" dirty="0">
                <a:latin typeface="Times New Roman" pitchFamily="18" charset="0"/>
              </a:rPr>
              <a:t>Olaszország</a:t>
            </a:r>
            <a:r>
              <a:rPr lang="en-US" sz="2000" kern="0" dirty="0">
                <a:latin typeface="Times New Roman" pitchFamily="18" charset="0"/>
              </a:rPr>
              <a:t>y = 603 W</a:t>
            </a:r>
          </a:p>
          <a:p>
            <a:pPr>
              <a:spcBef>
                <a:spcPct val="20000"/>
              </a:spcBef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en-US" sz="2000" b="1" i="1" kern="0" dirty="0">
                <a:solidFill>
                  <a:srgbClr val="990033"/>
                </a:solidFill>
                <a:latin typeface="Times New Roman" pitchFamily="18" charset="0"/>
              </a:rPr>
              <a:t>India = 50.5 W</a:t>
            </a:r>
          </a:p>
        </p:txBody>
      </p:sp>
      <p:sp>
        <p:nvSpPr>
          <p:cNvPr id="9" name="Dátum helye 1"/>
          <p:cNvSpPr>
            <a:spLocks noGrp="1"/>
          </p:cNvSpPr>
          <p:nvPr>
            <p:ph type="dt" sz="quarter" idx="10"/>
          </p:nvPr>
        </p:nvSpPr>
        <p:spPr>
          <a:xfrm>
            <a:off x="457200" y="6093296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10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6553200" y="6093296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CA5DC4E-6138-45AB-BBB1-07198400732E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64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0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5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5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05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8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5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5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051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9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0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0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1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3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4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1" grpId="0" build="p"/>
      <p:bldP spid="8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hu-HU" altLang="hu-HU" sz="1200" dirty="0" smtClean="0">
                <a:solidFill>
                  <a:schemeClr val="bg1">
                    <a:lumMod val="50000"/>
                  </a:schemeClr>
                </a:solidFill>
              </a:rPr>
              <a:t>Dr. Pátzay György</a:t>
            </a:r>
          </a:p>
        </p:txBody>
      </p:sp>
      <p:sp>
        <p:nvSpPr>
          <p:cNvPr id="101379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872F49A-FBF5-48C2-BBCA-FFD72D75FBD0}" type="slidenum">
              <a:rPr lang="hu-HU" altLang="hu-HU" sz="1200" smtClean="0">
                <a:solidFill>
                  <a:schemeClr val="bg1">
                    <a:lumMod val="50000"/>
                  </a:schemeClr>
                </a:solidFill>
              </a:rPr>
              <a:pPr eaLnBrk="1" hangingPunct="1"/>
              <a:t>65</a:t>
            </a:fld>
            <a:endParaRPr lang="hu-HU" altLang="hu-HU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395610" y="1021332"/>
            <a:ext cx="8424862" cy="5213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600" b="1" dirty="0" smtClean="0">
                <a:solidFill>
                  <a:srgbClr val="FF9933"/>
                </a:solidFill>
                <a:latin typeface="Comic Sans MS" pitchFamily="66" charset="0"/>
              </a:rPr>
              <a:t>Felosztás</a:t>
            </a:r>
            <a:r>
              <a:rPr lang="hu-HU" altLang="hu-HU" sz="1600" b="1" dirty="0">
                <a:solidFill>
                  <a:srgbClr val="FF9933"/>
                </a:solidFill>
                <a:latin typeface="Comic Sans MS" pitchFamily="66" charset="0"/>
              </a:rPr>
              <a:t>:</a:t>
            </a:r>
          </a:p>
          <a:p>
            <a:pPr marL="0" indent="0" eaLnBrk="1" hangingPunct="1">
              <a:lnSpc>
                <a:spcPct val="80000"/>
              </a:lnSpc>
              <a:spcBef>
                <a:spcPct val="50000"/>
              </a:spcBef>
            </a:pPr>
            <a:r>
              <a:rPr lang="hu-HU" altLang="hu-H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1. Eltüzelhető </a:t>
            </a:r>
            <a:r>
              <a:rPr lang="hu-HU" altLang="hu-H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megújulók és hulladékok (CRW</a:t>
            </a:r>
            <a:r>
              <a:rPr lang="hu-HU" altLang="hu-H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</a:t>
            </a:r>
          </a:p>
          <a:p>
            <a:pPr marL="285750" indent="-114300" eaLnBrk="1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altLang="hu-HU" sz="1600" i="1" dirty="0">
                <a:latin typeface="Comic Sans MS" pitchFamily="66" charset="0"/>
              </a:rPr>
              <a:t>Szilárd biomasszák és állati termékek</a:t>
            </a:r>
            <a:r>
              <a:rPr lang="hu-HU" altLang="hu-HU" sz="1600" dirty="0">
                <a:latin typeface="Comic Sans MS" pitchFamily="66" charset="0"/>
              </a:rPr>
              <a:t>. Ilyen a fa, fahulladék, rost-hulladék, állati hulladékok és más szilárd biomasszák. A biomasszából készült faszén is ide tartozik</a:t>
            </a:r>
            <a:r>
              <a:rPr lang="hu-HU" altLang="hu-HU" sz="1600" dirty="0" smtClean="0">
                <a:latin typeface="Comic Sans MS" pitchFamily="66" charset="0"/>
              </a:rPr>
              <a:t>.</a:t>
            </a:r>
          </a:p>
          <a:p>
            <a:pPr marL="285750" indent="-114300" eaLnBrk="1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altLang="hu-HU" sz="1600" i="1" dirty="0" smtClean="0">
                <a:latin typeface="Comic Sans MS" pitchFamily="66" charset="0"/>
              </a:rPr>
              <a:t>A </a:t>
            </a:r>
            <a:r>
              <a:rPr lang="hu-HU" altLang="hu-HU" sz="1600" i="1" dirty="0">
                <a:latin typeface="Comic Sans MS" pitchFamily="66" charset="0"/>
              </a:rPr>
              <a:t>biomasszából keletkező folyékony és gáznemű energiahordozó anyagok</a:t>
            </a:r>
            <a:r>
              <a:rPr lang="hu-HU" altLang="hu-HU" sz="1600" dirty="0">
                <a:latin typeface="Comic Sans MS" pitchFamily="66" charset="0"/>
              </a:rPr>
              <a:t>. Ide tartozik a biogáz</a:t>
            </a:r>
            <a:r>
              <a:rPr lang="hu-HU" altLang="hu-HU" sz="1600" dirty="0" smtClean="0">
                <a:latin typeface="Comic Sans MS" pitchFamily="66" charset="0"/>
              </a:rPr>
              <a:t>.</a:t>
            </a:r>
          </a:p>
          <a:p>
            <a:pPr marL="285750" indent="-114300" eaLnBrk="1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altLang="hu-HU" sz="1600" i="1" dirty="0">
                <a:latin typeface="Comic Sans MS" pitchFamily="66" charset="0"/>
              </a:rPr>
              <a:t>Háztartási hulladékok.</a:t>
            </a:r>
            <a:r>
              <a:rPr lang="hu-HU" altLang="hu-HU" sz="1600" dirty="0">
                <a:latin typeface="Comic Sans MS" pitchFamily="66" charset="0"/>
              </a:rPr>
              <a:t> Lakossági és kórházi hulladékok</a:t>
            </a:r>
            <a:r>
              <a:rPr lang="hu-HU" altLang="hu-HU" sz="1600" dirty="0" smtClean="0">
                <a:latin typeface="Comic Sans MS" pitchFamily="66" charset="0"/>
              </a:rPr>
              <a:t>.</a:t>
            </a:r>
          </a:p>
          <a:p>
            <a:pPr marL="285750" indent="-114300" eaLnBrk="1" hangingPunct="1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altLang="hu-HU" sz="1600" i="1" dirty="0" smtClean="0">
                <a:latin typeface="Comic Sans MS" pitchFamily="66" charset="0"/>
              </a:rPr>
              <a:t>Ipari </a:t>
            </a:r>
            <a:r>
              <a:rPr lang="hu-HU" altLang="hu-HU" sz="1600" i="1" dirty="0">
                <a:latin typeface="Comic Sans MS" pitchFamily="66" charset="0"/>
              </a:rPr>
              <a:t>hulladékok. S</a:t>
            </a:r>
            <a:r>
              <a:rPr lang="hu-HU" altLang="hu-HU" sz="1600" dirty="0">
                <a:latin typeface="Comic Sans MS" pitchFamily="66" charset="0"/>
              </a:rPr>
              <a:t>zilárd és folyékony hulladékok, pl. autógumik</a:t>
            </a:r>
            <a:r>
              <a:rPr lang="hu-HU" altLang="hu-HU" sz="1600" dirty="0" smtClean="0">
                <a:latin typeface="Comic Sans MS" pitchFamily="66" charset="0"/>
              </a:rPr>
              <a:t>.</a:t>
            </a:r>
          </a:p>
          <a:p>
            <a:pPr marL="0" indent="0" eaLnBrk="1" hangingPunct="1">
              <a:lnSpc>
                <a:spcPct val="80000"/>
              </a:lnSpc>
              <a:spcBef>
                <a:spcPct val="50000"/>
              </a:spcBef>
            </a:pPr>
            <a:r>
              <a:rPr lang="hu-HU" altLang="hu-H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2. Vízenergia</a:t>
            </a:r>
          </a:p>
          <a:p>
            <a:pPr marL="285750" indent="0" eaLnBrk="1" hangingPunct="1">
              <a:lnSpc>
                <a:spcPct val="80000"/>
              </a:lnSpc>
              <a:spcBef>
                <a:spcPts val="0"/>
              </a:spcBef>
            </a:pPr>
            <a:r>
              <a:rPr lang="hu-HU" altLang="hu-HU" sz="1600" dirty="0" smtClean="0">
                <a:latin typeface="Comic Sans MS" pitchFamily="66" charset="0"/>
              </a:rPr>
              <a:t>A </a:t>
            </a:r>
            <a:r>
              <a:rPr lang="hu-HU" altLang="hu-HU" sz="1600" dirty="0">
                <a:latin typeface="Comic Sans MS" pitchFamily="66" charset="0"/>
              </a:rPr>
              <a:t>víz potenciális és kinetikus energiáját elektromos energiává alakítják a </a:t>
            </a:r>
            <a:r>
              <a:rPr lang="hu-HU" altLang="hu-HU" sz="1600" dirty="0" err="1">
                <a:latin typeface="Comic Sans MS" pitchFamily="66" charset="0"/>
              </a:rPr>
              <a:t>vizierőművekben</a:t>
            </a:r>
            <a:r>
              <a:rPr lang="hu-HU" altLang="hu-HU" sz="1600" dirty="0">
                <a:latin typeface="Comic Sans MS" pitchFamily="66" charset="0"/>
              </a:rPr>
              <a:t>.</a:t>
            </a:r>
          </a:p>
          <a:p>
            <a:pPr marL="285750" indent="-285750" eaLnBrk="1" hangingPunct="1">
              <a:lnSpc>
                <a:spcPct val="80000"/>
              </a:lnSpc>
              <a:spcBef>
                <a:spcPct val="50000"/>
              </a:spcBef>
            </a:pPr>
            <a:r>
              <a:rPr lang="hu-HU" altLang="hu-H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3. Geotermális energia</a:t>
            </a:r>
            <a:r>
              <a:rPr lang="hu-HU" altLang="hu-H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hu-HU" altLang="hu-H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hu-HU" altLang="hu-HU" sz="1600" dirty="0">
                <a:latin typeface="Comic Sans MS" pitchFamily="66" charset="0"/>
              </a:rPr>
              <a:t>A föld hőjét gőz és/vagy </a:t>
            </a:r>
            <a:r>
              <a:rPr lang="hu-HU" altLang="hu-HU" sz="1600" dirty="0" err="1">
                <a:latin typeface="Comic Sans MS" pitchFamily="66" charset="0"/>
              </a:rPr>
              <a:t>melegvíz</a:t>
            </a:r>
            <a:r>
              <a:rPr lang="hu-HU" altLang="hu-HU" sz="1600" dirty="0">
                <a:latin typeface="Comic Sans MS" pitchFamily="66" charset="0"/>
              </a:rPr>
              <a:t> formájában hasznosítják közvetlen fűtésre, vagy elektromos energia előállítására.</a:t>
            </a:r>
          </a:p>
          <a:p>
            <a:pPr marL="285750" indent="-285750" eaLnBrk="1" hangingPunct="1">
              <a:lnSpc>
                <a:spcPct val="80000"/>
              </a:lnSpc>
              <a:spcBef>
                <a:spcPct val="50000"/>
              </a:spcBef>
            </a:pPr>
            <a:r>
              <a:rPr lang="hu-HU" altLang="hu-H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4. Napenergia</a:t>
            </a:r>
            <a:r>
              <a:rPr lang="hu-HU" altLang="hu-HU" sz="1600" dirty="0">
                <a:latin typeface="Comic Sans MS" pitchFamily="66" charset="0"/>
              </a:rPr>
              <a:t/>
            </a:r>
            <a:br>
              <a:rPr lang="hu-HU" altLang="hu-HU" sz="1600" dirty="0">
                <a:latin typeface="Comic Sans MS" pitchFamily="66" charset="0"/>
              </a:rPr>
            </a:br>
            <a:r>
              <a:rPr lang="hu-HU" altLang="hu-HU" sz="1600" dirty="0">
                <a:latin typeface="Comic Sans MS" pitchFamily="66" charset="0"/>
              </a:rPr>
              <a:t>A napenergiát forró víz előállítására vagy elektromos energia előállítására alkalmazzák.</a:t>
            </a:r>
          </a:p>
          <a:p>
            <a:pPr marL="285750" indent="-285750" eaLnBrk="1" hangingPunct="1">
              <a:lnSpc>
                <a:spcPct val="80000"/>
              </a:lnSpc>
              <a:spcBef>
                <a:spcPct val="50000"/>
              </a:spcBef>
            </a:pPr>
            <a:r>
              <a:rPr lang="hu-HU" altLang="hu-H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5. Szélenergia</a:t>
            </a:r>
            <a:r>
              <a:rPr lang="hu-HU" altLang="hu-HU" sz="1600" dirty="0">
                <a:latin typeface="Comic Sans MS" pitchFamily="66" charset="0"/>
              </a:rPr>
              <a:t/>
            </a:r>
            <a:br>
              <a:rPr lang="hu-HU" altLang="hu-HU" sz="1600" dirty="0">
                <a:latin typeface="Comic Sans MS" pitchFamily="66" charset="0"/>
              </a:rPr>
            </a:br>
            <a:r>
              <a:rPr lang="hu-HU" altLang="hu-HU" sz="1600" dirty="0">
                <a:latin typeface="Comic Sans MS" pitchFamily="66" charset="0"/>
              </a:rPr>
              <a:t>A szél kinetikus energiáját szélmotorokban elektromos energiává alakítják.</a:t>
            </a:r>
          </a:p>
          <a:p>
            <a:pPr marL="285750" indent="-285750" eaLnBrk="1" hangingPunct="1">
              <a:lnSpc>
                <a:spcPct val="80000"/>
              </a:lnSpc>
              <a:spcBef>
                <a:spcPct val="50000"/>
              </a:spcBef>
            </a:pPr>
            <a:r>
              <a:rPr lang="hu-HU" altLang="hu-H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6. Árapály</a:t>
            </a:r>
            <a:r>
              <a:rPr lang="hu-HU" altLang="hu-H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hullám, óceán energia</a:t>
            </a:r>
            <a:br>
              <a:rPr lang="hu-HU" altLang="hu-H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hu-HU" altLang="hu-HU" sz="1600" dirty="0">
                <a:latin typeface="Comic Sans MS" pitchFamily="66" charset="0"/>
              </a:rPr>
              <a:t>Mechanikai energiát elektromos energiává alakítanak.</a:t>
            </a:r>
          </a:p>
        </p:txBody>
      </p:sp>
      <p:sp>
        <p:nvSpPr>
          <p:cNvPr id="2" name="Téglalap 1"/>
          <p:cNvSpPr/>
          <p:nvPr/>
        </p:nvSpPr>
        <p:spPr>
          <a:xfrm>
            <a:off x="1556591" y="260648"/>
            <a:ext cx="6030818" cy="523220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hu-HU" altLang="hu-HU" sz="2800" b="1" cap="all" dirty="0">
                <a:ln w="0">
                  <a:solidFill>
                    <a:srgbClr val="FF0000"/>
                  </a:solidFill>
                </a:ln>
                <a:solidFill>
                  <a:srgbClr val="FF9933"/>
                </a:solidFill>
                <a:effectLst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MEGÚJULÓ ENERGIAFORRÁSOK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72" y="1782366"/>
            <a:ext cx="7536656" cy="3293269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2166152" y="514415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0" i="0" u="none" strike="noStrike" baseline="0" dirty="0" smtClean="0">
                <a:solidFill>
                  <a:srgbClr val="000000"/>
                </a:solidFill>
                <a:latin typeface="Acumin Pro Light"/>
              </a:rPr>
              <a:t>Estimated Renewable Energy Share of Global Final Energy Consumption, 2014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6973039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266" y="1539478"/>
            <a:ext cx="7179469" cy="3779044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2285999" y="531852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0" i="0" u="none" strike="noStrike" baseline="0" dirty="0" smtClean="0">
                <a:solidFill>
                  <a:srgbClr val="000000"/>
                </a:solidFill>
                <a:latin typeface="Acumin Pro Light"/>
              </a:rPr>
              <a:t>Average Annual Growth Rates of Renewable Energy Capacity and Biofuels Production, End-2010 to End-2015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475242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316" y="1002171"/>
            <a:ext cx="7458075" cy="2936081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2199443" y="435847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0" i="0" u="none" strike="noStrike" baseline="0" dirty="0" smtClean="0">
                <a:solidFill>
                  <a:srgbClr val="000000"/>
                </a:solidFill>
                <a:latin typeface="Acumin Pro Light"/>
              </a:rPr>
              <a:t>Estimated Renewable Energy Share of Global Electricity Production, End–2015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9885274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985" y="1350169"/>
            <a:ext cx="7108031" cy="4157663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2119544" y="550783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0" i="0" u="none" strike="noStrike" baseline="0" dirty="0" smtClean="0">
                <a:solidFill>
                  <a:srgbClr val="000000"/>
                </a:solidFill>
                <a:latin typeface="Acumin Pro Light"/>
              </a:rPr>
              <a:t>Renewable Power Capacities* in World, EU-28, BRICS and Top Seven Countries, End-2015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36569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Dr. Pátzay György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174655-E909-451D-9760-1458F48351C7}" type="slidenum">
              <a:rPr lang="hu-HU" smtClean="0"/>
              <a:pPr>
                <a:defRPr/>
              </a:pPr>
              <a:t>7</a:t>
            </a:fld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846" y="980728"/>
            <a:ext cx="6222722" cy="3312368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1981200" y="366639"/>
            <a:ext cx="5975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Narrow"/>
              </a:rPr>
              <a:t>Crude oil</a:t>
            </a:r>
            <a:r>
              <a:rPr lang="en-US" sz="800" dirty="0">
                <a:latin typeface="ArialNarrow"/>
              </a:rPr>
              <a:t>1 </a:t>
            </a:r>
            <a:r>
              <a:rPr lang="en-US" dirty="0">
                <a:latin typeface="ArialNarrow"/>
              </a:rPr>
              <a:t>production from 1971 to </a:t>
            </a:r>
            <a:r>
              <a:rPr lang="en-US" dirty="0" smtClean="0">
                <a:latin typeface="ArialNarrow"/>
              </a:rPr>
              <a:t>2015</a:t>
            </a:r>
            <a:r>
              <a:rPr lang="hu-HU" dirty="0" smtClean="0">
                <a:latin typeface="ArialNarrow"/>
              </a:rPr>
              <a:t> </a:t>
            </a:r>
            <a:r>
              <a:rPr lang="hu-HU" dirty="0" err="1" smtClean="0">
                <a:latin typeface="ArialNarrow"/>
              </a:rPr>
              <a:t>by</a:t>
            </a:r>
            <a:r>
              <a:rPr lang="hu-HU" dirty="0" smtClean="0">
                <a:latin typeface="ArialNarrow"/>
              </a:rPr>
              <a:t> </a:t>
            </a:r>
            <a:r>
              <a:rPr lang="hu-HU" dirty="0" err="1">
                <a:latin typeface="ArialNarrow"/>
              </a:rPr>
              <a:t>region</a:t>
            </a:r>
            <a:r>
              <a:rPr lang="hu-HU" dirty="0">
                <a:latin typeface="ArialNarrow"/>
              </a:rPr>
              <a:t> (</a:t>
            </a:r>
            <a:r>
              <a:rPr lang="hu-HU" dirty="0" err="1">
                <a:latin typeface="ArialNarrow"/>
              </a:rPr>
              <a:t>Mt</a:t>
            </a:r>
            <a:r>
              <a:rPr lang="hu-HU" dirty="0">
                <a:latin typeface="ArialNarrow"/>
              </a:rPr>
              <a:t>)</a:t>
            </a: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908720"/>
            <a:ext cx="2438400" cy="28956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5118" y="3954207"/>
            <a:ext cx="2237234" cy="2747323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304800" y="5158591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i="1" dirty="0">
                <a:latin typeface="ArialNarrow-Italic"/>
              </a:rPr>
              <a:t>1. Includes crude oil, NGL, </a:t>
            </a:r>
            <a:r>
              <a:rPr lang="en-US" sz="800" i="1" dirty="0" err="1">
                <a:latin typeface="ArialNarrow-Italic"/>
              </a:rPr>
              <a:t>feedstocks</a:t>
            </a:r>
            <a:r>
              <a:rPr lang="en-US" sz="800" i="1" dirty="0">
                <a:latin typeface="ArialNarrow-Italic"/>
              </a:rPr>
              <a:t>, additives and other hydrocarbons.</a:t>
            </a:r>
          </a:p>
          <a:p>
            <a:r>
              <a:rPr lang="en-US" sz="800" i="1" dirty="0">
                <a:latin typeface="ArialNarrow-Italic"/>
              </a:rPr>
              <a:t>2. Asia excludes China and OECD countries of Asia.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561613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994" y="1411515"/>
            <a:ext cx="6193631" cy="2450306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2172809" y="411212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0" i="0" u="none" strike="noStrike" baseline="0" dirty="0" smtClean="0">
                <a:solidFill>
                  <a:srgbClr val="000000"/>
                </a:solidFill>
                <a:latin typeface="Acumin Pro Light"/>
              </a:rPr>
              <a:t>Shares of Biomass Sources in Global Heat and Electricity Generation, 2015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964754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725" y="1128539"/>
            <a:ext cx="6886575" cy="3136106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833239" y="447832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0" i="0" u="none" strike="noStrike" baseline="0" dirty="0" smtClean="0">
                <a:solidFill>
                  <a:srgbClr val="000000"/>
                </a:solidFill>
                <a:latin typeface="Acumin Pro Light"/>
              </a:rPr>
              <a:t>Bio-power Global Generation, by Country/Region, 2005–2015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941518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389" y="1129891"/>
            <a:ext cx="6022181" cy="2214563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846555" y="411878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0" i="0" u="none" strike="noStrike" baseline="0" dirty="0" smtClean="0">
                <a:solidFill>
                  <a:srgbClr val="000000"/>
                </a:solidFill>
                <a:latin typeface="Acumin Pro Light"/>
              </a:rPr>
              <a:t>Biofuels Global Production, Shares by Type and by Country/Region, 2015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8794891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877" y="857250"/>
            <a:ext cx="6149486" cy="3964233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653467" y="517078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0" i="0" u="none" strike="noStrike" baseline="0" dirty="0" smtClean="0">
                <a:solidFill>
                  <a:srgbClr val="000000"/>
                </a:solidFill>
                <a:latin typeface="Acumin Pro Light"/>
              </a:rPr>
              <a:t>Geothermal Power Capacity Global Additions, Share by Country, 2015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3123141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684" y="1150179"/>
            <a:ext cx="6815138" cy="3479006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2139518" y="462918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0" i="0" u="none" strike="noStrike" baseline="0" dirty="0" smtClean="0">
                <a:solidFill>
                  <a:srgbClr val="000000"/>
                </a:solidFill>
                <a:latin typeface="Acumin Pro Light"/>
              </a:rPr>
              <a:t>Geothermal Power Capacity and Additions, Top 10 Countries and Rest of World, 2015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450614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275" y="990207"/>
            <a:ext cx="6300003" cy="4421288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2232734" y="541149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0" i="0" u="none" strike="noStrike" baseline="0" dirty="0" smtClean="0">
                <a:solidFill>
                  <a:srgbClr val="000000"/>
                </a:solidFill>
                <a:latin typeface="Acumin Pro Light"/>
              </a:rPr>
              <a:t>Hydropower Global Capacity, Shares of Top Six </a:t>
            </a:r>
            <a:r>
              <a:rPr lang="en-US" b="0" i="0" u="none" strike="noStrike" baseline="0" dirty="0" err="1" smtClean="0">
                <a:solidFill>
                  <a:srgbClr val="000000"/>
                </a:solidFill>
                <a:latin typeface="Acumin Pro Light"/>
              </a:rPr>
              <a:t>Countriesand</a:t>
            </a:r>
            <a:r>
              <a:rPr lang="en-US" b="0" i="0" u="none" strike="noStrike" baseline="0" dirty="0" smtClean="0">
                <a:solidFill>
                  <a:srgbClr val="000000"/>
                </a:solidFill>
                <a:latin typeface="Acumin Pro Light"/>
              </a:rPr>
              <a:t> Rest of World, 2015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5243842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630" y="1003350"/>
            <a:ext cx="6707981" cy="3293269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673441" y="472468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0" i="0" u="none" strike="noStrike" baseline="0" dirty="0" smtClean="0">
                <a:solidFill>
                  <a:srgbClr val="000000"/>
                </a:solidFill>
                <a:latin typeface="Acumin Pro Light"/>
              </a:rPr>
              <a:t>Hydropower Capacity and Additions, Top Nine Countries for Capacity Added, 2015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7092225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449" y="1029032"/>
            <a:ext cx="6145740" cy="4285605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2126202" y="531463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0" i="0" u="none" strike="noStrike" baseline="0" dirty="0" smtClean="0">
                <a:solidFill>
                  <a:srgbClr val="000000"/>
                </a:solidFill>
                <a:latin typeface="Acumin Pro Light"/>
              </a:rPr>
              <a:t>Solar PV Global Capacity and Annual Additions, 2005–2015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1029247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4485" y="1200497"/>
            <a:ext cx="6322219" cy="3271838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2079593" y="4733547"/>
            <a:ext cx="48383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u="none" strike="noStrike" baseline="0" dirty="0" smtClean="0">
                <a:solidFill>
                  <a:srgbClr val="1C1618"/>
                </a:solidFill>
                <a:latin typeface="ZIXVN S+ Trade Gothic Next LT Pro"/>
              </a:rPr>
              <a:t>Solar PV Global Capacity, by Country or Region, 2005–2015</a:t>
            </a:r>
            <a:endParaRPr lang="en-US" b="0" i="0" u="none" strike="noStrike" baseline="0" dirty="0" smtClean="0">
              <a:solidFill>
                <a:srgbClr val="000000"/>
              </a:solidFill>
              <a:latin typeface="ZIXVN S+ Trade Gothic Next LT Pro"/>
            </a:endParaRPr>
          </a:p>
        </p:txBody>
      </p:sp>
    </p:spTree>
    <p:extLst>
      <p:ext uri="{BB962C8B-B14F-4D97-AF65-F5344CB8AC3E}">
        <p14:creationId xmlns:p14="http://schemas.microsoft.com/office/powerpoint/2010/main" val="333302434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594" y="1721644"/>
            <a:ext cx="6500813" cy="3414713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2072398" y="5188103"/>
            <a:ext cx="6079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u="none" strike="noStrike" baseline="0" dirty="0" smtClean="0">
                <a:solidFill>
                  <a:srgbClr val="000000"/>
                </a:solidFill>
                <a:latin typeface="Acumin Pro Light"/>
              </a:rPr>
              <a:t>Solar PV Capacity and Additions, Top 10 Countries, 2015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32886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Dr. Pátzay György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174655-E909-451D-9760-1458F48351C7}" type="slidenum">
              <a:rPr lang="hu-HU" smtClean="0"/>
              <a:pPr>
                <a:defRPr/>
              </a:pPr>
              <a:t>8</a:t>
            </a:fld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1118743"/>
            <a:ext cx="5976714" cy="5810694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2123728" y="188640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Olajtermelők, nettó exportálók, nettó importálók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4892450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649" y="1344517"/>
            <a:ext cx="6200775" cy="3050381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799948" y="4394897"/>
            <a:ext cx="65028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u="none" strike="noStrike" baseline="0" dirty="0" smtClean="0">
                <a:solidFill>
                  <a:srgbClr val="000000"/>
                </a:solidFill>
                <a:latin typeface="Acumin Pro Light"/>
              </a:rPr>
              <a:t>Solar PV Capacity Additions, Shares of Top 15 Countries and Rest of World, 2015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9700778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424" y="1045276"/>
            <a:ext cx="6393656" cy="3529013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528221" y="4964380"/>
            <a:ext cx="68491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u="none" strike="noStrike" baseline="0" dirty="0" smtClean="0">
                <a:solidFill>
                  <a:srgbClr val="000000"/>
                </a:solidFill>
                <a:latin typeface="Acumin Pro Light"/>
              </a:rPr>
              <a:t>Concentrating Solar Thermal Power Global Capacity, by Country/Region, 2005–2015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8707209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596" y="1418069"/>
            <a:ext cx="7536656" cy="2943225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2292659" y="4604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0" i="0" u="none" strike="noStrike" baseline="0" dirty="0" smtClean="0">
                <a:solidFill>
                  <a:srgbClr val="000000"/>
                </a:solidFill>
                <a:latin typeface="Acumin Pro Light"/>
              </a:rPr>
              <a:t>Solar Water Heating Collectors Additions, Top 18 Countries for Capacity Added, 2015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8337563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788" y="1366224"/>
            <a:ext cx="6165056" cy="2607469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893163" y="429189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0" i="0" u="none" strike="noStrike" baseline="0" dirty="0" smtClean="0">
                <a:solidFill>
                  <a:srgbClr val="000000"/>
                </a:solidFill>
                <a:latin typeface="Acumin Pro Light"/>
              </a:rPr>
              <a:t>Solar Water Heating Collectors Global Capacity, 2005–2015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31882652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792" y="1226402"/>
            <a:ext cx="6872288" cy="2607469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646808" y="419202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0" i="0" u="none" strike="noStrike" baseline="0" dirty="0" smtClean="0">
                <a:solidFill>
                  <a:srgbClr val="000000"/>
                </a:solidFill>
                <a:latin typeface="Acumin Pro Light"/>
              </a:rPr>
              <a:t>Solar Water Heating Collectors Global Capacity, Shares of Top 12 Countries and Rest of World, 2014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0823182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552" y="1181043"/>
            <a:ext cx="6593681" cy="3550444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2332608" y="494440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0" i="0" u="none" strike="noStrike" baseline="0" dirty="0" smtClean="0">
                <a:solidFill>
                  <a:srgbClr val="000000"/>
                </a:solidFill>
                <a:latin typeface="Acumin Pro Light"/>
              </a:rPr>
              <a:t>Solar Water Heater Applications for Newly Installed Capacity, by Country/Region, 2014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3995364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963" y="1400487"/>
            <a:ext cx="6329363" cy="2578894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773314" y="4325187"/>
            <a:ext cx="49515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u="none" strike="noStrike" baseline="0" dirty="0" smtClean="0">
                <a:solidFill>
                  <a:srgbClr val="000000"/>
                </a:solidFill>
                <a:latin typeface="Acumin Pro Light"/>
              </a:rPr>
              <a:t>Wind Power Global Capacity and Annual Additions, 2005–2015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7259182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205" y="1303423"/>
            <a:ext cx="6365081" cy="2986088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959745" y="4465011"/>
            <a:ext cx="50846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u="none" strike="noStrike" baseline="0" dirty="0" smtClean="0">
                <a:solidFill>
                  <a:srgbClr val="000000"/>
                </a:solidFill>
                <a:latin typeface="Acumin Pro Light"/>
              </a:rPr>
              <a:t>Wind Power Capacity and Additions, Top 10 Countries, 2015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7543437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168" y="1457637"/>
            <a:ext cx="6600825" cy="2464594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074198" y="4185365"/>
            <a:ext cx="52644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u="none" strike="noStrike" baseline="0" dirty="0" smtClean="0">
                <a:solidFill>
                  <a:srgbClr val="000000"/>
                </a:solidFill>
                <a:latin typeface="Acumin Pro Light"/>
              </a:rPr>
              <a:t>Market Shares of Top 10 Wind Turbine Manufacturers, 2015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7101142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835" y="1160860"/>
            <a:ext cx="7222331" cy="4536281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759998" y="5623547"/>
            <a:ext cx="60234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u="none" strike="noStrike" baseline="0" dirty="0" smtClean="0">
                <a:solidFill>
                  <a:srgbClr val="000000"/>
                </a:solidFill>
                <a:latin typeface="Acumin Pro Light"/>
              </a:rPr>
              <a:t>Status of Renewable Technologies: Costs and Capacity Factors 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8838" y="3286125"/>
            <a:ext cx="4886325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621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smtClean="0"/>
              <a:t>Dr. Pátzay György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174655-E909-451D-9760-1458F48351C7}" type="slidenum">
              <a:rPr lang="hu-HU" smtClean="0"/>
              <a:pPr>
                <a:defRPr/>
              </a:pPr>
              <a:t>9</a:t>
            </a:fld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403737"/>
            <a:ext cx="7019925" cy="3914775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1691680" y="34405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Földgáztermelők régiók szerint (milliárd köbméter, </a:t>
            </a:r>
            <a:r>
              <a:rPr lang="hu-HU" dirty="0" err="1" smtClean="0"/>
              <a:t>bcm</a:t>
            </a:r>
            <a:r>
              <a:rPr lang="hu-HU" dirty="0" smtClean="0"/>
              <a:t>)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768" y="4173800"/>
            <a:ext cx="2457822" cy="26842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064" y="4239364"/>
            <a:ext cx="2119050" cy="2553072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400301" y="4318512"/>
            <a:ext cx="258275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i="1" dirty="0">
                <a:latin typeface="ArialNarrow-Italic"/>
              </a:rPr>
              <a:t>1. Asia excludes China and OECD countries of Asia.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3287350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122" y="1175147"/>
            <a:ext cx="7193756" cy="450770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8838" y="3286125"/>
            <a:ext cx="4886325" cy="285750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1759998" y="5623547"/>
            <a:ext cx="60234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u="none" strike="noStrike" baseline="0" dirty="0" smtClean="0">
                <a:solidFill>
                  <a:srgbClr val="000000"/>
                </a:solidFill>
                <a:latin typeface="Acumin Pro Light"/>
              </a:rPr>
              <a:t>Status of Renewable Technologies: Costs and Capacity Factors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5893770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141" y="1046560"/>
            <a:ext cx="6893719" cy="476488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333564" y="857250"/>
            <a:ext cx="2476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Biomassza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3116063" y="3287513"/>
            <a:ext cx="2223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Geotermikus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3270488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869" y="1178719"/>
            <a:ext cx="6672263" cy="4500563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3542190" y="990415"/>
            <a:ext cx="2363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Víz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3528874" y="3314145"/>
            <a:ext cx="2190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Nap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4918031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848" y="1083631"/>
            <a:ext cx="5011818" cy="4753541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6358631" y="2462968"/>
            <a:ext cx="23636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u="none" strike="noStrike" baseline="0" dirty="0" smtClean="0">
                <a:solidFill>
                  <a:srgbClr val="000000"/>
                </a:solidFill>
                <a:latin typeface="Acumin Pro Light"/>
              </a:rPr>
              <a:t>Status of Renewable Technologies: Costs and Capacity Factors (continued) 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4646" y="857251"/>
            <a:ext cx="3957638" cy="25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9483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35" y="1019383"/>
            <a:ext cx="4649471" cy="4716944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338308" y="650051"/>
            <a:ext cx="3335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Koncentrált napenergia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1338307" y="2390789"/>
            <a:ext cx="3335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Szél (szárazföldi)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1835696" y="3946861"/>
            <a:ext cx="3127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Szél (tengeri-tengerparti)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5557765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602" y="942715"/>
            <a:ext cx="5000694" cy="1934136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691197" y="2876851"/>
            <a:ext cx="55396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u="none" strike="noStrike" baseline="0" dirty="0" smtClean="0">
                <a:solidFill>
                  <a:srgbClr val="000000"/>
                </a:solidFill>
                <a:latin typeface="Acumin Pro Light"/>
              </a:rPr>
              <a:t>World Electricity Access and Lack of Access, by Region, 2013 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820" y="3153850"/>
            <a:ext cx="4434847" cy="1870238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1691197" y="5024088"/>
            <a:ext cx="52604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u="none" strike="noStrike" baseline="0" dirty="0" smtClean="0">
                <a:solidFill>
                  <a:srgbClr val="000000"/>
                </a:solidFill>
                <a:latin typeface="Acumin Pro Light"/>
              </a:rPr>
              <a:t>World Clean Cooking Access and Lack of Access, by Region, 2013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4069852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398" y="1183956"/>
            <a:ext cx="6279356" cy="3464719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372397" y="4733998"/>
            <a:ext cx="71301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u="none" strike="noStrike" baseline="0" dirty="0" smtClean="0">
                <a:solidFill>
                  <a:srgbClr val="000000"/>
                </a:solidFill>
                <a:latin typeface="Acumin Pro Light"/>
              </a:rPr>
              <a:t>Average Electricity Consumption per Electrified Household, Selected Regions and World, 2000, 2005, 2010 and 2014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8938973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129" y="1248907"/>
            <a:ext cx="6329363" cy="3414713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2232734" y="471802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0" i="0" u="none" strike="noStrike" baseline="0" dirty="0" smtClean="0">
                <a:solidFill>
                  <a:srgbClr val="000000"/>
                </a:solidFill>
                <a:latin typeface="Acumin Pro Light"/>
              </a:rPr>
              <a:t>Electricity Intensity of Service Sector (to Value Added), Selected Regions and World, 2000, 2005, 2010 and 2014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2249231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445" y="1105027"/>
            <a:ext cx="6407944" cy="3436144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1227338" y="4857848"/>
            <a:ext cx="68957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u="none" strike="noStrike" baseline="0" dirty="0" smtClean="0">
                <a:solidFill>
                  <a:srgbClr val="000000"/>
                </a:solidFill>
                <a:latin typeface="Acumin Pro Light"/>
              </a:rPr>
              <a:t>Energy Intensity in Transport, Selected Regions and World, 2000, 2005, 2010 and 2014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386619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153" y="1210866"/>
            <a:ext cx="6693694" cy="4436269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2019670" y="551600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0" i="0" u="none" strike="noStrike" baseline="0" dirty="0" smtClean="0">
                <a:solidFill>
                  <a:srgbClr val="000000"/>
                </a:solidFill>
                <a:latin typeface="Acumin Pro Light"/>
              </a:rPr>
              <a:t>Energy Intensity in Industry, Selected Regions and World, 2000, 2005, 2010 and 2014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81683870"/>
      </p:ext>
    </p:extLst>
  </p:cSld>
  <p:clrMapOvr>
    <a:masterClrMapping/>
  </p:clrMapOvr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5230</TotalTime>
  <Words>4446</Words>
  <Application>Microsoft Office PowerPoint</Application>
  <PresentationFormat>Diavetítés a képernyőre (4:3 oldalarány)</PresentationFormat>
  <Paragraphs>938</Paragraphs>
  <Slides>171</Slides>
  <Notes>171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17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3</vt:i4>
      </vt:variant>
      <vt:variant>
        <vt:lpstr>Diacímek</vt:lpstr>
      </vt:variant>
      <vt:variant>
        <vt:i4>171</vt:i4>
      </vt:variant>
    </vt:vector>
  </HeadingPairs>
  <TitlesOfParts>
    <vt:vector size="192" baseType="lpstr">
      <vt:lpstr>Acumin Pro Condensed</vt:lpstr>
      <vt:lpstr>Acumin Pro Condensed Light</vt:lpstr>
      <vt:lpstr>Acumin Pro Condensed Semibold</vt:lpstr>
      <vt:lpstr>Acumin Pro Light</vt:lpstr>
      <vt:lpstr>Acumin Pro Semibold</vt:lpstr>
      <vt:lpstr>Arial</vt:lpstr>
      <vt:lpstr>Arial Narrow</vt:lpstr>
      <vt:lpstr>ArialNarrow</vt:lpstr>
      <vt:lpstr>ArialNarrow-Italic</vt:lpstr>
      <vt:lpstr>Century Gothic</vt:lpstr>
      <vt:lpstr>Comic Sans MS</vt:lpstr>
      <vt:lpstr>Frutiger 57Cn</vt:lpstr>
      <vt:lpstr>Futura Md BT</vt:lpstr>
      <vt:lpstr>Times New Roman</vt:lpstr>
      <vt:lpstr>Verdana</vt:lpstr>
      <vt:lpstr>Wingdings</vt:lpstr>
      <vt:lpstr>ZIXVN S+ Trade Gothic Next LT Pro</vt:lpstr>
      <vt:lpstr>Alapértelmezett terv</vt:lpstr>
      <vt:lpstr>Diagram</vt:lpstr>
      <vt:lpstr>Chart</vt:lpstr>
      <vt:lpstr>Diagramm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Energiafogyasztás és teljesítmény lakosonként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páczay györgyné mszh</dc:creator>
  <cp:lastModifiedBy>patzay györgy</cp:lastModifiedBy>
  <cp:revision>343</cp:revision>
  <dcterms:created xsi:type="dcterms:W3CDTF">2003-01-04T19:57:39Z</dcterms:created>
  <dcterms:modified xsi:type="dcterms:W3CDTF">2017-01-30T20:36:48Z</dcterms:modified>
</cp:coreProperties>
</file>